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ags/tag17.xml" ContentType="application/vnd.openxmlformats-officedocument.presentationml.tags+xml"/>
  <Override PartName="/ppt/tags/tag26.xml" ContentType="application/vnd.openxmlformats-officedocument.presentationml.tags+xml"/>
  <Override PartName="/ppt/slideLayouts/slideLayout10.xml" ContentType="application/vnd.openxmlformats-officedocument.presentationml.slideLayout+xml"/>
  <Override PartName="/ppt/tags/tag15.xml" ContentType="application/vnd.openxmlformats-officedocument.presentationml.tags+xml"/>
  <Override PartName="/ppt/tags/tag24.xml" ContentType="application/vnd.openxmlformats-officedocument.presentationml.tags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0" r:id="rId3"/>
    <p:sldId id="271" r:id="rId4"/>
    <p:sldId id="273" r:id="rId5"/>
    <p:sldId id="278" r:id="rId6"/>
    <p:sldId id="290" r:id="rId7"/>
    <p:sldId id="279" r:id="rId8"/>
    <p:sldId id="281" r:id="rId9"/>
    <p:sldId id="291" r:id="rId10"/>
    <p:sldId id="287" r:id="rId11"/>
    <p:sldId id="288" r:id="rId12"/>
    <p:sldId id="284" r:id="rId13"/>
    <p:sldId id="289" r:id="rId14"/>
    <p:sldId id="274" r:id="rId15"/>
    <p:sldId id="277" r:id="rId16"/>
    <p:sldId id="275" r:id="rId17"/>
    <p:sldId id="300" r:id="rId18"/>
    <p:sldId id="301" r:id="rId19"/>
    <p:sldId id="286" r:id="rId20"/>
    <p:sldId id="285" r:id="rId21"/>
    <p:sldId id="282" r:id="rId22"/>
    <p:sldId id="299" r:id="rId23"/>
    <p:sldId id="302" r:id="rId24"/>
    <p:sldId id="269" r:id="rId25"/>
  </p:sldIdLst>
  <p:sldSz cx="9144000" cy="6858000" type="screen4x3"/>
  <p:notesSz cx="6437313" cy="9432925"/>
  <p:custDataLst>
    <p:tags r:id="rId28"/>
  </p:custDataLst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777777"/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6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89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8" tIns="46034" rIns="92068" bIns="46034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648075" y="0"/>
            <a:ext cx="278923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8" tIns="46034" rIns="92068" bIns="46034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61438"/>
            <a:ext cx="278923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8" tIns="46034" rIns="92068" bIns="46034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648075" y="8961438"/>
            <a:ext cx="278923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68" tIns="46034" rIns="92068" bIns="46034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E0AC81B-0FF7-4084-B950-6A28F6E9DC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19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57600" y="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14388" y="685800"/>
            <a:ext cx="4775200" cy="3581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495800"/>
            <a:ext cx="4724400" cy="426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91600"/>
            <a:ext cx="2819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57600" y="8991600"/>
            <a:ext cx="27432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5A49C5E-A595-42BF-AE9C-EAD26EB2B7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82672-2C11-4D4F-BB77-381BFF5ED9C5}" type="slidenum">
              <a:rPr lang="en-GB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i="0" dirty="0" smtClean="0"/>
              <a:t>Initial request by the browser â€“ the user requests a particular URL. </a:t>
            </a:r>
          </a:p>
          <a:p>
            <a:r>
              <a:rPr lang="en-GB" i="0" dirty="0" smtClean="0"/>
              <a:t>The complete page is rendered by the server (along with the JavaScript AJAX engine) and sent to the client (HTML, CSS, JavaScript AJAX engine).  </a:t>
            </a:r>
          </a:p>
          <a:p>
            <a:r>
              <a:rPr lang="en-GB" i="0" dirty="0" smtClean="0"/>
              <a:t>All subsequent requests to the server are initiated as function calls to the JavaScript engine.  </a:t>
            </a:r>
          </a:p>
          <a:p>
            <a:r>
              <a:rPr lang="en-GB" i="0" dirty="0" smtClean="0"/>
              <a:t>The JavaScript engine then makes an </a:t>
            </a:r>
            <a:r>
              <a:rPr lang="en-GB" i="0" dirty="0" err="1" smtClean="0"/>
              <a:t>XmlHttpRequest</a:t>
            </a:r>
            <a:r>
              <a:rPr lang="en-GB" i="0" dirty="0" smtClean="0"/>
              <a:t> to the server.  </a:t>
            </a:r>
          </a:p>
          <a:p>
            <a:r>
              <a:rPr lang="en-GB" i="0" dirty="0" smtClean="0"/>
              <a:t>The server processes the request and sends a response in XML format to the client (XML document). It contains the data only of the page elements that need to be changed. In most cases this data comprises just a fraction of the total page </a:t>
            </a:r>
            <a:r>
              <a:rPr lang="en-GB" i="0" dirty="0" err="1" smtClean="0"/>
              <a:t>markup</a:t>
            </a:r>
            <a:r>
              <a:rPr lang="en-GB" i="0" dirty="0" smtClean="0"/>
              <a:t>.  </a:t>
            </a:r>
          </a:p>
          <a:p>
            <a:r>
              <a:rPr lang="en-GB" i="0" dirty="0" smtClean="0"/>
              <a:t>The AJAX engine processes the server response, updates the relevant page content or performs another operation with the new data received from the server. (HTML + CSS)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5A49C5E-A595-42BF-AE9C-EAD26EB2B7BC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31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Oval 1032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1033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34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85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0854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3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828A73-0C6C-4D49-A87B-622E828AE5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01363-9CB7-4A0A-A9FF-AFED008B9F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2425" y="190500"/>
            <a:ext cx="1831975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03325" y="190500"/>
            <a:ext cx="53467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0B202B-82C2-4B93-B25A-40C9CDA19D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FF2325-8093-4501-9BFF-4D7F291E949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91EC1-BBB8-4D98-BEA7-4922D93E64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EC428-D22C-40F7-961A-E6264E0911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3325" y="1849438"/>
            <a:ext cx="3589338" cy="417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5063" y="1849438"/>
            <a:ext cx="3589337" cy="417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E83F6-5E5F-4B85-A183-BB700CA2AF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9098C-A93B-4E36-AE4D-BC8F07A18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00BDE-353D-4BB0-8ADC-656E4274E0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AB251-E65D-4963-9FC9-777CAC5F82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7ADED-6556-441F-8420-0E5856192F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6834F-2926-48E1-AC43-DFA075D927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3325" y="1849438"/>
            <a:ext cx="7331075" cy="417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04FF2325-8093-4501-9BFF-4D7F291E94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7527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7528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7529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107530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4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nott.ac.uk/~bnk/WPS/popcorn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hyperlink" Target="http://www.cs.nott.ac.uk/~bnk/WPS/popcorn.txt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Relationship Id="rId4" Type="http://schemas.openxmlformats.org/officeDocument/2006/relationships/image" Target="../media/image4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arlet.cs.nott.ac.uk/~bnk/WPS/demoSSI.s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marian.cs.nott.ac.uk/~bnk/cgi-bin/demoCGI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1341438"/>
            <a:ext cx="6769100" cy="1871662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GB" sz="4000" dirty="0" smtClean="0">
                <a:solidFill>
                  <a:schemeClr val="hlink"/>
                </a:solidFill>
              </a:rPr>
              <a:t>Lecture </a:t>
            </a:r>
            <a:r>
              <a:rPr lang="en-GB" sz="4000" dirty="0" smtClean="0">
                <a:solidFill>
                  <a:schemeClr val="hlink"/>
                </a:solidFill>
              </a:rPr>
              <a:t>11</a:t>
            </a:r>
            <a:r>
              <a:rPr lang="en-GB" sz="4000" dirty="0" smtClean="0">
                <a:solidFill>
                  <a:schemeClr val="hlink"/>
                </a:solidFill>
              </a:rPr>
              <a:t/>
            </a:r>
            <a:br>
              <a:rPr lang="en-GB" sz="4000" dirty="0" smtClean="0">
                <a:solidFill>
                  <a:schemeClr val="hlink"/>
                </a:solidFill>
              </a:rPr>
            </a:br>
            <a:r>
              <a:rPr lang="en-GB" sz="4000" dirty="0" smtClean="0">
                <a:solidFill>
                  <a:schemeClr val="hlink"/>
                </a:solidFill>
              </a:rPr>
              <a:t>Server Side Interaction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92075" tIns="46038" rIns="92075" bIns="46038"/>
          <a:lstStyle/>
          <a:p>
            <a:pPr eaLnBrk="1" hangingPunct="1">
              <a:spcBef>
                <a:spcPct val="15000"/>
              </a:spcBef>
            </a:pPr>
            <a:r>
              <a:rPr lang="en-GB" smtClean="0"/>
              <a:t>Boriana Koleva</a:t>
            </a:r>
          </a:p>
          <a:p>
            <a:pPr eaLnBrk="1" hangingPunct="1">
              <a:spcBef>
                <a:spcPct val="15000"/>
              </a:spcBef>
            </a:pPr>
            <a:r>
              <a:rPr lang="en-GB" smtClean="0"/>
              <a:t>Room: C54</a:t>
            </a:r>
          </a:p>
          <a:p>
            <a:pPr eaLnBrk="1" hangingPunct="1">
              <a:spcBef>
                <a:spcPct val="15000"/>
              </a:spcBef>
            </a:pPr>
            <a:r>
              <a:rPr lang="en-GB" smtClean="0"/>
              <a:t>Email: bnk@cs.nott.ac.uk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CGI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smtClean="0"/>
              <a:t>Some CGI programs are in machine code, but Perl programs are usually kept in source form, so </a:t>
            </a:r>
            <a:r>
              <a:rPr lang="en-GB" sz="2600" smtClean="0">
                <a:latin typeface="Courier New" pitchFamily="49" charset="0"/>
              </a:rPr>
              <a:t>perl</a:t>
            </a:r>
            <a:r>
              <a:rPr lang="en-GB" sz="2600" smtClean="0"/>
              <a:t> must be run on them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A source file can be made to be “executable” by adding a line at their beginning that specifies that a language processing program must be run on them first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For Perl programs, if the </a:t>
            </a:r>
            <a:r>
              <a:rPr lang="en-GB" sz="2600" smtClean="0">
                <a:latin typeface="Courier New" pitchFamily="49" charset="0"/>
              </a:rPr>
              <a:t>perl</a:t>
            </a:r>
            <a:r>
              <a:rPr lang="en-GB" sz="2600" smtClean="0"/>
              <a:t> system is stored in </a:t>
            </a:r>
            <a:r>
              <a:rPr lang="en-GB" sz="2600" smtClean="0">
                <a:latin typeface="Courier New" pitchFamily="49" charset="0"/>
              </a:rPr>
              <a:t>/usr/local/bin/perl</a:t>
            </a:r>
            <a:r>
              <a:rPr lang="en-GB" sz="2600" smtClean="0"/>
              <a:t>, (as it usually is in UNIX systems) then this is:</a:t>
            </a:r>
            <a:r>
              <a:rPr lang="en-GB" sz="2600" smtClean="0">
                <a:latin typeface="Courier New" pitchFamily="49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itchFamily="2" charset="2"/>
              <a:buNone/>
            </a:pPr>
            <a:r>
              <a:rPr lang="en-GB" sz="2600" smtClean="0"/>
              <a:t>     </a:t>
            </a:r>
            <a:r>
              <a:rPr lang="en-GB" sz="2600" smtClean="0">
                <a:latin typeface="Courier New" pitchFamily="49" charset="0"/>
              </a:rPr>
              <a:t>	#!/usr/local/bin/perl</a:t>
            </a:r>
            <a:endParaRPr lang="en-GB" sz="2600" smtClean="0"/>
          </a:p>
          <a:p>
            <a:pPr eaLnBrk="1" hangingPunct="1">
              <a:lnSpc>
                <a:spcPct val="80000"/>
              </a:lnSpc>
            </a:pPr>
            <a:endParaRPr lang="en-GB" sz="26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CGI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9475" y="1849438"/>
            <a:ext cx="7807325" cy="4170362"/>
          </a:xfrm>
        </p:spPr>
        <p:txBody>
          <a:bodyPr/>
          <a:lstStyle/>
          <a:p>
            <a:pPr eaLnBrk="1" hangingPunct="1"/>
            <a:r>
              <a:rPr lang="en-GB" sz="2600" dirty="0" smtClean="0"/>
              <a:t>An </a:t>
            </a:r>
            <a:r>
              <a:rPr lang="en-GB" sz="2600" dirty="0" smtClean="0"/>
              <a:t>HTML </a:t>
            </a:r>
            <a:r>
              <a:rPr lang="en-GB" sz="2600" dirty="0" smtClean="0"/>
              <a:t>document can specify a CGI program with the hypertext reference attribute, </a:t>
            </a:r>
            <a:r>
              <a:rPr lang="en-GB" sz="2600" dirty="0" err="1" smtClean="0">
                <a:latin typeface="Courier New" pitchFamily="49" charset="0"/>
              </a:rPr>
              <a:t>href</a:t>
            </a:r>
            <a:r>
              <a:rPr lang="en-GB" sz="2600" dirty="0" smtClean="0"/>
              <a:t>, of the anchor tag, </a:t>
            </a:r>
            <a:r>
              <a:rPr lang="en-GB" sz="2600" dirty="0" smtClean="0">
                <a:latin typeface="Courier New" pitchFamily="49" charset="0"/>
              </a:rPr>
              <a:t>&lt;a&gt;,</a:t>
            </a:r>
            <a:r>
              <a:rPr lang="en-GB" sz="2600" dirty="0" smtClean="0"/>
              <a:t> e.g.:</a:t>
            </a:r>
          </a:p>
          <a:p>
            <a:pPr eaLnBrk="1" hangingPunct="1">
              <a:spcBef>
                <a:spcPct val="60000"/>
              </a:spcBef>
              <a:buFont typeface="Wingdings" pitchFamily="2" charset="2"/>
              <a:buNone/>
            </a:pPr>
            <a:r>
              <a:rPr lang="en-GB" sz="2400" dirty="0" smtClean="0">
                <a:latin typeface="Courier New" pitchFamily="49" charset="0"/>
              </a:rPr>
              <a:t> &lt;a </a:t>
            </a:r>
            <a:r>
              <a:rPr lang="en-GB" sz="2400" dirty="0" err="1" smtClean="0">
                <a:latin typeface="Courier New" pitchFamily="49" charset="0"/>
              </a:rPr>
              <a:t>href</a:t>
            </a:r>
            <a:r>
              <a:rPr lang="en-GB" sz="2400" dirty="0" smtClean="0">
                <a:latin typeface="Courier New" pitchFamily="49" charset="0"/>
              </a:rPr>
              <a:t> = “./</a:t>
            </a:r>
            <a:r>
              <a:rPr lang="en-GB" sz="2400" dirty="0" err="1" smtClean="0">
                <a:latin typeface="Courier New" pitchFamily="49" charset="0"/>
              </a:rPr>
              <a:t>cgi-bin/reply.cgi</a:t>
            </a:r>
            <a:r>
              <a:rPr lang="en-GB" sz="2400" dirty="0" smtClean="0">
                <a:latin typeface="Courier New" pitchFamily="49" charset="0"/>
              </a:rPr>
              <a:t>&gt;”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400" dirty="0" smtClean="0">
                <a:latin typeface="Courier New" pitchFamily="49" charset="0"/>
              </a:rPr>
              <a:t> 	</a:t>
            </a:r>
            <a:r>
              <a:rPr lang="en-GB" sz="2200" dirty="0" smtClean="0">
                <a:latin typeface="Courier New" pitchFamily="49" charset="0"/>
              </a:rPr>
              <a:t>Click here to run the CGI program, </a:t>
            </a:r>
            <a:r>
              <a:rPr lang="en-GB" sz="2200" dirty="0" err="1" smtClean="0">
                <a:latin typeface="Courier New" pitchFamily="49" charset="0"/>
              </a:rPr>
              <a:t>reply.pl</a:t>
            </a:r>
            <a:endParaRPr lang="en-GB" sz="22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400" dirty="0" smtClean="0">
                <a:latin typeface="Courier New" pitchFamily="49" charset="0"/>
              </a:rPr>
              <a:t> &lt;/a&gt;</a:t>
            </a:r>
          </a:p>
          <a:p>
            <a:pPr eaLnBrk="1" hangingPunct="1"/>
            <a:r>
              <a:rPr lang="en-GB" sz="2600" dirty="0" smtClean="0"/>
              <a:t>But more commonly a CGI program is called when the Submit button of a form is clicked</a:t>
            </a:r>
            <a:r>
              <a:rPr lang="en-GB" sz="2400" dirty="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 &lt;form action = “</a:t>
            </a:r>
            <a:r>
              <a:rPr lang="en-GB" sz="2200" dirty="0" err="1" smtClean="0">
                <a:latin typeface="Courier New" pitchFamily="49" charset="0"/>
              </a:rPr>
              <a:t>reply.cgi</a:t>
            </a:r>
            <a:r>
              <a:rPr lang="en-GB" sz="2200" dirty="0" smtClean="0">
                <a:latin typeface="Courier New" pitchFamily="49" charset="0"/>
              </a:rPr>
              <a:t>” method = "post"&gt;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Perl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PERL</a:t>
            </a:r>
          </a:p>
          <a:p>
            <a:pPr lvl="1" eaLnBrk="1" hangingPunct="1"/>
            <a:r>
              <a:rPr lang="en-GB" sz="2600" dirty="0" smtClean="0"/>
              <a:t>Practical Extraction and Report Language</a:t>
            </a:r>
          </a:p>
          <a:p>
            <a:pPr eaLnBrk="1" hangingPunct="1"/>
            <a:r>
              <a:rPr lang="en-GB" dirty="0" smtClean="0"/>
              <a:t>Interpreted programming language</a:t>
            </a:r>
          </a:p>
          <a:p>
            <a:pPr eaLnBrk="1" hangingPunct="1"/>
            <a:r>
              <a:rPr lang="en-GB" dirty="0" smtClean="0"/>
              <a:t>Ported to most platforms</a:t>
            </a:r>
          </a:p>
          <a:p>
            <a:pPr eaLnBrk="1" hangingPunct="1"/>
            <a:r>
              <a:rPr lang="en-GB" dirty="0" smtClean="0"/>
              <a:t>Originally intended primarily for Unix administrative tasks</a:t>
            </a:r>
          </a:p>
          <a:p>
            <a:pPr eaLnBrk="1" hangingPunct="1"/>
            <a:r>
              <a:rPr lang="en-GB" dirty="0" smtClean="0"/>
              <a:t>Exceptionally powerful text processing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Perl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36650" y="1716088"/>
            <a:ext cx="7483475" cy="44751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smtClean="0"/>
              <a:t>Derived from C, AWK, Lisp and many other languages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Extensive support for regular expressions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Standard set of text matching and manipulation expressions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Only primitive data type is a “scalar”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Scalars can hold numbers, strings or typed data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Arrays are indexed by scalars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Associative arrays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smtClean="0"/>
              <a:t>Object Oriented “modules”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E.g. for CGI programming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419225" y="5829300"/>
            <a:ext cx="7477125" cy="7794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hlinkClick r:id="rId3"/>
              </a:rPr>
              <a:t>http://www.cs.nott.ac.uk/~bnk/WPS/popcorn.html</a:t>
            </a:r>
            <a:endParaRPr lang="en-GB"/>
          </a:p>
          <a:p>
            <a:pPr>
              <a:spcBef>
                <a:spcPct val="50000"/>
              </a:spcBef>
            </a:pPr>
            <a:r>
              <a:rPr lang="en-GB">
                <a:hlinkClick r:id="rId4"/>
              </a:rPr>
              <a:t>http://www.cs.nott.ac.uk/~bnk/WPS/popcorn.txt</a:t>
            </a:r>
            <a:r>
              <a:rPr lang="en-GB"/>
              <a:t>  (perl code)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Java Servlets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A servlet is a compiled Java class</a:t>
            </a:r>
          </a:p>
          <a:p>
            <a:pPr eaLnBrk="1" hangingPunct="1"/>
            <a:r>
              <a:rPr lang="en-GB" sz="2600" smtClean="0"/>
              <a:t>Servlets are executed on the server system under the control of the Web server</a:t>
            </a:r>
          </a:p>
          <a:p>
            <a:pPr eaLnBrk="1" hangingPunct="1"/>
            <a:r>
              <a:rPr lang="en-GB" sz="2600" smtClean="0"/>
              <a:t>Servlets are managed by the </a:t>
            </a:r>
            <a:r>
              <a:rPr lang="en-GB" sz="2600" i="1" smtClean="0"/>
              <a:t>servlet container </a:t>
            </a:r>
            <a:r>
              <a:rPr lang="en-GB" sz="2600" smtClean="0"/>
              <a:t>(also called</a:t>
            </a:r>
            <a:r>
              <a:rPr lang="en-GB" sz="2600" i="1" smtClean="0"/>
              <a:t> servlet engine</a:t>
            </a:r>
            <a:r>
              <a:rPr lang="en-GB" sz="2600" smtClean="0"/>
              <a:t>)</a:t>
            </a:r>
          </a:p>
          <a:p>
            <a:pPr eaLnBrk="1" hangingPunct="1"/>
            <a:r>
              <a:rPr lang="en-GB" sz="2600" smtClean="0"/>
              <a:t>Servlets are called through HTML</a:t>
            </a:r>
          </a:p>
          <a:p>
            <a:pPr eaLnBrk="1" hangingPunct="1"/>
            <a:r>
              <a:rPr lang="en-GB" sz="2600" smtClean="0"/>
              <a:t>Servlets receive requests and return responses, both of which are supported by the HTTP protocol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Java Servlets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/>
              <a:t>When the Web server receives a request that is for a servlet, the request is passed to the servlet container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The container makes sure the servlet is loaded and calls it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The servlet call has two parameter objects, one with the request and one for the response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When the servlet is finished, the container reinitializes itself and returns control to the Web server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Java Servlet Advantages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/>
              <a:t>Can be faster than CGI, because they can run in the server process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Have direct access to Java APIs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Because they continue to run (unlike CGI programs), they can save state information</a:t>
            </a:r>
          </a:p>
          <a:p>
            <a:pPr eaLnBrk="1" hangingPunct="1">
              <a:lnSpc>
                <a:spcPct val="90000"/>
              </a:lnSpc>
            </a:pPr>
            <a:r>
              <a:rPr lang="en-GB" sz="2600" smtClean="0"/>
              <a:t>Have the usual benefits of being written in Java (platform independence, ease of programming)</a:t>
            </a:r>
          </a:p>
          <a:p>
            <a:pPr eaLnBrk="1" hangingPunct="1">
              <a:lnSpc>
                <a:spcPct val="90000"/>
              </a:lnSpc>
            </a:pPr>
            <a:endParaRPr lang="en-GB" sz="2600" smtClean="0"/>
          </a:p>
          <a:p>
            <a:pPr eaLnBrk="1" hangingPunct="1">
              <a:lnSpc>
                <a:spcPct val="90000"/>
              </a:lnSpc>
            </a:pPr>
            <a:endParaRPr lang="en-GB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JavaServer</a:t>
            </a:r>
            <a:r>
              <a:rPr lang="en-GB" dirty="0" smtClean="0"/>
              <a:t> </a:t>
            </a:r>
            <a:r>
              <a:rPr lang="en-GB" dirty="0" smtClean="0"/>
              <a:t>Pages (JSP)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325" y="1743075"/>
            <a:ext cx="7588250" cy="4171950"/>
          </a:xfrm>
        </p:spPr>
        <p:txBody>
          <a:bodyPr/>
          <a:lstStyle/>
          <a:p>
            <a:r>
              <a:rPr lang="en-GB" sz="2400" dirty="0" smtClean="0"/>
              <a:t>Released in 1999 as Sun's answer to ASP and </a:t>
            </a:r>
            <a:r>
              <a:rPr lang="en-GB" sz="2400" dirty="0" smtClean="0"/>
              <a:t>PHP</a:t>
            </a:r>
          </a:p>
          <a:p>
            <a:r>
              <a:rPr lang="en-GB" sz="2400" dirty="0" smtClean="0"/>
              <a:t>Architecturally, JSP may be viewed as a high-level abstraction of Java </a:t>
            </a:r>
            <a:r>
              <a:rPr lang="en-GB" sz="2400" dirty="0" smtClean="0"/>
              <a:t>servlets</a:t>
            </a:r>
          </a:p>
          <a:p>
            <a:pPr lvl="1"/>
            <a:r>
              <a:rPr lang="en-GB" sz="2200" dirty="0" smtClean="0"/>
              <a:t>Instead of embedding HTML in Java code, code is embedded in HTML to provide the dynamic parts </a:t>
            </a:r>
          </a:p>
          <a:p>
            <a:r>
              <a:rPr lang="en-GB" sz="2400" dirty="0" smtClean="0"/>
              <a:t>JSP syntax is a fluid mix of two basic content forms: </a:t>
            </a:r>
            <a:r>
              <a:rPr lang="en-GB" sz="2400" i="1" dirty="0" smtClean="0"/>
              <a:t>scriptlet elements</a:t>
            </a:r>
            <a:r>
              <a:rPr lang="en-GB" sz="2400" dirty="0" smtClean="0"/>
              <a:t> and </a:t>
            </a:r>
            <a:r>
              <a:rPr lang="en-GB" sz="2400" i="1" dirty="0" err="1" smtClean="0"/>
              <a:t>markup</a:t>
            </a:r>
            <a:endParaRPr lang="en-GB" sz="2400" dirty="0" smtClean="0"/>
          </a:p>
          <a:p>
            <a:pPr lvl="1"/>
            <a:r>
              <a:rPr lang="en-GB" sz="2200" dirty="0" err="1" smtClean="0"/>
              <a:t>m</a:t>
            </a:r>
            <a:r>
              <a:rPr lang="en-GB" sz="2200" dirty="0" err="1" smtClean="0"/>
              <a:t>arkup</a:t>
            </a:r>
            <a:r>
              <a:rPr lang="en-GB" sz="2200" dirty="0" smtClean="0"/>
              <a:t> </a:t>
            </a:r>
            <a:r>
              <a:rPr lang="en-GB" sz="2200" dirty="0" smtClean="0"/>
              <a:t>is typically standard HTML or </a:t>
            </a:r>
            <a:r>
              <a:rPr lang="en-GB" sz="2200" dirty="0" smtClean="0"/>
              <a:t>XML</a:t>
            </a:r>
          </a:p>
          <a:p>
            <a:pPr lvl="1"/>
            <a:r>
              <a:rPr lang="en-GB" sz="2200" dirty="0" smtClean="0"/>
              <a:t>scriptlet </a:t>
            </a:r>
            <a:r>
              <a:rPr lang="en-GB" sz="2200" dirty="0" smtClean="0"/>
              <a:t>elements are delimited blocks of Java code which may be intermixed with the </a:t>
            </a:r>
            <a:r>
              <a:rPr lang="en-GB" sz="2200" dirty="0" err="1" smtClean="0"/>
              <a:t>markup</a:t>
            </a:r>
            <a:endParaRPr lang="en-GB" sz="22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JavaServer</a:t>
            </a:r>
            <a:r>
              <a:rPr lang="en-GB" dirty="0" smtClean="0"/>
              <a:t> Pages (JSP)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Because Java is a </a:t>
            </a:r>
            <a:r>
              <a:rPr lang="en-GB" sz="2400" dirty="0" smtClean="0"/>
              <a:t>compiled </a:t>
            </a:r>
            <a:r>
              <a:rPr lang="en-GB" sz="2400" dirty="0" smtClean="0"/>
              <a:t>not a scripting language, JSP pages must be compiled to Java </a:t>
            </a:r>
            <a:r>
              <a:rPr lang="en-GB" sz="2400" dirty="0" err="1" smtClean="0"/>
              <a:t>bytecode</a:t>
            </a:r>
            <a:r>
              <a:rPr lang="en-GB" sz="2400" dirty="0" smtClean="0"/>
              <a:t> classes before they can be </a:t>
            </a:r>
            <a:r>
              <a:rPr lang="en-GB" sz="2400" dirty="0" smtClean="0"/>
              <a:t>executed</a:t>
            </a:r>
          </a:p>
          <a:p>
            <a:r>
              <a:rPr lang="en-GB" sz="2400" dirty="0" err="1" smtClean="0"/>
              <a:t>JSPs</a:t>
            </a:r>
            <a:r>
              <a:rPr lang="en-GB" sz="2400" dirty="0" smtClean="0"/>
              <a:t> are compiled into servlets by a JSP </a:t>
            </a:r>
            <a:r>
              <a:rPr lang="en-GB" sz="2400" dirty="0" smtClean="0"/>
              <a:t>compiler</a:t>
            </a:r>
          </a:p>
          <a:p>
            <a:pPr lvl="1"/>
            <a:r>
              <a:rPr lang="en-GB" sz="2200" dirty="0" smtClean="0"/>
              <a:t>So JSP is a simplified approach to writing servlets </a:t>
            </a:r>
            <a:endParaRPr lang="en-GB" sz="2200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.NET Framework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08075" y="1839913"/>
            <a:ext cx="7673975" cy="47323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600" smtClean="0"/>
              <a:t>.NET Framework is  a collection of technologies for the development and deployment of .NET software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pre-coded solutions form the framework's class library and cover a large range of programming needs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Programs written for the .NET Framework execute in a software environment that manages the program's runtime requirements - Common Language Runtime (CLR) </a:t>
            </a:r>
          </a:p>
          <a:p>
            <a:pPr eaLnBrk="1" hangingPunct="1">
              <a:lnSpc>
                <a:spcPct val="90000"/>
              </a:lnSpc>
            </a:pPr>
            <a:r>
              <a:rPr lang="nl-NL" sz="2600" smtClean="0"/>
              <a:t>.NET languages from Microsoft:  </a:t>
            </a:r>
            <a:r>
              <a:rPr lang="nl-NL" sz="2600" smtClean="0">
                <a:solidFill>
                  <a:schemeClr val="tx1"/>
                </a:solidFill>
              </a:rPr>
              <a:t>VB .NET</a:t>
            </a:r>
            <a:r>
              <a:rPr lang="nl-NL" sz="2600" smtClean="0"/>
              <a:t>, </a:t>
            </a:r>
            <a:r>
              <a:rPr lang="nl-NL" sz="2600" smtClean="0">
                <a:solidFill>
                  <a:schemeClr val="tx1"/>
                </a:solidFill>
              </a:rPr>
              <a:t>Managed C++ .NET</a:t>
            </a:r>
            <a:r>
              <a:rPr lang="nl-NL" sz="2600" smtClean="0"/>
              <a:t>, </a:t>
            </a:r>
            <a:r>
              <a:rPr lang="nl-NL" sz="2600" smtClean="0">
                <a:solidFill>
                  <a:schemeClr val="tx1"/>
                </a:solidFill>
              </a:rPr>
              <a:t>JScript .NET</a:t>
            </a:r>
            <a:r>
              <a:rPr lang="nl-NL" sz="2600" smtClean="0"/>
              <a:t>, </a:t>
            </a:r>
            <a:r>
              <a:rPr lang="nl-NL" sz="2600" smtClean="0">
                <a:solidFill>
                  <a:schemeClr val="tx1"/>
                </a:solidFill>
              </a:rPr>
              <a:t>J# .NET</a:t>
            </a:r>
            <a:r>
              <a:rPr lang="nl-NL" sz="2600" smtClean="0"/>
              <a:t>, </a:t>
            </a:r>
            <a:r>
              <a:rPr lang="nl-NL" sz="2600" smtClean="0">
                <a:solidFill>
                  <a:schemeClr val="tx1"/>
                </a:solidFill>
              </a:rPr>
              <a:t>C#</a:t>
            </a:r>
            <a:endParaRPr lang="en-GB" smtClean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Overview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1849438"/>
            <a:ext cx="7397750" cy="4494212"/>
          </a:xfrm>
        </p:spPr>
        <p:txBody>
          <a:bodyPr/>
          <a:lstStyle/>
          <a:p>
            <a:pPr eaLnBrk="1" hangingPunct="1"/>
            <a:r>
              <a:rPr lang="en-GB" sz="2600" dirty="0" smtClean="0"/>
              <a:t>Purpose of Server-Side Scripting </a:t>
            </a:r>
          </a:p>
          <a:p>
            <a:pPr eaLnBrk="1" hangingPunct="1"/>
            <a:r>
              <a:rPr lang="en-GB" sz="2600" dirty="0" smtClean="0"/>
              <a:t>Example Server-Side Technologies: </a:t>
            </a:r>
          </a:p>
          <a:p>
            <a:pPr lvl="1" eaLnBrk="1" hangingPunct="1"/>
            <a:r>
              <a:rPr lang="en-GB" sz="2400" dirty="0" smtClean="0"/>
              <a:t>Server-Side Includes </a:t>
            </a:r>
          </a:p>
          <a:p>
            <a:pPr lvl="1" eaLnBrk="1" hangingPunct="1"/>
            <a:r>
              <a:rPr lang="en-GB" sz="2400" dirty="0" smtClean="0"/>
              <a:t>CGI </a:t>
            </a:r>
          </a:p>
          <a:p>
            <a:pPr lvl="2" eaLnBrk="1" hangingPunct="1"/>
            <a:r>
              <a:rPr lang="en-GB" sz="2000" dirty="0" smtClean="0"/>
              <a:t>Perl </a:t>
            </a:r>
          </a:p>
          <a:p>
            <a:pPr lvl="1" eaLnBrk="1" hangingPunct="1"/>
            <a:r>
              <a:rPr lang="en-GB" sz="2400" dirty="0" smtClean="0"/>
              <a:t>Java </a:t>
            </a:r>
            <a:r>
              <a:rPr lang="en-GB" sz="2400" dirty="0" smtClean="0"/>
              <a:t>Servlets and Java Server Pages </a:t>
            </a:r>
            <a:endParaRPr lang="en-GB" sz="2400" dirty="0" smtClean="0"/>
          </a:p>
          <a:p>
            <a:pPr lvl="1" eaLnBrk="1" hangingPunct="1"/>
            <a:r>
              <a:rPr lang="en-GB" sz="2400" dirty="0" smtClean="0"/>
              <a:t>ASP.NET</a:t>
            </a:r>
          </a:p>
          <a:p>
            <a:pPr lvl="1" eaLnBrk="1" hangingPunct="1"/>
            <a:r>
              <a:rPr lang="en-GB" sz="2400" dirty="0" smtClean="0"/>
              <a:t>Embedded Scripts </a:t>
            </a:r>
          </a:p>
          <a:p>
            <a:pPr lvl="2" eaLnBrk="1" hangingPunct="1"/>
            <a:r>
              <a:rPr lang="en-GB" sz="2000" dirty="0" smtClean="0"/>
              <a:t>PHP</a:t>
            </a:r>
          </a:p>
          <a:p>
            <a:pPr eaLnBrk="1" hangingPunct="1"/>
            <a:r>
              <a:rPr lang="en-GB" sz="2600" dirty="0" smtClean="0"/>
              <a:t>Ajax </a:t>
            </a:r>
            <a:endParaRPr lang="en-GB" sz="2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ASP.NET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Set of web application development technologies part of Microsoft's .NET platform</a:t>
            </a:r>
          </a:p>
          <a:p>
            <a:pPr eaLnBrk="1" hangingPunct="1"/>
            <a:r>
              <a:rPr lang="en-GB" sz="2600" smtClean="0"/>
              <a:t>Code can be embedded in ASP.NET documents, or can be separate in a code-behind file</a:t>
            </a:r>
          </a:p>
          <a:p>
            <a:pPr eaLnBrk="1" hangingPunct="1"/>
            <a:r>
              <a:rPr lang="en-GB" sz="2600" smtClean="0"/>
              <a:t>Any .NET language can be used</a:t>
            </a:r>
          </a:p>
          <a:p>
            <a:pPr eaLnBrk="1" hangingPunct="1"/>
            <a:r>
              <a:rPr lang="en-GB" sz="2600" smtClean="0"/>
              <a:t>Every ASP.NET document is compiled into a class</a:t>
            </a:r>
          </a:p>
          <a:p>
            <a:pPr eaLnBrk="1" hangingPunct="1">
              <a:buFont typeface="Wingdings" pitchFamily="2" charset="2"/>
              <a:buNone/>
            </a:pPr>
            <a:endParaRPr lang="en-GB" sz="26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429500" cy="1517650"/>
          </a:xfrm>
        </p:spPr>
        <p:txBody>
          <a:bodyPr/>
          <a:lstStyle/>
          <a:p>
            <a:pPr eaLnBrk="1" hangingPunct="1"/>
            <a:r>
              <a:rPr lang="en-GB" sz="4000" dirty="0" smtClean="0"/>
              <a:t>Server-Side Embedded Scripts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0900" y="1811338"/>
            <a:ext cx="8102600" cy="41322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Many proprietary scripting systems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Often included as connectivity kits for databases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Sometimes as part of a dedicated web management system - e.g. Cold Fusion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Scripts are embedded into HTML/XHTML</a:t>
            </a:r>
          </a:p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HTML </a:t>
            </a:r>
            <a:r>
              <a:rPr lang="en-GB" sz="2600" dirty="0" smtClean="0"/>
              <a:t>containing scripts is pre-processed, the scripts executed and the result served as standard </a:t>
            </a:r>
            <a:r>
              <a:rPr lang="en-GB" sz="2600" dirty="0" smtClean="0"/>
              <a:t>HTML</a:t>
            </a:r>
            <a:endParaRPr lang="en-GB" sz="2600" dirty="0" smtClean="0"/>
          </a:p>
          <a:p>
            <a:pPr eaLnBrk="1" hangingPunct="1">
              <a:lnSpc>
                <a:spcPct val="80000"/>
              </a:lnSpc>
            </a:pPr>
            <a:r>
              <a:rPr lang="en-GB" sz="2600" dirty="0" smtClean="0"/>
              <a:t>PHP (PHP Hypertext Pre-processor)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Embedded “C-like” scripting language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Platform independent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Open Source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400" dirty="0" smtClean="0"/>
              <a:t>Support for large number of databases (inc. </a:t>
            </a:r>
            <a:r>
              <a:rPr lang="en-GB" sz="2400" dirty="0" err="1" smtClean="0"/>
              <a:t>MySQL</a:t>
            </a:r>
            <a:r>
              <a:rPr lang="en-GB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en-GB" sz="26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Ajax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sz="3200" dirty="0" smtClean="0"/>
              <a:t>asynchronous JavaScript  and XML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 smtClean="0"/>
              <a:t>A group of technologies used on the client-side to create interactive web applications</a:t>
            </a:r>
          </a:p>
          <a:p>
            <a:r>
              <a:rPr lang="en-GB" sz="2600" dirty="0" smtClean="0"/>
              <a:t>combination of </a:t>
            </a:r>
            <a:r>
              <a:rPr lang="en-GB" sz="2600" dirty="0" smtClean="0"/>
              <a:t>HTML </a:t>
            </a:r>
            <a:r>
              <a:rPr lang="en-GB" sz="2600" dirty="0" smtClean="0"/>
              <a:t>and CSS to mark up and style information </a:t>
            </a:r>
          </a:p>
          <a:p>
            <a:r>
              <a:rPr lang="en-GB" sz="2600" dirty="0" smtClean="0"/>
              <a:t>The DOM is accessed with JavaScript  to dynamically display, and to allow interactivity with, document elements </a:t>
            </a:r>
          </a:p>
          <a:p>
            <a:r>
              <a:rPr lang="en-GB" sz="2600" dirty="0" smtClean="0"/>
              <a:t>JavaScript and the </a:t>
            </a:r>
            <a:r>
              <a:rPr lang="en-GB" sz="2600" dirty="0" err="1" smtClean="0"/>
              <a:t>XMLHttpRequest</a:t>
            </a:r>
            <a:r>
              <a:rPr lang="en-GB" sz="2600" dirty="0" smtClean="0"/>
              <a:t> object – method for exchanging data asynchronously between browser and server to avoid full page reloads</a:t>
            </a:r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Ajax Diagram</a:t>
            </a:r>
            <a:endParaRPr lang="en-GB" dirty="0"/>
          </a:p>
        </p:txBody>
      </p:sp>
      <p:pic>
        <p:nvPicPr>
          <p:cNvPr id="4" name="Picture 3" descr="AJAX_diagram_thumb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95599" y="1606091"/>
            <a:ext cx="3133725" cy="400599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Summary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1839913"/>
            <a:ext cx="7569200" cy="4589462"/>
          </a:xfrm>
        </p:spPr>
        <p:txBody>
          <a:bodyPr/>
          <a:lstStyle/>
          <a:p>
            <a:pPr eaLnBrk="1" hangingPunct="1"/>
            <a:r>
              <a:rPr lang="en-GB" sz="2600" dirty="0" smtClean="0"/>
              <a:t>Purpose of Server-Side Scripting </a:t>
            </a:r>
          </a:p>
          <a:p>
            <a:pPr eaLnBrk="1" hangingPunct="1"/>
            <a:r>
              <a:rPr lang="en-GB" sz="2600" dirty="0" smtClean="0"/>
              <a:t>Major Server-Side Technologies </a:t>
            </a:r>
          </a:p>
          <a:p>
            <a:pPr lvl="1" eaLnBrk="1" hangingPunct="1"/>
            <a:r>
              <a:rPr lang="en-GB" sz="2400" dirty="0" smtClean="0"/>
              <a:t>Server-Side Includes </a:t>
            </a:r>
          </a:p>
          <a:p>
            <a:pPr lvl="1" eaLnBrk="1" hangingPunct="1"/>
            <a:r>
              <a:rPr lang="en-GB" sz="2400" dirty="0" smtClean="0"/>
              <a:t>CGI </a:t>
            </a:r>
          </a:p>
          <a:p>
            <a:pPr lvl="2" eaLnBrk="1" hangingPunct="1"/>
            <a:r>
              <a:rPr lang="en-GB" sz="2000" dirty="0" smtClean="0"/>
              <a:t>Perl </a:t>
            </a:r>
          </a:p>
          <a:p>
            <a:pPr lvl="1" eaLnBrk="1" hangingPunct="1"/>
            <a:r>
              <a:rPr lang="en-GB" sz="2400" dirty="0" smtClean="0"/>
              <a:t>Java </a:t>
            </a:r>
            <a:r>
              <a:rPr lang="en-GB" sz="2400" dirty="0" smtClean="0"/>
              <a:t>Servlets and </a:t>
            </a:r>
            <a:r>
              <a:rPr lang="en-GB" sz="2400" dirty="0" err="1" smtClean="0"/>
              <a:t>JavaServer</a:t>
            </a:r>
            <a:r>
              <a:rPr lang="en-GB" sz="2400" dirty="0" smtClean="0"/>
              <a:t> Pages </a:t>
            </a:r>
            <a:endParaRPr lang="en-GB" sz="2400" dirty="0" smtClean="0"/>
          </a:p>
          <a:p>
            <a:pPr lvl="1" eaLnBrk="1" hangingPunct="1"/>
            <a:r>
              <a:rPr lang="en-GB" sz="2400" dirty="0" smtClean="0"/>
              <a:t>ASP.NET</a:t>
            </a:r>
          </a:p>
          <a:p>
            <a:pPr lvl="1" eaLnBrk="1" hangingPunct="1"/>
            <a:r>
              <a:rPr lang="en-GB" sz="2400" dirty="0" smtClean="0"/>
              <a:t>Embedded Scripts </a:t>
            </a:r>
          </a:p>
          <a:p>
            <a:pPr lvl="2" eaLnBrk="1" hangingPunct="1"/>
            <a:r>
              <a:rPr lang="en-GB" sz="2000" dirty="0" smtClean="0"/>
              <a:t>PHP</a:t>
            </a:r>
          </a:p>
          <a:p>
            <a:pPr eaLnBrk="1" hangingPunct="1"/>
            <a:r>
              <a:rPr lang="en-GB" dirty="0" smtClean="0"/>
              <a:t>Ajax</a:t>
            </a:r>
            <a:endParaRPr lang="en-GB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World Wide Web</a:t>
            </a:r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1563688" y="5016500"/>
            <a:ext cx="1660525" cy="60007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589088" y="5002213"/>
            <a:ext cx="16859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>
                <a:latin typeface="Tahoma" pitchFamily="34" charset="0"/>
              </a:rPr>
              <a:t>Software on Server</a:t>
            </a:r>
            <a:endParaRPr lang="en-US">
              <a:latin typeface="Tahoma" pitchFamily="34" charset="0"/>
            </a:endParaRPr>
          </a:p>
        </p:txBody>
      </p:sp>
      <p:sp>
        <p:nvSpPr>
          <p:cNvPr id="10245" name="AutoShape 5"/>
          <p:cNvSpPr>
            <a:spLocks noChangeArrowheads="1"/>
          </p:cNvSpPr>
          <p:nvPr/>
        </p:nvSpPr>
        <p:spPr bwMode="auto">
          <a:xfrm>
            <a:off x="1608138" y="4241800"/>
            <a:ext cx="1541462" cy="547688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246" name="Picture 6" descr="pc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32538" y="2765425"/>
            <a:ext cx="1296987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AutoShape 7"/>
          <p:cNvSpPr>
            <a:spLocks noChangeArrowheads="1"/>
          </p:cNvSpPr>
          <p:nvPr/>
        </p:nvSpPr>
        <p:spPr bwMode="auto">
          <a:xfrm>
            <a:off x="3295650" y="3152775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4191000" y="3160713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AutoShape 9"/>
          <p:cNvSpPr>
            <a:spLocks noChangeArrowheads="1"/>
          </p:cNvSpPr>
          <p:nvPr/>
        </p:nvSpPr>
        <p:spPr bwMode="auto">
          <a:xfrm>
            <a:off x="5202238" y="3141663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5640388" y="3136900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>
            <a:off x="6080125" y="3141663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4012" name="AutoShape 12"/>
          <p:cNvSpPr>
            <a:spLocks noChangeArrowheads="1"/>
          </p:cNvSpPr>
          <p:nvPr/>
        </p:nvSpPr>
        <p:spPr bwMode="auto">
          <a:xfrm rot="10800000">
            <a:off x="4521200" y="3146425"/>
            <a:ext cx="457200" cy="234950"/>
          </a:xfrm>
          <a:prstGeom prst="rightArrow">
            <a:avLst>
              <a:gd name="adj1" fmla="val 50000"/>
              <a:gd name="adj2" fmla="val 4864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10253" name="AutoShape 13"/>
          <p:cNvSpPr>
            <a:spLocks noChangeArrowheads="1"/>
          </p:cNvSpPr>
          <p:nvPr/>
        </p:nvSpPr>
        <p:spPr bwMode="auto">
          <a:xfrm>
            <a:off x="3746500" y="3146425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6637338" y="2325688"/>
            <a:ext cx="1541462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10000"/>
              </a:spcBef>
            </a:pPr>
            <a:r>
              <a:rPr lang="en-GB" sz="2000">
                <a:solidFill>
                  <a:schemeClr val="hlink"/>
                </a:solidFill>
                <a:latin typeface="Tahoma" pitchFamily="34" charset="0"/>
              </a:rPr>
              <a:t>Client</a:t>
            </a:r>
          </a:p>
          <a:p>
            <a:pPr eaLnBrk="0" hangingPunct="0">
              <a:spcBef>
                <a:spcPct val="10000"/>
              </a:spcBef>
            </a:pPr>
            <a:endParaRPr lang="en-US" sz="2000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4311650" y="2493963"/>
            <a:ext cx="1279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>
                <a:solidFill>
                  <a:schemeClr val="hlink"/>
                </a:solidFill>
                <a:latin typeface="Tahoma" pitchFamily="34" charset="0"/>
              </a:rPr>
              <a:t>HTTP</a:t>
            </a:r>
            <a:endParaRPr lang="en-US">
              <a:solidFill>
                <a:schemeClr val="hlink"/>
              </a:solidFill>
              <a:latin typeface="Tahoma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1725613" y="4332288"/>
            <a:ext cx="1685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dirty="0" smtClean="0">
                <a:latin typeface="Tahoma" pitchFamily="34" charset="0"/>
              </a:rPr>
              <a:t>HTML </a:t>
            </a:r>
            <a:r>
              <a:rPr lang="en-GB" dirty="0">
                <a:latin typeface="Tahoma" pitchFamily="34" charset="0"/>
              </a:rPr>
              <a:t>data</a:t>
            </a:r>
            <a:endParaRPr lang="en-US" dirty="0">
              <a:latin typeface="Tahoma" pitchFamily="34" charset="0"/>
            </a:endParaRPr>
          </a:p>
        </p:txBody>
      </p:sp>
      <p:sp>
        <p:nvSpPr>
          <p:cNvPr id="10257" name="Arc 17"/>
          <p:cNvSpPr>
            <a:spLocks/>
          </p:cNvSpPr>
          <p:nvPr/>
        </p:nvSpPr>
        <p:spPr bwMode="auto">
          <a:xfrm flipH="1">
            <a:off x="2362200" y="3538538"/>
            <a:ext cx="1100138" cy="719137"/>
          </a:xfrm>
          <a:custGeom>
            <a:avLst/>
            <a:gdLst>
              <a:gd name="T0" fmla="*/ 250485 w 21600"/>
              <a:gd name="T1" fmla="*/ 0 h 21033"/>
              <a:gd name="T2" fmla="*/ 1100138 w 21600"/>
              <a:gd name="T3" fmla="*/ 719137 h 21033"/>
              <a:gd name="T4" fmla="*/ 0 w 21600"/>
              <a:gd name="T5" fmla="*/ 719137 h 21033"/>
              <a:gd name="T6" fmla="*/ 0 60000 65536"/>
              <a:gd name="T7" fmla="*/ 0 60000 65536"/>
              <a:gd name="T8" fmla="*/ 0 60000 65536"/>
              <a:gd name="T9" fmla="*/ 0 w 21600"/>
              <a:gd name="T10" fmla="*/ 0 h 21033"/>
              <a:gd name="T11" fmla="*/ 21600 w 21600"/>
              <a:gd name="T12" fmla="*/ 21033 h 2103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033" fill="none" extrusionOk="0">
                <a:moveTo>
                  <a:pt x="4917" y="0"/>
                </a:moveTo>
                <a:cubicBezTo>
                  <a:pt x="14689" y="2285"/>
                  <a:pt x="21600" y="10998"/>
                  <a:pt x="21600" y="21033"/>
                </a:cubicBezTo>
              </a:path>
              <a:path w="21600" h="21033" stroke="0" extrusionOk="0">
                <a:moveTo>
                  <a:pt x="4917" y="0"/>
                </a:moveTo>
                <a:cubicBezTo>
                  <a:pt x="14689" y="2285"/>
                  <a:pt x="21600" y="10998"/>
                  <a:pt x="21600" y="21033"/>
                </a:cubicBezTo>
                <a:lnTo>
                  <a:pt x="0" y="21033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1662113" y="2135188"/>
            <a:ext cx="2116137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15000"/>
              </a:spcBef>
            </a:pPr>
            <a:r>
              <a:rPr lang="en-GB" sz="2000">
                <a:solidFill>
                  <a:schemeClr val="hlink"/>
                </a:solidFill>
                <a:latin typeface="Tahoma" pitchFamily="34" charset="0"/>
              </a:rPr>
              <a:t>HTTP Server </a:t>
            </a:r>
          </a:p>
          <a:p>
            <a:pPr eaLnBrk="0" hangingPunct="0">
              <a:spcBef>
                <a:spcPct val="10000"/>
              </a:spcBef>
            </a:pPr>
            <a:endParaRPr lang="en-US" sz="2000">
              <a:solidFill>
                <a:schemeClr val="hlink"/>
              </a:solidFill>
              <a:latin typeface="Tahoma" pitchFamily="34" charset="0"/>
            </a:endParaRPr>
          </a:p>
        </p:txBody>
      </p:sp>
      <p:pic>
        <p:nvPicPr>
          <p:cNvPr id="10259" name="Picture 19" descr="server0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04975" y="2630488"/>
            <a:ext cx="1363663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60" name="AutoShape 20"/>
          <p:cNvSpPr>
            <a:spLocks noChangeArrowheads="1"/>
          </p:cNvSpPr>
          <p:nvPr/>
        </p:nvSpPr>
        <p:spPr bwMode="auto">
          <a:xfrm>
            <a:off x="2303463" y="4760913"/>
            <a:ext cx="198437" cy="271462"/>
          </a:xfrm>
          <a:prstGeom prst="upDownArrow">
            <a:avLst>
              <a:gd name="adj1" fmla="val 50000"/>
              <a:gd name="adj2" fmla="val 27360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261" name="AutoShape 7"/>
          <p:cNvSpPr>
            <a:spLocks noChangeArrowheads="1"/>
          </p:cNvSpPr>
          <p:nvPr/>
        </p:nvSpPr>
        <p:spPr bwMode="auto">
          <a:xfrm>
            <a:off x="3305175" y="3467100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AutoShape 8"/>
          <p:cNvSpPr>
            <a:spLocks noChangeArrowheads="1"/>
          </p:cNvSpPr>
          <p:nvPr/>
        </p:nvSpPr>
        <p:spPr bwMode="auto">
          <a:xfrm>
            <a:off x="4200525" y="3475038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AutoShape 9"/>
          <p:cNvSpPr>
            <a:spLocks noChangeArrowheads="1"/>
          </p:cNvSpPr>
          <p:nvPr/>
        </p:nvSpPr>
        <p:spPr bwMode="auto">
          <a:xfrm>
            <a:off x="5211763" y="3455988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AutoShape 10"/>
          <p:cNvSpPr>
            <a:spLocks noChangeArrowheads="1"/>
          </p:cNvSpPr>
          <p:nvPr/>
        </p:nvSpPr>
        <p:spPr bwMode="auto">
          <a:xfrm>
            <a:off x="5649913" y="3451225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AutoShape 11"/>
          <p:cNvSpPr>
            <a:spLocks noChangeArrowheads="1"/>
          </p:cNvSpPr>
          <p:nvPr/>
        </p:nvSpPr>
        <p:spPr bwMode="auto">
          <a:xfrm>
            <a:off x="6089650" y="3455988"/>
            <a:ext cx="180975" cy="169862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AutoShape 12"/>
          <p:cNvSpPr>
            <a:spLocks noChangeArrowheads="1"/>
          </p:cNvSpPr>
          <p:nvPr/>
        </p:nvSpPr>
        <p:spPr bwMode="auto">
          <a:xfrm>
            <a:off x="4549775" y="3460750"/>
            <a:ext cx="457200" cy="234950"/>
          </a:xfrm>
          <a:prstGeom prst="rightArrow">
            <a:avLst>
              <a:gd name="adj1" fmla="val 50000"/>
              <a:gd name="adj2" fmla="val 48649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7" name="AutoShape 13"/>
          <p:cNvSpPr>
            <a:spLocks noChangeArrowheads="1"/>
          </p:cNvSpPr>
          <p:nvPr/>
        </p:nvSpPr>
        <p:spPr bwMode="auto">
          <a:xfrm>
            <a:off x="3756025" y="3460750"/>
            <a:ext cx="180975" cy="169863"/>
          </a:xfrm>
          <a:prstGeom prst="diamond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TextBox 29"/>
          <p:cNvSpPr txBox="1">
            <a:spLocks noChangeArrowheads="1"/>
          </p:cNvSpPr>
          <p:nvPr/>
        </p:nvSpPr>
        <p:spPr bwMode="auto">
          <a:xfrm>
            <a:off x="3762375" y="2800350"/>
            <a:ext cx="251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/>
              <a:t>Request (inc. form data)</a:t>
            </a:r>
          </a:p>
        </p:txBody>
      </p:sp>
      <p:sp>
        <p:nvSpPr>
          <p:cNvPr id="10269" name="TextBox 30"/>
          <p:cNvSpPr txBox="1">
            <a:spLocks noChangeArrowheads="1"/>
          </p:cNvSpPr>
          <p:nvPr/>
        </p:nvSpPr>
        <p:spPr bwMode="auto">
          <a:xfrm>
            <a:off x="3724275" y="3676650"/>
            <a:ext cx="2514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dirty="0"/>
              <a:t>Response </a:t>
            </a:r>
            <a:r>
              <a:rPr lang="en-GB" sz="1600" dirty="0" smtClean="0"/>
              <a:t>(HTML </a:t>
            </a:r>
            <a:r>
              <a:rPr lang="en-GB" sz="1600" dirty="0"/>
              <a:t>doc)</a:t>
            </a:r>
          </a:p>
        </p:txBody>
      </p:sp>
      <p:sp>
        <p:nvSpPr>
          <p:cNvPr id="10270" name="AutoShape 3"/>
          <p:cNvSpPr>
            <a:spLocks noChangeArrowheads="1"/>
          </p:cNvSpPr>
          <p:nvPr/>
        </p:nvSpPr>
        <p:spPr bwMode="auto">
          <a:xfrm>
            <a:off x="1606550" y="5805488"/>
            <a:ext cx="1541463" cy="547687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1" name="AutoShape 23"/>
          <p:cNvSpPr>
            <a:spLocks noChangeArrowheads="1"/>
          </p:cNvSpPr>
          <p:nvPr/>
        </p:nvSpPr>
        <p:spPr bwMode="auto">
          <a:xfrm>
            <a:off x="2303463" y="5603875"/>
            <a:ext cx="182562" cy="312738"/>
          </a:xfrm>
          <a:prstGeom prst="upDownArrow">
            <a:avLst>
              <a:gd name="adj1" fmla="val 50000"/>
              <a:gd name="adj2" fmla="val 34261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10272" name="Text Box 4"/>
          <p:cNvSpPr txBox="1">
            <a:spLocks noChangeArrowheads="1"/>
          </p:cNvSpPr>
          <p:nvPr/>
        </p:nvSpPr>
        <p:spPr bwMode="auto">
          <a:xfrm>
            <a:off x="1773238" y="5897563"/>
            <a:ext cx="14239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ahoma" pitchFamily="34" charset="0"/>
              </a:rPr>
              <a:t>Database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800" smtClean="0"/>
              <a:t>Examples of Server Side Applications</a:t>
            </a:r>
            <a:r>
              <a:rPr lang="en-GB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2087563"/>
            <a:ext cx="7331075" cy="4170362"/>
          </a:xfrm>
        </p:spPr>
        <p:txBody>
          <a:bodyPr/>
          <a:lstStyle/>
          <a:p>
            <a:pPr eaLnBrk="1" hangingPunct="1"/>
            <a:r>
              <a:rPr lang="en-GB" smtClean="0"/>
              <a:t>Search systems</a:t>
            </a:r>
          </a:p>
          <a:p>
            <a:pPr eaLnBrk="1" hangingPunct="1"/>
            <a:r>
              <a:rPr lang="en-GB" smtClean="0"/>
              <a:t>Document management systems</a:t>
            </a:r>
          </a:p>
          <a:p>
            <a:pPr eaLnBrk="1" hangingPunct="1"/>
            <a:r>
              <a:rPr lang="en-GB" smtClean="0"/>
              <a:t>User registration/administration/profiles</a:t>
            </a:r>
          </a:p>
          <a:p>
            <a:pPr eaLnBrk="1" hangingPunct="1"/>
            <a:r>
              <a:rPr lang="en-GB" smtClean="0"/>
              <a:t>Transactions</a:t>
            </a:r>
          </a:p>
          <a:p>
            <a:pPr eaLnBrk="1" hangingPunct="1"/>
            <a:r>
              <a:rPr lang="en-GB" smtClean="0"/>
              <a:t>E-commerce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SSI – Server Side Includes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8388" y="1779588"/>
            <a:ext cx="7961312" cy="4840287"/>
          </a:xfrm>
        </p:spPr>
        <p:txBody>
          <a:bodyPr/>
          <a:lstStyle/>
          <a:p>
            <a:pPr eaLnBrk="1" hangingPunct="1"/>
            <a:r>
              <a:rPr lang="en-GB" sz="2600" dirty="0" smtClean="0"/>
              <a:t>Instructions to the server embedded in </a:t>
            </a:r>
            <a:r>
              <a:rPr lang="en-GB" sz="2600" dirty="0" smtClean="0"/>
              <a:t>HTML</a:t>
            </a:r>
            <a:endParaRPr lang="en-GB" sz="2600" dirty="0" smtClean="0"/>
          </a:p>
          <a:p>
            <a:pPr eaLnBrk="1" hangingPunct="1"/>
            <a:r>
              <a:rPr lang="en-GB" sz="2600" dirty="0" smtClean="0"/>
              <a:t>File extension of .</a:t>
            </a:r>
            <a:r>
              <a:rPr lang="en-GB" sz="2600" dirty="0" err="1" smtClean="0"/>
              <a:t>shtml</a:t>
            </a:r>
            <a:r>
              <a:rPr lang="en-GB" sz="2600" dirty="0" smtClean="0"/>
              <a:t> is usually used</a:t>
            </a:r>
          </a:p>
          <a:p>
            <a:pPr eaLnBrk="1" hangingPunct="1"/>
            <a:r>
              <a:rPr lang="en-GB" sz="2600" dirty="0" smtClean="0"/>
              <a:t>Server must be SSI enabled</a:t>
            </a:r>
          </a:p>
          <a:p>
            <a:pPr eaLnBrk="1" hangingPunct="1"/>
            <a:r>
              <a:rPr lang="en-GB" sz="2600" dirty="0" smtClean="0"/>
              <a:t>SSI instructions in HTML Comments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600" dirty="0" smtClean="0">
                <a:latin typeface="Courier New" pitchFamily="49" charset="0"/>
              </a:rPr>
              <a:t>	&lt;!-- This is a comment --&gt;</a:t>
            </a:r>
          </a:p>
          <a:p>
            <a:pPr eaLnBrk="1" hangingPunct="1"/>
            <a:r>
              <a:rPr lang="en-GB" sz="2600" dirty="0" smtClean="0"/>
              <a:t>SSI instructions preceded by hash ( # )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600" dirty="0" smtClean="0"/>
              <a:t>	</a:t>
            </a:r>
            <a:r>
              <a:rPr lang="en-GB" sz="2600" dirty="0" smtClean="0">
                <a:latin typeface="Courier New" pitchFamily="49" charset="0"/>
              </a:rPr>
              <a:t>&lt;!--#include virtual=</a:t>
            </a:r>
            <a:r>
              <a:rPr lang="en-GB" sz="2600" dirty="0" err="1" smtClean="0">
                <a:latin typeface="Courier New" pitchFamily="49" charset="0"/>
              </a:rPr>
              <a:t>myfile.html</a:t>
            </a:r>
            <a:r>
              <a:rPr lang="en-GB" sz="2600" dirty="0" smtClean="0">
                <a:latin typeface="Courier New" pitchFamily="49" charset="0"/>
              </a:rPr>
              <a:t>--&gt;</a:t>
            </a:r>
          </a:p>
          <a:p>
            <a:pPr lvl="1" eaLnBrk="1" hangingPunct="1"/>
            <a:r>
              <a:rPr lang="en-GB" sz="2400" dirty="0" smtClean="0"/>
              <a:t>This includes the file “</a:t>
            </a:r>
            <a:r>
              <a:rPr lang="en-GB" sz="2400" dirty="0" err="1" smtClean="0"/>
              <a:t>myfile.html</a:t>
            </a:r>
            <a:r>
              <a:rPr lang="en-GB" sz="2400" dirty="0" smtClean="0"/>
              <a:t>” in the main XHTML file</a:t>
            </a:r>
          </a:p>
          <a:p>
            <a:pPr eaLnBrk="1" hangingPunct="1"/>
            <a:r>
              <a:rPr lang="en-GB" sz="2400" dirty="0" smtClean="0">
                <a:hlinkClick r:id="rId3"/>
              </a:rPr>
              <a:t>http://scarlet.cs.nott.ac.uk/~bnk/WPS/demoSSI.shtml</a:t>
            </a:r>
            <a:endParaRPr lang="en-GB" sz="2400" dirty="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Demo SSI code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&lt;h2&gt; Server Side Includes &lt;/h2&gt;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&lt;p&gt; This is the main file (</a:t>
            </a:r>
            <a:r>
              <a:rPr lang="en-GB" sz="2200" dirty="0" err="1" smtClean="0">
                <a:latin typeface="Courier New" pitchFamily="49" charset="0"/>
              </a:rPr>
              <a:t>demoSSI.shtml</a:t>
            </a:r>
            <a:r>
              <a:rPr lang="en-GB" sz="2200" dirty="0" smtClean="0">
                <a:latin typeface="Courier New" pitchFamily="49" charset="0"/>
              </a:rPr>
              <a:t>) - everything between the  two horizontal lines is held in an external file (</a:t>
            </a:r>
            <a:r>
              <a:rPr lang="en-GB" sz="2200" dirty="0" err="1" smtClean="0">
                <a:latin typeface="Courier New" pitchFamily="49" charset="0"/>
              </a:rPr>
              <a:t>table.html</a:t>
            </a:r>
            <a:r>
              <a:rPr lang="en-GB" sz="2200" dirty="0" smtClean="0">
                <a:latin typeface="Courier New" pitchFamily="49" charset="0"/>
              </a:rPr>
              <a:t>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&lt;/p</a:t>
            </a:r>
            <a:r>
              <a:rPr lang="en-GB" sz="2200" dirty="0" smtClean="0">
                <a:latin typeface="Courier New" pitchFamily="49" charset="0"/>
              </a:rPr>
              <a:t>&gt;	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</a:t>
            </a:r>
            <a:r>
              <a:rPr lang="en-GB" sz="2200" dirty="0" smtClean="0">
                <a:latin typeface="Courier New" pitchFamily="49" charset="0"/>
              </a:rPr>
              <a:t>hr&gt; </a:t>
            </a:r>
            <a:endParaRPr lang="en-GB" sz="22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&lt;!--#include virtual="</a:t>
            </a:r>
            <a:r>
              <a:rPr lang="en-GB" sz="2200" dirty="0" err="1" smtClean="0">
                <a:latin typeface="Courier New" pitchFamily="49" charset="0"/>
              </a:rPr>
              <a:t>table.html</a:t>
            </a:r>
            <a:r>
              <a:rPr lang="en-GB" sz="2200" dirty="0" smtClean="0">
                <a:latin typeface="Courier New" pitchFamily="49" charset="0"/>
              </a:rPr>
              <a:t>"--&gt; 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</a:t>
            </a:r>
            <a:r>
              <a:rPr lang="en-GB" sz="2200" dirty="0" smtClean="0">
                <a:latin typeface="Courier New" pitchFamily="49" charset="0"/>
              </a:rPr>
              <a:t>hr&gt; </a:t>
            </a:r>
            <a:endParaRPr lang="en-GB" sz="2200" dirty="0" smtClean="0">
              <a:latin typeface="Courier New" pitchFamily="49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GB" sz="2200" dirty="0" smtClean="0">
                <a:latin typeface="Courier New" pitchFamily="49" charset="0"/>
              </a:rPr>
              <a:t>&lt;p&gt; This is the main file again &lt;/p&gt;</a:t>
            </a:r>
          </a:p>
          <a:p>
            <a:pPr eaLnBrk="1" hangingPunct="1"/>
            <a:endParaRPr lang="en-GB" sz="2200" dirty="0" smtClean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90500"/>
            <a:ext cx="7620000" cy="1517650"/>
          </a:xfrm>
        </p:spPr>
        <p:txBody>
          <a:bodyPr/>
          <a:lstStyle/>
          <a:p>
            <a:pPr eaLnBrk="1" hangingPunct="1"/>
            <a:r>
              <a:rPr lang="en-GB" sz="3800" dirty="0" smtClean="0"/>
              <a:t>Common Gateway Interface (CGI)</a:t>
            </a:r>
            <a:r>
              <a:rPr lang="en-GB" dirty="0" smtClean="0"/>
              <a:t>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7125" y="1677988"/>
            <a:ext cx="7683500" cy="33131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CGI allows browsers to request the execution of server-resident software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An HTTP request to run a CGI program specifies a program, rather than a document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200" smtClean="0"/>
              <a:t>Servers can recognize such requests in two ways: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1. By the location of the requested file (special subdirectories for such files)</a:t>
            </a:r>
          </a:p>
          <a:p>
            <a:pPr lvl="2" eaLnBrk="1" hangingPunct="1">
              <a:lnSpc>
                <a:spcPct val="90000"/>
              </a:lnSpc>
              <a:buFontTx/>
              <a:buNone/>
            </a:pPr>
            <a:r>
              <a:rPr lang="en-GB" sz="2000" smtClean="0"/>
              <a:t>2. A server can be configured to recognize executable files by their file name extensions</a:t>
            </a:r>
            <a:endParaRPr lang="en-GB" smtClean="0"/>
          </a:p>
        </p:txBody>
      </p:sp>
      <p:pic>
        <p:nvPicPr>
          <p:cNvPr id="14340" name="Picture 4" descr="Sebesta_c10F01"/>
          <p:cNvPicPr preferRelativeResize="0"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5475" y="4838700"/>
            <a:ext cx="8128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CGI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smtClean="0"/>
              <a:t>A CGI program can produce a complete HTTP response, or just the URL of an existing document</a:t>
            </a:r>
          </a:p>
          <a:p>
            <a:pPr eaLnBrk="1" hangingPunct="1"/>
            <a:r>
              <a:rPr lang="en-GB" sz="2600" smtClean="0"/>
              <a:t>CGI programs often are stored in a directory named </a:t>
            </a:r>
            <a:r>
              <a:rPr lang="en-GB" sz="2600" smtClean="0">
                <a:latin typeface="Courier New" pitchFamily="49" charset="0"/>
              </a:rPr>
              <a:t>cgi-bin</a:t>
            </a:r>
          </a:p>
          <a:p>
            <a:pPr eaLnBrk="1" hangingPunct="1"/>
            <a:r>
              <a:rPr lang="en-GB" sz="2600" smtClean="0"/>
              <a:t>CGI programs may be written in </a:t>
            </a:r>
            <a:r>
              <a:rPr lang="en-GB" sz="2600" i="1" smtClean="0"/>
              <a:t>any </a:t>
            </a:r>
            <a:r>
              <a:rPr lang="en-GB" sz="2600" smtClean="0"/>
              <a:t>language</a:t>
            </a:r>
          </a:p>
          <a:p>
            <a:pPr eaLnBrk="1" hangingPunct="1"/>
            <a:r>
              <a:rPr lang="en-GB" sz="2200" smtClean="0">
                <a:hlinkClick r:id="rId3"/>
              </a:rPr>
              <a:t>http://marian.cs.nott.ac.uk/~bnk/cgi-bin/demoCGI</a:t>
            </a:r>
            <a:endParaRPr lang="en-GB" sz="2200" smtClean="0"/>
          </a:p>
          <a:p>
            <a:pPr eaLnBrk="1" hangingPunct="1"/>
            <a:r>
              <a:rPr lang="en-GB" sz="2600" smtClean="0"/>
              <a:t>Most major languages have CGI libraries</a:t>
            </a:r>
          </a:p>
          <a:p>
            <a:pPr eaLnBrk="1" hangingPunct="1"/>
            <a:r>
              <a:rPr lang="en-GB" sz="2600" smtClean="0"/>
              <a:t>PERL is the most commonly used language for CGI</a:t>
            </a:r>
          </a:p>
          <a:p>
            <a:pPr eaLnBrk="1" hangingPunct="1"/>
            <a:endParaRPr lang="en-GB" sz="2600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demoCGI code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03325" y="1754188"/>
            <a:ext cx="7550150" cy="50180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#!/bin/sh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Content-type: text/html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"&lt;html&gt;"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 "&lt;head&gt; &lt;title&gt; A simple CGI demonstration &lt;/title&gt; &lt;/head&gt;"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 "&lt;body&gt;"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"&lt;h1&gt; A simple CGI demo &lt;/h1&gt;"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"&lt;p&gt; The time is now:"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date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"&lt;/p&gt;"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"&lt;pre&gt;"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cal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"&lt;/pre&gt;"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 "&lt;/body&gt;"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GB" sz="2000" smtClean="0">
                <a:latin typeface="Courier New" pitchFamily="49" charset="0"/>
              </a:rPr>
              <a:t>echo "&lt;/html&gt;"</a:t>
            </a:r>
            <a:endParaRPr lang="en-GB" sz="1900" smtClean="0">
              <a:latin typeface="Courier New" pitchFamily="49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SECONDARYMONITOR" val="True"/>
  <p:tag name="BULLETTYPE" val="3"/>
  <p:tag name="RESPCOUNTERSTYLE" val="-1"/>
  <p:tag name="INPUTSOURCE" val="1"/>
  <p:tag name="BACKUPSESSIONS" val="True"/>
  <p:tag name="REVIEWONLY" val="False"/>
  <p:tag name="PARTICIPANTSINLEADERBOARD" val="5"/>
  <p:tag name="BUBBLESIZEVISIBLE" val="True"/>
  <p:tag name="CUSTOMGRIDBACKCOLOR" val="-2830136"/>
  <p:tag name="CUSTOMCELLBACKCOLOR3" val="-268652"/>
  <p:tag name="DISPLAYDEVICENUMBER" val="True"/>
  <p:tag name="AUTOSIZEGRID" val="True"/>
  <p:tag name="CHARTCOLORS" val="0"/>
  <p:tag name="MULTIRESPDIVISOR" val="1"/>
  <p:tag name="CORRECTPOINTVALUE" val="100"/>
  <p:tag name="ADDINALWAYSLOADED" val="False"/>
  <p:tag name="DEFAULTPORT" val="1001"/>
  <p:tag name="COUNTDOWNSTYLE" val="-1"/>
  <p:tag name="USEENTERPRISEMANAGER" val="False"/>
  <p:tag name="CHARTVALUEFORMAT" val="0%"/>
  <p:tag name="STDCHART" val="1"/>
  <p:tag name="BUBBLEVALUEFORMAT" val="0.0"/>
  <p:tag name="CUSTOMCELLBACKCOLOR1" val="-657956"/>
  <p:tag name="DISPLAYNAME" val="True"/>
  <p:tag name="GRIDSIZE" val="{Width=800, Height=600}"/>
  <p:tag name="RESETCHARTS" val="True"/>
  <p:tag name="ALLOWUSERFEEDBACK" val="True"/>
  <p:tag name="ZEROBASED" val="False"/>
  <p:tag name="EXPANDSHOWBAR" val="True"/>
  <p:tag name="ANSWERNOWTEXT" val="Answer Now"/>
  <p:tag name="NUMRESPONSES" val="1"/>
  <p:tag name="ROTATIONINTERVAL" val="2"/>
  <p:tag name="BUBBLENAMEVISIBLE" val="True"/>
  <p:tag name="CUSTOMCELLBACKCOLOR2" val="-13395457"/>
  <p:tag name="GRIDOPACITY" val="90"/>
  <p:tag name="CHARTLABELS" val="0"/>
  <p:tag name="INCORRECTPOINTVALUE" val="0"/>
  <p:tag name="CHARTSCALE" val="True"/>
  <p:tag name="ANSWERNOWSTYLE" val="-1"/>
  <p:tag name="TEAMSINLEADERBOARD" val="5"/>
  <p:tag name="CUSTOMCELLFORECOLOR" val="-16777216"/>
  <p:tag name="GRIDROTATIONINTERVAL" val="2"/>
  <p:tag name="PARTLISTDEFAULT" val="0"/>
  <p:tag name="AUTOADJUSTPARTRANGE" val="True"/>
  <p:tag name="RESPCOUNTERFORMAT" val="0"/>
  <p:tag name="AUTOADVANCE" val="False"/>
  <p:tag name="DEFAULTNUMTEAMS" val="5"/>
  <p:tag name="GRIDPOSITION" val="1"/>
  <p:tag name="REALTIMEBACKUP" val="False"/>
  <p:tag name="REQUIREPASSWORD" val="False"/>
  <p:tag name="AUTOUPDATEALIASES" val="True"/>
  <p:tag name="USESCHEMECOLORS" val="True"/>
  <p:tag name="INCLUDEPPT" val="True"/>
  <p:tag name="RESPTABLESTYLE" val="-1"/>
  <p:tag name="BUBBLEGROUPING" val="3"/>
  <p:tag name="INCLUDENONRESPONDERS" val="False"/>
  <p:tag name="COUNTDOWNSECONDS" val="10"/>
  <p:tag name="DISPLAYDEVICEID" val="True"/>
  <p:tag name="ENABLEPRESENTERVPAD" val="False"/>
  <p:tag name="POLLINGCYCLE" val="2"/>
  <p:tag name="MAXRESPONDERS" val="5"/>
  <p:tag name="BACKUPMAINTENANCE" val="7"/>
  <p:tag name="CUSTOMCELLBACKCOLOR4" val="-8355712"/>
  <p:tag name="SHOWBARVISIBLE" val="True"/>
  <p:tag name="REALTIMEBACKUPPATH" val="(None)"/>
  <p:tag name="DELIMITERS" val="3.1"/>
  <p:tag name="TPVERSION" val="2008"/>
  <p:tag name="POWERPOINTVERSION" val="12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IW_TYPE_IMAGE" val="Text Box 3"/>
</p:tagLst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5390</TotalTime>
  <Words>1224</Words>
  <Application>Microsoft Office PowerPoint</Application>
  <PresentationFormat>On-screen Show (4:3)</PresentationFormat>
  <Paragraphs>181</Paragraphs>
  <Slides>24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Echo</vt:lpstr>
      <vt:lpstr>Lecture 11 Server Side Interaction</vt:lpstr>
      <vt:lpstr>Overview</vt:lpstr>
      <vt:lpstr>World Wide Web</vt:lpstr>
      <vt:lpstr>Examples of Server Side Applications </vt:lpstr>
      <vt:lpstr>SSI – Server Side Includes</vt:lpstr>
      <vt:lpstr>Demo SSI code </vt:lpstr>
      <vt:lpstr>Common Gateway Interface (CGI) </vt:lpstr>
      <vt:lpstr>CGI</vt:lpstr>
      <vt:lpstr>demoCGI code</vt:lpstr>
      <vt:lpstr>CGI</vt:lpstr>
      <vt:lpstr>CGI</vt:lpstr>
      <vt:lpstr>Perl </vt:lpstr>
      <vt:lpstr>Perl</vt:lpstr>
      <vt:lpstr>Java Servlets </vt:lpstr>
      <vt:lpstr>Java Servlets</vt:lpstr>
      <vt:lpstr>Java Servlet Advantages</vt:lpstr>
      <vt:lpstr>JavaServer Pages (JSP)</vt:lpstr>
      <vt:lpstr>JavaServer Pages (JSP)</vt:lpstr>
      <vt:lpstr>.NET Framework </vt:lpstr>
      <vt:lpstr>ASP.NET</vt:lpstr>
      <vt:lpstr>Server-Side Embedded Scripts</vt:lpstr>
      <vt:lpstr>Ajax  (asynchronous JavaScript  and XML)</vt:lpstr>
      <vt:lpstr>Ajax Diagram</vt:lpstr>
      <vt:lpstr>Summary</vt:lpstr>
    </vt:vector>
  </TitlesOfParts>
  <Company>University of Nottingham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Media</dc:title>
  <dc:creator>Steve Benford</dc:creator>
  <cp:lastModifiedBy>bnk</cp:lastModifiedBy>
  <cp:revision>273</cp:revision>
  <cp:lastPrinted>1999-10-05T09:17:28Z</cp:lastPrinted>
  <dcterms:created xsi:type="dcterms:W3CDTF">1998-09-21T14:00:40Z</dcterms:created>
  <dcterms:modified xsi:type="dcterms:W3CDTF">2011-02-25T15:02:59Z</dcterms:modified>
</cp:coreProperties>
</file>