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1"/>
  </p:notesMasterIdLst>
  <p:sldIdLst>
    <p:sldId id="257" r:id="rId2"/>
    <p:sldId id="258" r:id="rId3"/>
    <p:sldId id="259" r:id="rId4"/>
    <p:sldId id="26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16" r:id="rId14"/>
    <p:sldId id="269" r:id="rId15"/>
    <p:sldId id="270" r:id="rId16"/>
    <p:sldId id="322" r:id="rId17"/>
    <p:sldId id="323" r:id="rId18"/>
    <p:sldId id="324" r:id="rId19"/>
    <p:sldId id="271" r:id="rId20"/>
    <p:sldId id="315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303" r:id="rId46"/>
    <p:sldId id="317" r:id="rId47"/>
    <p:sldId id="319" r:id="rId48"/>
    <p:sldId id="320" r:id="rId49"/>
    <p:sldId id="321" r:id="rId50"/>
    <p:sldId id="305" r:id="rId51"/>
    <p:sldId id="306" r:id="rId52"/>
    <p:sldId id="307" r:id="rId53"/>
    <p:sldId id="309" r:id="rId54"/>
    <p:sldId id="304" r:id="rId55"/>
    <p:sldId id="310" r:id="rId56"/>
    <p:sldId id="311" r:id="rId57"/>
    <p:sldId id="312" r:id="rId58"/>
    <p:sldId id="313" r:id="rId59"/>
    <p:sldId id="314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44" autoAdjust="0"/>
  </p:normalViewPr>
  <p:slideViewPr>
    <p:cSldViewPr>
      <p:cViewPr varScale="1">
        <p:scale>
          <a:sx n="53" d="100"/>
          <a:sy n="53" d="100"/>
        </p:scale>
        <p:origin x="-18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97C9F-614E-45DF-BF8F-115317808ACF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A6896-94C0-4E57-AF22-1646BC6CBF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5D06C7-132C-43F7-8029-3B0585B7CFB1}" type="slidenum">
              <a:rPr lang="en-US"/>
              <a:pPr/>
              <a:t>3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Can anyone give accurate definitions of these?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740B52-AD41-43E7-BAFF-564AF7A33139}" type="slidenum">
              <a:rPr lang="en-US"/>
              <a:pPr/>
              <a:t>19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a is not a factor of the prime number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A6896-94C0-4E57-AF22-1646BC6CBF73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1ED75-DDFA-44D2-9A12-F216762225CB}" type="slidenum">
              <a:rPr lang="en-US"/>
              <a:pPr/>
              <a:t>21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Pierre de Fermat 1640 – no proof – he claimed that the proof was “too long to write down”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8447DA-3090-47F4-8241-5EC9E88818E7}" type="slidenum">
              <a:rPr lang="en-US"/>
              <a:pPr/>
              <a:t>22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EABE2-0DDA-4817-A9AD-588CB5B41EBE}" type="slidenum">
              <a:rPr lang="en-US"/>
              <a:pPr/>
              <a:t>23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908AB0-ECFF-46F0-94AD-9E52201B9BA1}" type="slidenum">
              <a:rPr lang="en-US"/>
              <a:pPr/>
              <a:t>24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533E0-FCFC-41AA-9259-BB787931A98A}" type="slidenum">
              <a:rPr lang="en-US"/>
              <a:pPr/>
              <a:t>25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1243AD-3DE4-4A54-BB4E-A504FCB6E774}" type="slidenum">
              <a:rPr lang="en-US"/>
              <a:pPr/>
              <a:t>26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A86D6A-9B00-463C-A39F-1CFAB34CC3A7}" type="slidenum">
              <a:rPr lang="en-US"/>
              <a:pPr/>
              <a:t>27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508A41-ADBB-48EF-BB24-A65F708E057C}" type="slidenum">
              <a:rPr lang="en-US"/>
              <a:pPr/>
              <a:t>33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SHA – Secure Hash Algorithm</a:t>
            </a:r>
          </a:p>
          <a:p>
            <a:r>
              <a:rPr lang="en-GB" dirty="0"/>
              <a:t>MDX – Message Digest</a:t>
            </a:r>
          </a:p>
          <a:p>
            <a:endParaRPr lang="en-GB" dirty="0" smtClean="0"/>
          </a:p>
          <a:p>
            <a:r>
              <a:rPr lang="en-GB" dirty="0" smtClean="0"/>
              <a:t>RIPE – many acronyms in one!:</a:t>
            </a:r>
            <a:endParaRPr lang="en-GB" dirty="0"/>
          </a:p>
          <a:p>
            <a:r>
              <a:rPr lang="en-GB" dirty="0"/>
              <a:t>RIPE – RACE Integrity Primitives Evaluation</a:t>
            </a:r>
          </a:p>
          <a:p>
            <a:r>
              <a:rPr lang="en-GB" dirty="0"/>
              <a:t>RACE – R&amp;D in Advanced Communication technologies in Europe</a:t>
            </a:r>
          </a:p>
          <a:p>
            <a:r>
              <a:rPr lang="en-GB" dirty="0"/>
              <a:t>R&amp;D – Research &amp; Development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54A66-3DDE-44E1-A62E-C33B8F327044}" type="slidenum">
              <a:rPr lang="en-US"/>
              <a:pPr/>
              <a:t>4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Cryptology is a set of algorithms and techniques</a:t>
            </a:r>
          </a:p>
          <a:p>
            <a:r>
              <a:rPr lang="en-GB"/>
              <a:t>Security can use cryptology, but using cryptology doesn’t necessarily make you secure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DCBD04-F280-4F8C-90D0-2600512FE544}" type="slidenum">
              <a:rPr lang="en-US"/>
              <a:pPr/>
              <a:t>52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DES – Data Encryption Standard</a:t>
            </a:r>
          </a:p>
          <a:p>
            <a:endParaRPr lang="en-GB"/>
          </a:p>
          <a:p>
            <a:r>
              <a:rPr lang="en-GB"/>
              <a:t>Uses 16 rounds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62AC03-8988-4C40-B476-7A285AA7CC27}" type="slidenum">
              <a:rPr lang="en-US"/>
              <a:pPr/>
              <a:t>54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Block ciphers encode large blocks of data simultaneously and use the same key for all</a:t>
            </a:r>
          </a:p>
          <a:p>
            <a:endParaRPr lang="en-GB"/>
          </a:p>
          <a:p>
            <a:r>
              <a:rPr lang="en-GB"/>
              <a:t>Stream ciphers encrypt small pieces of data at a time and constantly changes its key</a:t>
            </a: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B36A5-C166-444F-BF3F-7957C2695479}" type="slidenum">
              <a:rPr lang="en-US"/>
              <a:pPr/>
              <a:t>55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performance is important not just for the speed of transmission</a:t>
            </a:r>
          </a:p>
          <a:p>
            <a:r>
              <a:rPr lang="en-GB"/>
              <a:t>The slower the protocol- the more frustrated your users become, and the more likely they are to stop using it, or cut corners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5AE7C0-3027-47BA-BA9D-2C84F241DB41}" type="slidenum">
              <a:rPr lang="en-US"/>
              <a:pPr/>
              <a:t>5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Two people who trust eachother</a:t>
            </a:r>
          </a:p>
          <a:p>
            <a:r>
              <a:rPr lang="en-GB"/>
              <a:t>The “enemy”, Eve sits between the communications channel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C1E2BC-1BA8-42A0-B253-14080B09367E}" type="slidenum">
              <a:rPr lang="en-US"/>
              <a:pPr/>
              <a:t>6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Class discussion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2C1FDC-D401-441E-9A78-2C1FAAAACF00}" type="slidenum">
              <a:rPr lang="en-US"/>
              <a:pPr/>
              <a:t>7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No trust between the merchant and the customer</a:t>
            </a:r>
          </a:p>
          <a:p>
            <a:r>
              <a:rPr lang="en-GB"/>
              <a:t>Disagreements – customer doesn’t pay, merchant doesn’t send goods etc etc</a:t>
            </a:r>
          </a:p>
          <a:p>
            <a:r>
              <a:rPr lang="en-GB"/>
              <a:t>Need to insert an arbitraitor</a:t>
            </a:r>
          </a:p>
          <a:p>
            <a:r>
              <a:rPr lang="en-GB"/>
              <a:t>Law Enforcement Agency has access to a lot of electronic communication?  How could this be abused?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60EE4-E4CC-4EF8-B786-98989BA96509}" type="slidenum">
              <a:rPr lang="en-US"/>
              <a:pPr/>
              <a:t>9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DVD Encryption broken by a 16 year old</a:t>
            </a:r>
          </a:p>
          <a:p>
            <a:endParaRPr lang="en-GB"/>
          </a:p>
          <a:p>
            <a:r>
              <a:rPr lang="en-GB"/>
              <a:t>Blu-Ray and HD DVD Encryption: Broken by a hacker, using a standard pc in 8 days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Time</a:t>
            </a:r>
            <a:r>
              <a:rPr lang="en-GB" baseline="0" dirty="0" smtClean="0"/>
              <a:t> of day, days of week, months of the year</a:t>
            </a:r>
            <a:endParaRPr lang="en-GB" dirty="0" smtClean="0"/>
          </a:p>
          <a:p>
            <a:r>
              <a:rPr lang="en-GB" dirty="0" smtClean="0"/>
              <a:t>Remainder</a:t>
            </a:r>
            <a:r>
              <a:rPr lang="en-GB" baseline="0" dirty="0" smtClean="0"/>
              <a:t> division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A6896-94C0-4E57-AF22-1646BC6CBF73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923D26-96F8-4651-8A7C-8E0F1402C46A}" type="slidenum">
              <a:rPr lang="en-US"/>
              <a:pPr/>
              <a:t>14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Question</a:t>
            </a:r>
            <a:r>
              <a:rPr lang="en-GB" baseline="0" dirty="0" smtClean="0"/>
              <a:t> – how could you use modulus mathematics to create a test to see if a number is odd or even?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A6896-94C0-4E57-AF22-1646BC6CBF73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3E5D15-A660-4E71-90C7-20CB829AA036}" type="datetimeFigureOut">
              <a:rPr lang="en-GB" smtClean="0"/>
              <a:pPr/>
              <a:t>09/02/2012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5B4A0B-C96D-4F7A-BDC9-D5A9D5B0D88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Robert Oates</a:t>
            </a:r>
          </a:p>
          <a:p>
            <a:r>
              <a:rPr lang="en-GB" dirty="0" smtClean="0"/>
              <a:t>Robert .</a:t>
            </a:r>
            <a:r>
              <a:rPr lang="en-GB" dirty="0" smtClean="0"/>
              <a:t>oates@nottingham.ac.uk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0346E-F2F1-468A-917C-A2BE8EA2E42B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An Introduction to Cryptology</a:t>
            </a:r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55576" y="148478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2800" dirty="0">
                <a:solidFill>
                  <a:schemeClr val="tx2"/>
                </a:solidFill>
                <a:latin typeface="Wingdings" pitchFamily="2" charset="2"/>
              </a:rPr>
              <a:t>An Introduction to Cryptology</a:t>
            </a:r>
            <a:endParaRPr lang="en-US" sz="2800" dirty="0">
              <a:solidFill>
                <a:schemeClr val="tx2"/>
              </a:solidFill>
              <a:latin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0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3" grpId="0"/>
      <p:bldP spid="205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New Paradigm</a:t>
            </a:r>
            <a:endParaRPr lang="en-US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E3311-78CD-45EC-B49C-EB973987A472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635375" y="3357563"/>
            <a:ext cx="2016125" cy="1584325"/>
            <a:chOff x="3787" y="1706"/>
            <a:chExt cx="1270" cy="998"/>
          </a:xfrm>
        </p:grpSpPr>
        <p:sp>
          <p:nvSpPr>
            <p:cNvPr id="218117" name="AutoShape 5"/>
            <p:cNvSpPr>
              <a:spLocks noChangeArrowheads="1"/>
            </p:cNvSpPr>
            <p:nvPr/>
          </p:nvSpPr>
          <p:spPr bwMode="auto">
            <a:xfrm>
              <a:off x="3787" y="1706"/>
              <a:ext cx="1270" cy="680"/>
            </a:xfrm>
            <a:prstGeom prst="roundRect">
              <a:avLst>
                <a:gd name="adj" fmla="val 16667"/>
              </a:avLst>
            </a:prstGeom>
            <a:solidFill>
              <a:srgbClr val="996633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8118" name="Rectangle 6"/>
            <p:cNvSpPr>
              <a:spLocks noChangeArrowheads="1"/>
            </p:cNvSpPr>
            <p:nvPr/>
          </p:nvSpPr>
          <p:spPr bwMode="auto">
            <a:xfrm>
              <a:off x="3787" y="2069"/>
              <a:ext cx="1270" cy="635"/>
            </a:xfrm>
            <a:prstGeom prst="rect">
              <a:avLst/>
            </a:prstGeom>
            <a:solidFill>
              <a:srgbClr val="99663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8119" name="Lock"/>
            <p:cNvSpPr>
              <a:spLocks noEditPoints="1" noChangeArrowheads="1"/>
            </p:cNvSpPr>
            <p:nvPr/>
          </p:nvSpPr>
          <p:spPr bwMode="auto">
            <a:xfrm>
              <a:off x="4286" y="1932"/>
              <a:ext cx="272" cy="36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39750" y="3573463"/>
            <a:ext cx="1873250" cy="1152525"/>
            <a:chOff x="476" y="1162"/>
            <a:chExt cx="1180" cy="726"/>
          </a:xfrm>
        </p:grpSpPr>
        <p:sp>
          <p:nvSpPr>
            <p:cNvPr id="218121" name="Rectangle 9"/>
            <p:cNvSpPr>
              <a:spLocks noChangeArrowheads="1"/>
            </p:cNvSpPr>
            <p:nvPr/>
          </p:nvSpPr>
          <p:spPr bwMode="auto">
            <a:xfrm>
              <a:off x="476" y="1162"/>
              <a:ext cx="1179" cy="726"/>
            </a:xfrm>
            <a:prstGeom prst="rect">
              <a:avLst/>
            </a:prstGeom>
            <a:solidFill>
              <a:srgbClr val="FFFF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8122" name="Line 10"/>
            <p:cNvSpPr>
              <a:spLocks noChangeShapeType="1"/>
            </p:cNvSpPr>
            <p:nvPr/>
          </p:nvSpPr>
          <p:spPr bwMode="auto">
            <a:xfrm>
              <a:off x="47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8123" name="Line 11"/>
            <p:cNvSpPr>
              <a:spLocks noChangeShapeType="1"/>
            </p:cNvSpPr>
            <p:nvPr/>
          </p:nvSpPr>
          <p:spPr bwMode="auto">
            <a:xfrm flipH="1">
              <a:off x="106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18126" name="Rectangle 14"/>
          <p:cNvSpPr>
            <a:spLocks noChangeArrowheads="1"/>
          </p:cNvSpPr>
          <p:nvPr/>
        </p:nvSpPr>
        <p:spPr bwMode="auto">
          <a:xfrm>
            <a:off x="3419475" y="2492375"/>
            <a:ext cx="2447925" cy="2520950"/>
          </a:xfrm>
          <a:prstGeom prst="rect">
            <a:avLst/>
          </a:prstGeom>
          <a:solidFill>
            <a:schemeClr val="bg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218125" name="Picture 13" descr="MCj0303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2924175"/>
            <a:ext cx="1585912" cy="1800225"/>
          </a:xfrm>
          <a:prstGeom prst="rect">
            <a:avLst/>
          </a:prstGeom>
          <a:noFill/>
        </p:spPr>
      </p:pic>
      <p:pic>
        <p:nvPicPr>
          <p:cNvPr id="218127" name="Picture 15" descr="MCj03519260000[1]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827088" y="1341438"/>
            <a:ext cx="1295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29" name="Picture 17" descr="MCj03519260000[1]"/>
          <p:cNvPicPr>
            <a:picLocks noChangeAspect="1" noChangeArrowheads="1"/>
          </p:cNvPicPr>
          <p:nvPr/>
        </p:nvPicPr>
        <p:blipFill>
          <a:blip r:embed="rId4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6732588" y="1341438"/>
            <a:ext cx="1295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30" name="Picture 18" descr="MCj03519260000[1]"/>
          <p:cNvPicPr>
            <a:picLocks noChangeAspect="1" noChangeArrowheads="1"/>
          </p:cNvPicPr>
          <p:nvPr/>
        </p:nvPicPr>
        <p:blipFill>
          <a:blip r:embed="rId5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1331913" y="3644900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8131" name="Picture 19" descr="MCj03519260000[1]"/>
          <p:cNvPicPr>
            <a:picLocks noChangeAspect="1" noChangeArrowheads="1"/>
          </p:cNvPicPr>
          <p:nvPr/>
        </p:nvPicPr>
        <p:blipFill>
          <a:blip r:embed="rId6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7373938" y="4364038"/>
            <a:ext cx="3667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8124" name="Rectangle 12"/>
          <p:cNvSpPr>
            <a:spLocks noChangeArrowheads="1"/>
          </p:cNvSpPr>
          <p:nvPr/>
        </p:nvSpPr>
        <p:spPr bwMode="auto">
          <a:xfrm>
            <a:off x="3348038" y="2420938"/>
            <a:ext cx="2519362" cy="2519362"/>
          </a:xfrm>
          <a:prstGeom prst="rect">
            <a:avLst/>
          </a:prstGeom>
          <a:solidFill>
            <a:srgbClr val="000000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4000">
                <a:solidFill>
                  <a:srgbClr val="F8F8F8"/>
                </a:solidFill>
              </a:rPr>
              <a:t>Known</a:t>
            </a:r>
          </a:p>
          <a:p>
            <a:r>
              <a:rPr lang="en-GB" sz="4000">
                <a:solidFill>
                  <a:srgbClr val="F8F8F8"/>
                </a:solidFill>
              </a:rPr>
              <a:t>process</a:t>
            </a:r>
            <a:endParaRPr lang="en-US" sz="4000">
              <a:solidFill>
                <a:srgbClr val="F8F8F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18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18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1  E" pathEditMode="relative" ptsTypes="">
                                      <p:cBhvr>
                                        <p:cTn id="15" dur="2000" fill="hold"/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45663E-6 L 0.33073 -2.45663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2924E-6 L 0.31858 -0.0053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-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-2.45663E-6 L 0.32274 -2.45663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1  E" pathEditMode="relative" ptsTypes="">
                                      <p:cBhvr>
                                        <p:cTn id="37" dur="2000" fill="hold"/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18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1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275 -2.45663E-6 L -0.00017 -2.45663E-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33073 -2.45663E-6 L -0.00799 -2.45663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-0.00509 L -0.31059 -0.0050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Keys and Strength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77BF-BE52-436E-BF3C-C9DF1765766D}" type="slidenum">
              <a:rPr lang="en-US"/>
              <a:pPr/>
              <a:t>11</a:t>
            </a:fld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sz="3200" dirty="0" smtClean="0"/>
              <a:t>“</a:t>
            </a:r>
            <a:r>
              <a:rPr lang="en-GB" sz="3200" dirty="0"/>
              <a:t>Security is as strong as its weakest link” – Bruce </a:t>
            </a:r>
            <a:r>
              <a:rPr lang="en-GB" sz="3200" dirty="0" err="1"/>
              <a:t>Schneier</a:t>
            </a:r>
            <a:endParaRPr lang="en-GB" sz="3200" dirty="0"/>
          </a:p>
          <a:p>
            <a:pPr>
              <a:lnSpc>
                <a:spcPct val="90000"/>
              </a:lnSpc>
            </a:pPr>
            <a:endParaRPr lang="en-GB" sz="3200" dirty="0"/>
          </a:p>
          <a:p>
            <a:pPr>
              <a:lnSpc>
                <a:spcPct val="90000"/>
              </a:lnSpc>
            </a:pPr>
            <a:r>
              <a:rPr lang="en-GB" sz="3200" dirty="0"/>
              <a:t>Keys vary in strength </a:t>
            </a:r>
          </a:p>
          <a:p>
            <a:pPr>
              <a:lnSpc>
                <a:spcPct val="90000"/>
              </a:lnSpc>
            </a:pPr>
            <a:endParaRPr lang="en-GB" sz="3200" dirty="0"/>
          </a:p>
          <a:p>
            <a:pPr>
              <a:lnSpc>
                <a:spcPct val="90000"/>
              </a:lnSpc>
            </a:pPr>
            <a:r>
              <a:rPr lang="en-GB" sz="3200" dirty="0"/>
              <a:t>Algorithms vary in strength</a:t>
            </a:r>
          </a:p>
          <a:p>
            <a:pPr>
              <a:lnSpc>
                <a:spcPct val="90000"/>
              </a:lnSpc>
            </a:pPr>
            <a:endParaRPr lang="en-GB" sz="3200" dirty="0"/>
          </a:p>
          <a:p>
            <a:pPr>
              <a:lnSpc>
                <a:spcPct val="90000"/>
              </a:lnSpc>
            </a:pPr>
            <a:r>
              <a:rPr lang="en-GB" sz="3200" dirty="0"/>
              <a:t>“Brute Force” attacks</a:t>
            </a:r>
          </a:p>
          <a:p>
            <a:pPr>
              <a:lnSpc>
                <a:spcPct val="90000"/>
              </a:lnSpc>
            </a:pP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Key Management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502B-D3D9-46EE-BA81-F2739253D522}" type="slidenum">
              <a:rPr lang="en-US"/>
              <a:pPr/>
              <a:t>12</a:t>
            </a:fld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3200" dirty="0" smtClean="0"/>
              <a:t>Where </a:t>
            </a:r>
            <a:r>
              <a:rPr lang="en-GB" sz="3200" dirty="0"/>
              <a:t>do we generate keys?</a:t>
            </a:r>
          </a:p>
          <a:p>
            <a:r>
              <a:rPr lang="en-GB" sz="3200" dirty="0"/>
              <a:t>How do we generate keys?</a:t>
            </a:r>
          </a:p>
          <a:p>
            <a:r>
              <a:rPr lang="en-GB" sz="3200" dirty="0"/>
              <a:t>Where are keys stored?</a:t>
            </a:r>
          </a:p>
          <a:p>
            <a:r>
              <a:rPr lang="en-GB" sz="3200" dirty="0"/>
              <a:t>How do we transport keys?</a:t>
            </a:r>
          </a:p>
          <a:p>
            <a:r>
              <a:rPr lang="en-GB" sz="3200" dirty="0"/>
              <a:t>Where are keys used?</a:t>
            </a:r>
          </a:p>
          <a:p>
            <a:r>
              <a:rPr lang="en-GB" sz="3200" dirty="0"/>
              <a:t>How are keys revoked and replaced?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Modulus Mathematics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843808" y="2132856"/>
            <a:ext cx="3024336" cy="2952328"/>
          </a:xfrm>
          <a:prstGeom prst="ellipse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211960" y="22048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491880" y="2420888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C-1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932040" y="2420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8" name="Arc 7"/>
          <p:cNvSpPr/>
          <p:nvPr/>
        </p:nvSpPr>
        <p:spPr>
          <a:xfrm flipV="1">
            <a:off x="3131840" y="2420888"/>
            <a:ext cx="2448272" cy="2448272"/>
          </a:xfrm>
          <a:prstGeom prst="arc">
            <a:avLst>
              <a:gd name="adj1" fmla="val 8694362"/>
              <a:gd name="adj2" fmla="val 1759318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995936" y="16288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 = 7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788024" y="4509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3888" y="44371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7824" y="35010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436096" y="35010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491880" y="2420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3212976"/>
            <a:ext cx="119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= 0</a:t>
            </a:r>
            <a:endParaRPr lang="en-GB" sz="3200" dirty="0"/>
          </a:p>
        </p:txBody>
      </p:sp>
      <p:sp>
        <p:nvSpPr>
          <p:cNvPr id="16" name="Right Arrow 15"/>
          <p:cNvSpPr/>
          <p:nvPr/>
        </p:nvSpPr>
        <p:spPr>
          <a:xfrm rot="16200000">
            <a:off x="3599892" y="3104964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211960" y="3429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3568" y="3203684"/>
            <a:ext cx="119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= 1</a:t>
            </a:r>
            <a:endParaRPr lang="en-GB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683568" y="3212976"/>
            <a:ext cx="119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= 7</a:t>
            </a:r>
            <a:endParaRPr lang="en-GB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683568" y="3212976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A = 10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00000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9500000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8700000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5" grpId="1"/>
      <p:bldP spid="16" grpId="0" animBg="1"/>
      <p:bldP spid="16" grpId="1" animBg="1"/>
      <p:bldP spid="16" grpId="2" animBg="1"/>
      <p:bldP spid="16" grpId="3" animBg="1"/>
      <p:bldP spid="17" grpId="0"/>
      <p:bldP spid="21" grpId="0"/>
      <p:bldP spid="21" grpId="1"/>
      <p:bldP spid="22" grpId="0"/>
      <p:bldP spid="22" grpId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Modulus</a:t>
            </a:r>
            <a:endParaRPr lang="en-US" sz="400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8EA3-C29E-4460-A91F-336A5BDA5A28}" type="slidenum">
              <a:rPr lang="en-US"/>
              <a:pPr/>
              <a:t>14</a:t>
            </a:fld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The modulus of a number</a:t>
            </a: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pPr>
              <a:buFontTx/>
              <a:buNone/>
            </a:pPr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339975" y="2636838"/>
            <a:ext cx="4260850" cy="914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5400"/>
              <a:t>A </a:t>
            </a:r>
            <a:r>
              <a:rPr lang="en-GB" sz="5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≡ </a:t>
            </a:r>
            <a:r>
              <a:rPr lang="en-GB" sz="5400"/>
              <a:t>B mod C</a:t>
            </a:r>
            <a:endParaRPr lang="en-US" sz="540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767013" y="4170363"/>
            <a:ext cx="3287712" cy="9144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5400" dirty="0"/>
              <a:t>A % C = B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Properties of the Modulus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AC03-05B8-43EE-8B5D-5BBD06139007}" type="slidenum">
              <a:rPr lang="en-US"/>
              <a:pPr/>
              <a:t>15</a:t>
            </a:fld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 smtClean="0"/>
              <a:t>Let </a:t>
            </a:r>
          </a:p>
          <a:p>
            <a:pPr>
              <a:buFontTx/>
              <a:buNone/>
            </a:pP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r>
              <a:rPr lang="en-GB" dirty="0" smtClean="0"/>
              <a:t> ≡ b</a:t>
            </a:r>
            <a:r>
              <a:rPr lang="en-GB" baseline="-25000" dirty="0" smtClean="0"/>
              <a:t>1</a:t>
            </a:r>
            <a:r>
              <a:rPr lang="en-GB" dirty="0" smtClean="0"/>
              <a:t> mod C</a:t>
            </a:r>
          </a:p>
          <a:p>
            <a:pPr>
              <a:buFontTx/>
              <a:buNone/>
            </a:pPr>
            <a:r>
              <a:rPr lang="en-GB" dirty="0" smtClean="0"/>
              <a:t>a</a:t>
            </a:r>
            <a:r>
              <a:rPr lang="en-GB" baseline="-25000" dirty="0" smtClean="0"/>
              <a:t>2</a:t>
            </a:r>
            <a:r>
              <a:rPr lang="en-GB" dirty="0" smtClean="0"/>
              <a:t> ≡ b</a:t>
            </a:r>
            <a:r>
              <a:rPr lang="en-GB" baseline="-25000" dirty="0" smtClean="0"/>
              <a:t>2</a:t>
            </a:r>
            <a:r>
              <a:rPr lang="en-GB" dirty="0" smtClean="0"/>
              <a:t> mod C</a:t>
            </a:r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None/>
            </a:pPr>
            <a:r>
              <a:rPr lang="en-GB" dirty="0" smtClean="0"/>
              <a:t>Then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r>
              <a:rPr lang="en-GB" dirty="0" smtClean="0"/>
              <a:t> + a</a:t>
            </a:r>
            <a:r>
              <a:rPr lang="en-GB" baseline="-25000" dirty="0" smtClean="0"/>
              <a:t>2</a:t>
            </a:r>
            <a:r>
              <a:rPr lang="en-GB" dirty="0" smtClean="0"/>
              <a:t> ≡ b</a:t>
            </a:r>
            <a:r>
              <a:rPr lang="en-GB" baseline="-25000" dirty="0" smtClean="0"/>
              <a:t>1</a:t>
            </a:r>
            <a:r>
              <a:rPr lang="en-GB" dirty="0" smtClean="0"/>
              <a:t> + b</a:t>
            </a:r>
            <a:r>
              <a:rPr lang="en-GB" baseline="-25000" dirty="0" smtClean="0"/>
              <a:t>2</a:t>
            </a:r>
            <a:r>
              <a:rPr lang="en-GB" dirty="0" smtClean="0"/>
              <a:t> (mod C)</a:t>
            </a:r>
          </a:p>
          <a:p>
            <a:pPr>
              <a:buNone/>
            </a:pPr>
            <a:r>
              <a:rPr lang="en-GB" dirty="0" smtClean="0"/>
              <a:t>a</a:t>
            </a:r>
            <a:r>
              <a:rPr lang="en-GB" baseline="-25000" dirty="0" smtClean="0"/>
              <a:t>1</a:t>
            </a:r>
            <a:r>
              <a:rPr lang="en-GB" dirty="0" smtClean="0"/>
              <a:t>a</a:t>
            </a:r>
            <a:r>
              <a:rPr lang="en-GB" baseline="-25000" dirty="0" smtClean="0"/>
              <a:t>2</a:t>
            </a:r>
            <a:r>
              <a:rPr lang="en-GB" dirty="0" smtClean="0"/>
              <a:t> ≡ b</a:t>
            </a:r>
            <a:r>
              <a:rPr lang="en-GB" baseline="-25000" dirty="0" smtClean="0"/>
              <a:t>1</a:t>
            </a:r>
            <a:r>
              <a:rPr lang="en-GB" dirty="0" smtClean="0"/>
              <a:t>b</a:t>
            </a:r>
            <a:r>
              <a:rPr lang="en-GB" baseline="-25000" dirty="0" smtClean="0"/>
              <a:t>2</a:t>
            </a:r>
            <a:r>
              <a:rPr lang="en-GB" dirty="0" smtClean="0"/>
              <a:t> (mod 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Properties of Modulus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Constrained to integers so division is complex</a:t>
            </a:r>
          </a:p>
          <a:p>
            <a:r>
              <a:rPr lang="en-GB" dirty="0" smtClean="0"/>
              <a:t>Let’s define division as the opposite of multiplication</a:t>
            </a:r>
          </a:p>
          <a:p>
            <a:endParaRPr lang="en-GB" dirty="0" smtClean="0"/>
          </a:p>
          <a:p>
            <a:r>
              <a:rPr lang="en-GB" dirty="0" smtClean="0"/>
              <a:t>If f = 1/e (mod C) </a:t>
            </a:r>
          </a:p>
          <a:p>
            <a:pPr lvl="1"/>
            <a:r>
              <a:rPr lang="en-GB" dirty="0" smtClean="0"/>
              <a:t>then e*f (mod C) = 1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If multiple solutions exist for 1/e the division is </a:t>
            </a:r>
            <a:r>
              <a:rPr lang="en-GB" b="1" i="1" dirty="0" smtClean="0"/>
              <a:t>undefined</a:t>
            </a:r>
            <a:r>
              <a:rPr lang="en-GB" dirty="0" smtClean="0"/>
              <a:t> like X/0 in regular mathematics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Modular Division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f = 1/3 (Mod 7)</a:t>
            </a:r>
          </a:p>
          <a:p>
            <a:endParaRPr lang="en-GB" dirty="0" smtClean="0"/>
          </a:p>
          <a:p>
            <a:r>
              <a:rPr lang="en-GB" dirty="0" smtClean="0"/>
              <a:t>So 3f(Mod 7) = 1</a:t>
            </a:r>
          </a:p>
          <a:p>
            <a:endParaRPr lang="en-GB" dirty="0" smtClean="0"/>
          </a:p>
          <a:p>
            <a:r>
              <a:rPr lang="en-GB" dirty="0" smtClean="0"/>
              <a:t>Possible values of f:</a:t>
            </a:r>
          </a:p>
          <a:p>
            <a:pPr lvl="1"/>
            <a:r>
              <a:rPr lang="en-GB" dirty="0" smtClean="0"/>
              <a:t>0, 0(Mod 7) = 0</a:t>
            </a:r>
          </a:p>
          <a:p>
            <a:pPr lvl="1"/>
            <a:r>
              <a:rPr lang="en-GB" dirty="0" smtClean="0"/>
              <a:t>1, 3(Mod 7) = 3</a:t>
            </a:r>
          </a:p>
          <a:p>
            <a:pPr lvl="1"/>
            <a:r>
              <a:rPr lang="en-GB" dirty="0" smtClean="0"/>
              <a:t>2, 6(Mod 7) = 6</a:t>
            </a:r>
          </a:p>
          <a:p>
            <a:pPr lvl="1"/>
            <a:r>
              <a:rPr lang="en-GB" dirty="0" smtClean="0"/>
              <a:t>3, 9(Mod 7) = 2</a:t>
            </a:r>
          </a:p>
          <a:p>
            <a:pPr lvl="1"/>
            <a:r>
              <a:rPr lang="en-GB" dirty="0" smtClean="0"/>
              <a:t>4, 12(Mod 7) = 5</a:t>
            </a:r>
          </a:p>
          <a:p>
            <a:pPr lvl="1"/>
            <a:r>
              <a:rPr lang="en-GB" b="1" dirty="0" smtClean="0"/>
              <a:t>5, 15(Mod 7) = 1</a:t>
            </a:r>
          </a:p>
          <a:p>
            <a:pPr lvl="1"/>
            <a:r>
              <a:rPr lang="en-GB" dirty="0" smtClean="0"/>
              <a:t>6, 18(Mod 7) = 4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So f = 1/3 (Mod 7) = 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Undefined Modular Division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 What about</a:t>
            </a:r>
          </a:p>
          <a:p>
            <a:pPr lvl="1"/>
            <a:r>
              <a:rPr lang="en-GB" dirty="0" smtClean="0"/>
              <a:t>f=5/5 (Mod 10)</a:t>
            </a:r>
          </a:p>
          <a:p>
            <a:pPr lvl="1"/>
            <a:r>
              <a:rPr lang="en-GB" dirty="0" smtClean="0"/>
              <a:t>5f (Mod 10) = 5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0, 0 (Mod 10) = 0</a:t>
            </a:r>
          </a:p>
          <a:p>
            <a:pPr lvl="1"/>
            <a:r>
              <a:rPr lang="en-GB" dirty="0" smtClean="0"/>
              <a:t>1, 5 (Mod 10) = 5</a:t>
            </a:r>
          </a:p>
          <a:p>
            <a:pPr lvl="1"/>
            <a:r>
              <a:rPr lang="en-GB" dirty="0" smtClean="0"/>
              <a:t>2, 10(Mod 10) = 0</a:t>
            </a:r>
          </a:p>
          <a:p>
            <a:pPr lvl="1"/>
            <a:r>
              <a:rPr lang="en-GB" dirty="0" smtClean="0"/>
              <a:t>3, 15 (Mod 10) = 5</a:t>
            </a:r>
          </a:p>
          <a:p>
            <a:pPr lvl="1"/>
            <a:r>
              <a:rPr lang="en-GB" dirty="0" smtClean="0"/>
              <a:t>4, 20 (Mod 10) = 0</a:t>
            </a:r>
          </a:p>
          <a:p>
            <a:pPr lvl="1">
              <a:buNone/>
            </a:pPr>
            <a:r>
              <a:rPr lang="en-GB" dirty="0" smtClean="0"/>
              <a:t>Etc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r>
              <a:rPr lang="en-GB" dirty="0" smtClean="0"/>
              <a:t>Undefined – too many answers!</a:t>
            </a:r>
          </a:p>
          <a:p>
            <a:pPr lvl="1">
              <a:buNone/>
            </a:pPr>
            <a:r>
              <a:rPr lang="en-GB" dirty="0" smtClean="0"/>
              <a:t>There are cases where there are no answers!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Primes and Modulus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F86A-9CFC-4915-ADEF-D869F2F79C25}" type="slidenum">
              <a:rPr lang="en-US"/>
              <a:pPr/>
              <a:t>19</a:t>
            </a:fld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Let p be a prime number</a:t>
            </a:r>
          </a:p>
          <a:p>
            <a:r>
              <a:rPr lang="en-GB" dirty="0"/>
              <a:t>Let a be an integer</a:t>
            </a:r>
          </a:p>
          <a:p>
            <a:endParaRPr lang="en-GB" dirty="0"/>
          </a:p>
          <a:p>
            <a:r>
              <a:rPr lang="en-GB" dirty="0" err="1"/>
              <a:t>iff</a:t>
            </a:r>
            <a:r>
              <a:rPr lang="en-GB" dirty="0"/>
              <a:t> a </a:t>
            </a:r>
            <a:r>
              <a:rPr lang="en-GB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≢ </a:t>
            </a:r>
            <a:r>
              <a:rPr lang="en-GB" dirty="0">
                <a:ea typeface="Arial Unicode MS" pitchFamily="34" charset="-128"/>
                <a:cs typeface="Arial Unicode MS" pitchFamily="34" charset="-128"/>
              </a:rPr>
              <a:t>0 mod p</a:t>
            </a:r>
          </a:p>
          <a:p>
            <a:pPr>
              <a:buFontTx/>
              <a:buNone/>
            </a:pPr>
            <a:r>
              <a:rPr lang="en-GB" dirty="0"/>
              <a:t>There is always another integer </a:t>
            </a:r>
            <a:r>
              <a:rPr lang="en-GB" dirty="0" smtClean="0"/>
              <a:t>d </a:t>
            </a:r>
            <a:r>
              <a:rPr lang="en-GB" dirty="0"/>
              <a:t>such that</a:t>
            </a:r>
            <a:r>
              <a:rPr lang="en-GB" dirty="0" smtClean="0"/>
              <a:t>:</a:t>
            </a:r>
            <a:endParaRPr lang="en-GB" dirty="0"/>
          </a:p>
          <a:p>
            <a:pPr algn="ctr">
              <a:buFontTx/>
              <a:buNone/>
            </a:pPr>
            <a:endParaRPr lang="en-GB" dirty="0" smtClean="0"/>
          </a:p>
          <a:p>
            <a:pPr algn="ctr">
              <a:buFontTx/>
              <a:buNone/>
            </a:pPr>
            <a:r>
              <a:rPr lang="en-GB" dirty="0"/>
              <a:t>	</a:t>
            </a:r>
            <a:endParaRPr lang="en-GB" dirty="0" smtClean="0"/>
          </a:p>
          <a:p>
            <a:pPr algn="ctr">
              <a:buFontTx/>
              <a:buNone/>
            </a:pPr>
            <a:r>
              <a:rPr lang="en-GB" dirty="0" err="1" smtClean="0"/>
              <a:t>a.d</a:t>
            </a:r>
            <a:r>
              <a:rPr lang="en-GB" dirty="0" smtClean="0"/>
              <a:t> </a:t>
            </a:r>
            <a:r>
              <a:rPr lang="en-GB" dirty="0" smtClean="0"/>
              <a:t>= </a:t>
            </a:r>
            <a:r>
              <a:rPr lang="en-GB" dirty="0"/>
              <a:t>1 mod p</a:t>
            </a:r>
          </a:p>
          <a:p>
            <a:pPr>
              <a:buFontTx/>
              <a:buNone/>
            </a:pPr>
            <a:endParaRPr lang="en-GB" dirty="0" smtClean="0"/>
          </a:p>
          <a:p>
            <a:r>
              <a:rPr lang="en-GB" dirty="0" smtClean="0"/>
              <a:t>Which means that modular division is always defined for primes</a:t>
            </a:r>
            <a:endParaRPr lang="en-GB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915816" y="4077072"/>
            <a:ext cx="3671887" cy="936625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Topics Covered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DE20-7A87-4C58-A7FC-ACA1C271BAD5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800"/>
              <a:t>Concepts of Cryptology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The Mathematics of Cryptology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Algorithms and Mechanisms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Integrity Checking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Digital Signatures </a:t>
            </a:r>
          </a:p>
          <a:p>
            <a:pPr lvl="1">
              <a:lnSpc>
                <a:spcPct val="90000"/>
              </a:lnSpc>
            </a:pPr>
            <a:r>
              <a:rPr lang="en-GB" sz="2400"/>
              <a:t>Encryption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Assessment of Algorithms and Mechanisms</a:t>
            </a:r>
            <a:endParaRPr lang="en-US" sz="2800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5003800" y="1414463"/>
            <a:ext cx="3600450" cy="1727200"/>
            <a:chOff x="3152" y="891"/>
            <a:chExt cx="2268" cy="1088"/>
          </a:xfrm>
        </p:grpSpPr>
        <p:sp>
          <p:nvSpPr>
            <p:cNvPr id="4106" name="Lock"/>
            <p:cNvSpPr>
              <a:spLocks noEditPoints="1" noChangeArrowheads="1"/>
            </p:cNvSpPr>
            <p:nvPr/>
          </p:nvSpPr>
          <p:spPr bwMode="auto">
            <a:xfrm>
              <a:off x="4558" y="891"/>
              <a:ext cx="862" cy="108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C0C0C0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3152" y="1162"/>
              <a:ext cx="11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GB"/>
            </a:p>
          </p:txBody>
        </p:sp>
      </p:grp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6875463" y="981075"/>
            <a:ext cx="2017712" cy="26638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508625" y="1844675"/>
            <a:ext cx="1368425" cy="2520950"/>
            <a:chOff x="4059" y="1162"/>
            <a:chExt cx="409" cy="590"/>
          </a:xfrm>
        </p:grpSpPr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>
              <a:off x="4059" y="1752"/>
              <a:ext cx="363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4116" name="Line 20"/>
            <p:cNvSpPr>
              <a:spLocks noChangeShapeType="1"/>
            </p:cNvSpPr>
            <p:nvPr/>
          </p:nvSpPr>
          <p:spPr bwMode="auto">
            <a:xfrm flipV="1">
              <a:off x="4422" y="1162"/>
              <a:ext cx="0" cy="59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4117" name="Line 21"/>
            <p:cNvSpPr>
              <a:spLocks noChangeShapeType="1"/>
            </p:cNvSpPr>
            <p:nvPr/>
          </p:nvSpPr>
          <p:spPr bwMode="auto">
            <a:xfrm>
              <a:off x="4422" y="1162"/>
              <a:ext cx="4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GB"/>
            </a:p>
          </p:txBody>
        </p:sp>
      </p:grpSp>
      <p:sp>
        <p:nvSpPr>
          <p:cNvPr id="4122" name="Line 26"/>
          <p:cNvSpPr>
            <a:spLocks noChangeShapeType="1"/>
          </p:cNvSpPr>
          <p:nvPr/>
        </p:nvSpPr>
        <p:spPr bwMode="auto">
          <a:xfrm flipV="1">
            <a:off x="7956550" y="3644900"/>
            <a:ext cx="0" cy="18716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GB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6443663" y="1844675"/>
            <a:ext cx="433387" cy="936625"/>
            <a:chOff x="4059" y="1162"/>
            <a:chExt cx="273" cy="590"/>
          </a:xfrm>
        </p:grpSpPr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4059" y="1162"/>
              <a:ext cx="182" cy="590"/>
              <a:chOff x="4059" y="1162"/>
              <a:chExt cx="409" cy="590"/>
            </a:xfrm>
          </p:grpSpPr>
          <p:sp>
            <p:nvSpPr>
              <p:cNvPr id="4109" name="Line 13"/>
              <p:cNvSpPr>
                <a:spLocks noChangeShapeType="1"/>
              </p:cNvSpPr>
              <p:nvPr/>
            </p:nvSpPr>
            <p:spPr bwMode="auto">
              <a:xfrm>
                <a:off x="4059" y="1752"/>
                <a:ext cx="363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GB"/>
              </a:p>
            </p:txBody>
          </p:sp>
          <p:sp>
            <p:nvSpPr>
              <p:cNvPr id="4110" name="Line 14"/>
              <p:cNvSpPr>
                <a:spLocks noChangeShapeType="1"/>
              </p:cNvSpPr>
              <p:nvPr/>
            </p:nvSpPr>
            <p:spPr bwMode="auto">
              <a:xfrm flipV="1">
                <a:off x="4422" y="1162"/>
                <a:ext cx="0" cy="59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GB"/>
              </a:p>
            </p:txBody>
          </p:sp>
          <p:sp>
            <p:nvSpPr>
              <p:cNvPr id="4111" name="Line 15"/>
              <p:cNvSpPr>
                <a:spLocks noChangeShapeType="1"/>
              </p:cNvSpPr>
              <p:nvPr/>
            </p:nvSpPr>
            <p:spPr bwMode="auto">
              <a:xfrm>
                <a:off x="4422" y="1162"/>
                <a:ext cx="4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/>
              <a:lstStyle/>
              <a:p>
                <a:endParaRPr lang="en-GB"/>
              </a:p>
            </p:txBody>
          </p:sp>
        </p:grpSp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>
              <a:off x="4195" y="1162"/>
              <a:ext cx="13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endParaRPr lang="en-GB"/>
            </a:p>
          </p:txBody>
        </p:sp>
      </p:grpSp>
      <p:pic>
        <p:nvPicPr>
          <p:cNvPr id="4126" name="Picture 30" descr="MCj013027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000" y="1412875"/>
            <a:ext cx="1835150" cy="1682750"/>
          </a:xfrm>
          <a:prstGeom prst="rect">
            <a:avLst/>
          </a:prstGeom>
          <a:noFill/>
        </p:spPr>
      </p:pic>
      <p:pic>
        <p:nvPicPr>
          <p:cNvPr id="4128" name="Picture 32" descr="MPj039612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125538"/>
            <a:ext cx="1554163" cy="2341562"/>
          </a:xfrm>
          <a:prstGeom prst="rect">
            <a:avLst/>
          </a:prstGeom>
          <a:noFill/>
        </p:spPr>
      </p:pic>
      <p:pic>
        <p:nvPicPr>
          <p:cNvPr id="4129" name="Picture 33" descr="j03008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488" y="1557338"/>
            <a:ext cx="1814512" cy="1528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Modulus Mathematics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2843808" y="2132856"/>
            <a:ext cx="3024336" cy="2952328"/>
          </a:xfrm>
          <a:prstGeom prst="ellipse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211960" y="220486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932040" y="2420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95936" y="16288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 = 7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788024" y="4509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3888" y="443711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87824" y="35010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436096" y="35010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491880" y="242088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16" name="Right Arrow 15"/>
          <p:cNvSpPr/>
          <p:nvPr/>
        </p:nvSpPr>
        <p:spPr>
          <a:xfrm rot="3621678">
            <a:off x="3599892" y="3104964"/>
            <a:ext cx="151216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211960" y="3429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3568" y="2348880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 =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3568" y="314096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r>
              <a:rPr lang="en-GB" sz="2400" dirty="0" smtClean="0"/>
              <a:t> = 1</a:t>
            </a:r>
            <a:endParaRPr lang="en-GB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683568" y="314096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r>
              <a:rPr lang="en-GB" sz="2400" dirty="0" smtClean="0"/>
              <a:t> = 2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83568" y="314096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r>
              <a:rPr lang="en-GB" sz="2400" dirty="0" smtClean="0"/>
              <a:t> = 3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83568" y="314096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r>
              <a:rPr lang="en-GB" sz="2400" dirty="0" smtClean="0"/>
              <a:t> = 4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683568" y="314096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</a:t>
            </a:r>
            <a:r>
              <a:rPr lang="en-GB" sz="2400" dirty="0" smtClean="0"/>
              <a:t> = 5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9600000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8400000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24" grpId="0"/>
      <p:bldP spid="25" grpId="0"/>
      <p:bldP spid="25" grpId="1"/>
      <p:bldP spid="26" grpId="0"/>
      <p:bldP spid="26" grpId="1"/>
      <p:bldP spid="27" grpId="0"/>
      <p:bldP spid="27" grpId="1"/>
      <p:bldP spid="2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Fermat’s Little Theorem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93B66-8CD6-4173-A558-4D539A0068F6}" type="slidenum">
              <a:rPr lang="en-US"/>
              <a:pPr/>
              <a:t>21</a:t>
            </a:fld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GB" sz="2800" dirty="0" err="1"/>
              <a:t>iff</a:t>
            </a:r>
            <a:r>
              <a:rPr lang="en-GB" sz="2800" dirty="0"/>
              <a:t> a </a:t>
            </a:r>
            <a:r>
              <a:rPr lang="en-GB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≢ </a:t>
            </a:r>
            <a:r>
              <a:rPr lang="en-GB" sz="2800" dirty="0">
                <a:ea typeface="Arial Unicode MS" pitchFamily="34" charset="-128"/>
                <a:cs typeface="Arial Unicode MS" pitchFamily="34" charset="-128"/>
              </a:rPr>
              <a:t>0 mod p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sz="2800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sz="2800" dirty="0"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sz="28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en-GB" sz="2800" baseline="30000" dirty="0">
                <a:ea typeface="Arial Unicode MS" pitchFamily="34" charset="-128"/>
                <a:cs typeface="Arial Unicode MS" pitchFamily="34" charset="-128"/>
              </a:rPr>
              <a:t>p-1</a:t>
            </a:r>
            <a:r>
              <a:rPr lang="en-GB" sz="2800" dirty="0">
                <a:ea typeface="Arial Unicode MS" pitchFamily="34" charset="-128"/>
                <a:cs typeface="Arial Unicode MS" pitchFamily="34" charset="-128"/>
              </a:rPr>
              <a:t> = 1 mod p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GB" sz="2800" dirty="0"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GB" sz="2800" dirty="0"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</a:pPr>
            <a:r>
              <a:rPr lang="en-GB" sz="2800" dirty="0" smtClean="0">
                <a:ea typeface="Arial Unicode MS" pitchFamily="34" charset="-128"/>
                <a:cs typeface="Arial Unicode MS" pitchFamily="34" charset="-128"/>
              </a:rPr>
              <a:t>This yields a good way of testing if a number is prime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ea typeface="Arial Unicode MS" pitchFamily="34" charset="-128"/>
                <a:cs typeface="Arial Unicode MS" pitchFamily="34" charset="-128"/>
              </a:rPr>
              <a:t>If you calculate a</a:t>
            </a:r>
            <a:r>
              <a:rPr lang="en-GB" baseline="30000" dirty="0" smtClean="0">
                <a:ea typeface="Arial Unicode MS" pitchFamily="34" charset="-128"/>
                <a:cs typeface="Arial Unicode MS" pitchFamily="34" charset="-128"/>
              </a:rPr>
              <a:t>p-1 </a:t>
            </a:r>
            <a:r>
              <a:rPr lang="en-GB" dirty="0" smtClean="0">
                <a:ea typeface="Arial Unicode MS" pitchFamily="34" charset="-128"/>
                <a:cs typeface="Arial Unicode MS" pitchFamily="34" charset="-128"/>
              </a:rPr>
              <a:t>(mod p) for a series of numbers if there are no 1’s it probably isn’t prime!</a:t>
            </a:r>
            <a:endParaRPr lang="en-GB" dirty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3131542" y="2924944"/>
            <a:ext cx="3168650" cy="936625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Hash Functions</a:t>
            </a:r>
            <a:endParaRPr lang="en-US"/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476A0-8815-40F9-8003-CBC1841BDE25}" type="slidenum">
              <a:rPr lang="en-US"/>
              <a:pPr/>
              <a:t>22</a:t>
            </a:fld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39738" y="1844675"/>
            <a:ext cx="2317750" cy="3463925"/>
            <a:chOff x="277" y="1162"/>
            <a:chExt cx="1460" cy="2182"/>
          </a:xfrm>
        </p:grpSpPr>
        <p:sp>
          <p:nvSpPr>
            <p:cNvPr id="226323" name="Text Box 19"/>
            <p:cNvSpPr txBox="1">
              <a:spLocks noChangeArrowheads="1"/>
            </p:cNvSpPr>
            <p:nvPr/>
          </p:nvSpPr>
          <p:spPr bwMode="auto">
            <a:xfrm>
              <a:off x="793" y="1162"/>
              <a:ext cx="381" cy="57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5400"/>
                <a:t>x</a:t>
              </a:r>
              <a:endParaRPr lang="en-US" sz="5400"/>
            </a:p>
          </p:txBody>
        </p:sp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77" y="1842"/>
              <a:ext cx="1460" cy="1502"/>
              <a:chOff x="277" y="1842"/>
              <a:chExt cx="1460" cy="1502"/>
            </a:xfrm>
          </p:grpSpPr>
          <p:grpSp>
            <p:nvGrpSpPr>
              <p:cNvPr id="4" name="Group 18"/>
              <p:cNvGrpSpPr>
                <a:grpSpLocks/>
              </p:cNvGrpSpPr>
              <p:nvPr/>
            </p:nvGrpSpPr>
            <p:grpSpPr bwMode="auto">
              <a:xfrm>
                <a:off x="612" y="1842"/>
                <a:ext cx="726" cy="1089"/>
                <a:chOff x="612" y="1525"/>
                <a:chExt cx="726" cy="1089"/>
              </a:xfrm>
            </p:grpSpPr>
            <p:sp>
              <p:nvSpPr>
                <p:cNvPr id="226310" name="Rectangle 6"/>
                <p:cNvSpPr>
                  <a:spLocks noChangeArrowheads="1"/>
                </p:cNvSpPr>
                <p:nvPr/>
              </p:nvSpPr>
              <p:spPr bwMode="auto">
                <a:xfrm>
                  <a:off x="612" y="1525"/>
                  <a:ext cx="726" cy="1089"/>
                </a:xfrm>
                <a:prstGeom prst="rect">
                  <a:avLst/>
                </a:prstGeom>
                <a:solidFill>
                  <a:schemeClr val="bg1"/>
                </a:solidFill>
                <a:ln w="38100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1" name="Line 7"/>
                <p:cNvSpPr>
                  <a:spLocks noChangeShapeType="1"/>
                </p:cNvSpPr>
                <p:nvPr/>
              </p:nvSpPr>
              <p:spPr bwMode="auto">
                <a:xfrm>
                  <a:off x="657" y="1661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2" name="Line 8"/>
                <p:cNvSpPr>
                  <a:spLocks noChangeShapeType="1"/>
                </p:cNvSpPr>
                <p:nvPr/>
              </p:nvSpPr>
              <p:spPr bwMode="auto">
                <a:xfrm>
                  <a:off x="839" y="1752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3" name="Line 9"/>
                <p:cNvSpPr>
                  <a:spLocks noChangeShapeType="1"/>
                </p:cNvSpPr>
                <p:nvPr/>
              </p:nvSpPr>
              <p:spPr bwMode="auto">
                <a:xfrm>
                  <a:off x="748" y="1842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4" name="Line 10"/>
                <p:cNvSpPr>
                  <a:spLocks noChangeShapeType="1"/>
                </p:cNvSpPr>
                <p:nvPr/>
              </p:nvSpPr>
              <p:spPr bwMode="auto">
                <a:xfrm>
                  <a:off x="657" y="2024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5" name="Line 11"/>
                <p:cNvSpPr>
                  <a:spLocks noChangeShapeType="1"/>
                </p:cNvSpPr>
                <p:nvPr/>
              </p:nvSpPr>
              <p:spPr bwMode="auto">
                <a:xfrm>
                  <a:off x="793" y="1933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6" name="Line 12"/>
                <p:cNvSpPr>
                  <a:spLocks noChangeShapeType="1"/>
                </p:cNvSpPr>
                <p:nvPr/>
              </p:nvSpPr>
              <p:spPr bwMode="auto">
                <a:xfrm>
                  <a:off x="793" y="2115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7" name="Line 13"/>
                <p:cNvSpPr>
                  <a:spLocks noChangeShapeType="1"/>
                </p:cNvSpPr>
                <p:nvPr/>
              </p:nvSpPr>
              <p:spPr bwMode="auto">
                <a:xfrm>
                  <a:off x="657" y="2205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8" name="Line 14"/>
                <p:cNvSpPr>
                  <a:spLocks noChangeShapeType="1"/>
                </p:cNvSpPr>
                <p:nvPr/>
              </p:nvSpPr>
              <p:spPr bwMode="auto">
                <a:xfrm>
                  <a:off x="657" y="2296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19" name="Line 15"/>
                <p:cNvSpPr>
                  <a:spLocks noChangeShapeType="1"/>
                </p:cNvSpPr>
                <p:nvPr/>
              </p:nvSpPr>
              <p:spPr bwMode="auto">
                <a:xfrm>
                  <a:off x="657" y="2387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20" name="Line 16"/>
                <p:cNvSpPr>
                  <a:spLocks noChangeShapeType="1"/>
                </p:cNvSpPr>
                <p:nvPr/>
              </p:nvSpPr>
              <p:spPr bwMode="auto">
                <a:xfrm>
                  <a:off x="793" y="2478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6321" name="Line 17"/>
                <p:cNvSpPr>
                  <a:spLocks noChangeShapeType="1"/>
                </p:cNvSpPr>
                <p:nvPr/>
              </p:nvSpPr>
              <p:spPr bwMode="auto">
                <a:xfrm>
                  <a:off x="748" y="2568"/>
                  <a:ext cx="36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sp>
            <p:nvSpPr>
              <p:cNvPr id="226324" name="Text Box 20"/>
              <p:cNvSpPr txBox="1">
                <a:spLocks noChangeArrowheads="1"/>
              </p:cNvSpPr>
              <p:nvPr/>
            </p:nvSpPr>
            <p:spPr bwMode="auto">
              <a:xfrm>
                <a:off x="277" y="3113"/>
                <a:ext cx="1460" cy="231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/>
                  <a:t>Any number of bits</a:t>
                </a:r>
                <a:endParaRPr lang="en-US"/>
              </a:p>
            </p:txBody>
          </p:sp>
        </p:grp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3419475" y="1844675"/>
            <a:ext cx="2322513" cy="3033713"/>
            <a:chOff x="2154" y="1162"/>
            <a:chExt cx="1463" cy="1911"/>
          </a:xfrm>
        </p:grpSpPr>
        <p:sp>
          <p:nvSpPr>
            <p:cNvPr id="226329" name="Text Box 25"/>
            <p:cNvSpPr txBox="1">
              <a:spLocks noChangeArrowheads="1"/>
            </p:cNvSpPr>
            <p:nvPr/>
          </p:nvSpPr>
          <p:spPr bwMode="auto">
            <a:xfrm>
              <a:off x="2288" y="1162"/>
              <a:ext cx="929" cy="57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5400"/>
                <a:t>h(x)</a:t>
              </a:r>
              <a:endParaRPr lang="en-US" sz="5400"/>
            </a:p>
          </p:txBody>
        </p:sp>
        <p:grpSp>
          <p:nvGrpSpPr>
            <p:cNvPr id="6" name="Group 41"/>
            <p:cNvGrpSpPr>
              <a:grpSpLocks/>
            </p:cNvGrpSpPr>
            <p:nvPr/>
          </p:nvGrpSpPr>
          <p:grpSpPr bwMode="auto">
            <a:xfrm>
              <a:off x="2154" y="1979"/>
              <a:ext cx="1463" cy="1094"/>
              <a:chOff x="4059" y="2296"/>
              <a:chExt cx="1463" cy="1094"/>
            </a:xfrm>
          </p:grpSpPr>
          <p:sp>
            <p:nvSpPr>
              <p:cNvPr id="226332" name="Rectangle 28"/>
              <p:cNvSpPr>
                <a:spLocks noChangeArrowheads="1"/>
              </p:cNvSpPr>
              <p:nvPr/>
            </p:nvSpPr>
            <p:spPr bwMode="auto">
              <a:xfrm>
                <a:off x="4377" y="2296"/>
                <a:ext cx="726" cy="27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33" name="Line 29"/>
              <p:cNvSpPr>
                <a:spLocks noChangeShapeType="1"/>
              </p:cNvSpPr>
              <p:nvPr/>
            </p:nvSpPr>
            <p:spPr bwMode="auto">
              <a:xfrm>
                <a:off x="4468" y="2432"/>
                <a:ext cx="43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6344" name="Text Box 40"/>
              <p:cNvSpPr txBox="1">
                <a:spLocks noChangeArrowheads="1"/>
              </p:cNvSpPr>
              <p:nvPr/>
            </p:nvSpPr>
            <p:spPr bwMode="auto">
              <a:xfrm>
                <a:off x="4059" y="3159"/>
                <a:ext cx="1463" cy="231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/>
                  <a:t>Set length of N bits</a:t>
                </a:r>
                <a:endParaRPr lang="en-US"/>
              </a:p>
            </p:txBody>
          </p:sp>
        </p:grpSp>
      </p:grpSp>
      <p:sp>
        <p:nvSpPr>
          <p:cNvPr id="226326" name="Rectangle 22"/>
          <p:cNvSpPr>
            <a:spLocks noChangeArrowheads="1"/>
          </p:cNvSpPr>
          <p:nvPr/>
        </p:nvSpPr>
        <p:spPr bwMode="auto">
          <a:xfrm>
            <a:off x="3276600" y="1700213"/>
            <a:ext cx="2447925" cy="403383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3600"/>
              <a:t>HASH</a:t>
            </a:r>
          </a:p>
          <a:p>
            <a:r>
              <a:rPr lang="en-GB" sz="3600"/>
              <a:t>FUNCTION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14296E-6 L 0.31823 -0.000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781 0.031 L 0.29063 0.0305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Properties of Hash Functions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3C2-37DD-469E-9228-37C851759216}" type="slidenum">
              <a:rPr lang="en-US"/>
              <a:pPr/>
              <a:t>23</a:t>
            </a:fld>
            <a:endParaRPr lang="en-US"/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Compression</a:t>
            </a:r>
          </a:p>
          <a:p>
            <a:pPr lvl="1"/>
            <a:r>
              <a:rPr lang="en-GB"/>
              <a:t>No matter how long the input is, the output has the same length</a:t>
            </a:r>
          </a:p>
          <a:p>
            <a:r>
              <a:rPr lang="en-GB"/>
              <a:t>Ease of computability</a:t>
            </a:r>
          </a:p>
          <a:p>
            <a:pPr lvl="1"/>
            <a:r>
              <a:rPr lang="en-GB">
                <a:ea typeface="Arial Unicode MS" pitchFamily="34" charset="-128"/>
                <a:cs typeface="Arial Unicode MS" pitchFamily="34" charset="-128"/>
              </a:rPr>
              <a:t>Given x, it should be easy to find h(x)</a:t>
            </a:r>
            <a:endParaRPr lang="en-GB"/>
          </a:p>
          <a:p>
            <a:r>
              <a:rPr lang="en-GB"/>
              <a:t>Collisions</a:t>
            </a:r>
          </a:p>
          <a:p>
            <a:pPr lvl="1"/>
            <a:r>
              <a:rPr lang="en-GB"/>
              <a:t>It should be “computationally infeasible” to find collisions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Birthday Paradox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ED6C-BB69-4805-B22B-5BA20AD04EB3}" type="slidenum">
              <a:rPr lang="en-US"/>
              <a:pPr/>
              <a:t>24</a:t>
            </a:fld>
            <a:endParaRPr lang="en-US"/>
          </a:p>
        </p:txBody>
      </p:sp>
      <p:pic>
        <p:nvPicPr>
          <p:cNvPr id="2324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341438"/>
            <a:ext cx="7461250" cy="45751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Properties of Hash Functions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D212-5CEB-4663-8E27-96BF42E67C48}" type="slidenum">
              <a:rPr lang="en-US"/>
              <a:pPr/>
              <a:t>25</a:t>
            </a:fld>
            <a:endParaRPr lang="en-US"/>
          </a:p>
        </p:txBody>
      </p:sp>
      <p:sp>
        <p:nvSpPr>
          <p:cNvPr id="2355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3600"/>
              <a:t>Given a hash function that produces N bit hashes</a:t>
            </a:r>
          </a:p>
          <a:p>
            <a:endParaRPr lang="en-GB" sz="3600"/>
          </a:p>
          <a:p>
            <a:r>
              <a:rPr lang="en-GB" sz="3600"/>
              <a:t>If you generate around 2</a:t>
            </a:r>
            <a:r>
              <a:rPr lang="en-GB" sz="3600" baseline="30000"/>
              <a:t>N/2</a:t>
            </a:r>
            <a:r>
              <a:rPr lang="en-GB" sz="3600"/>
              <a:t> random inputs, you are likely to find a collision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Properties of Hash Functions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EB15-A77C-40DC-93F4-F80A440B9018}" type="slidenum">
              <a:rPr lang="en-US"/>
              <a:pPr/>
              <a:t>26</a:t>
            </a:fld>
            <a:endParaRPr lang="en-US"/>
          </a:p>
        </p:txBody>
      </p:sp>
      <p:sp>
        <p:nvSpPr>
          <p:cNvPr id="2304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/>
              <a:t>Preimage</a:t>
            </a:r>
            <a:r>
              <a:rPr lang="en-GB" dirty="0"/>
              <a:t> Resistance</a:t>
            </a:r>
          </a:p>
          <a:p>
            <a:pPr lvl="1"/>
            <a:r>
              <a:rPr lang="en-GB" dirty="0"/>
              <a:t>Given y, it should be “computationally infeasible” to find x to satisfy:</a:t>
            </a:r>
          </a:p>
          <a:p>
            <a:pPr lvl="2"/>
            <a:r>
              <a:rPr lang="en-GB" dirty="0"/>
              <a:t>h(x)  = y</a:t>
            </a:r>
          </a:p>
          <a:p>
            <a:endParaRPr lang="en-GB" dirty="0" smtClean="0"/>
          </a:p>
          <a:p>
            <a:r>
              <a:rPr lang="en-GB" dirty="0" smtClean="0"/>
              <a:t>Second </a:t>
            </a:r>
            <a:r>
              <a:rPr lang="en-GB" dirty="0" err="1"/>
              <a:t>Preimage</a:t>
            </a:r>
            <a:r>
              <a:rPr lang="en-GB" dirty="0"/>
              <a:t> Resistance</a:t>
            </a:r>
          </a:p>
          <a:p>
            <a:pPr lvl="1"/>
            <a:r>
              <a:rPr lang="en-GB" dirty="0"/>
              <a:t>Given x and h(x) it should be “computationally infeasible” to find x’ to satisfy</a:t>
            </a:r>
          </a:p>
          <a:p>
            <a:pPr lvl="2"/>
            <a:r>
              <a:rPr lang="en-GB" dirty="0"/>
              <a:t>h(x) = h(x’)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Properties of Hash Functions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Mathematics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5B32C-1F7F-4149-A163-B97C6167820C}" type="slidenum">
              <a:rPr lang="en-US"/>
              <a:pPr/>
              <a:t>27</a:t>
            </a:fld>
            <a:endParaRPr lang="en-US"/>
          </a:p>
        </p:txBody>
      </p:sp>
      <p:sp>
        <p:nvSpPr>
          <p:cNvPr id="2375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sz="3600"/>
              <a:t>Collision Resistance</a:t>
            </a:r>
          </a:p>
          <a:p>
            <a:pPr lvl="1"/>
            <a:r>
              <a:rPr lang="en-GB" sz="3200"/>
              <a:t>It should be “computationally infeasible” to find any x and x’ that satisfy:</a:t>
            </a:r>
          </a:p>
          <a:p>
            <a:pPr lvl="2"/>
            <a:r>
              <a:rPr lang="en-GB" sz="2800"/>
              <a:t>h(x) = h(x’)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Integrity Checking</a:t>
            </a:r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D2FC-A4CD-419C-9A70-5DDD51246714}" type="slidenum">
              <a:rPr lang="en-US"/>
              <a:pPr/>
              <a:t>28</a:t>
            </a:fld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MDCs</a:t>
            </a:r>
          </a:p>
          <a:p>
            <a:pPr lvl="1"/>
            <a:r>
              <a:rPr lang="en-GB"/>
              <a:t>Manipulation Detection Codes</a:t>
            </a:r>
          </a:p>
          <a:p>
            <a:pPr lvl="1"/>
            <a:r>
              <a:rPr lang="en-GB"/>
              <a:t>Modification Detection Codes</a:t>
            </a:r>
          </a:p>
          <a:p>
            <a:pPr lvl="1"/>
            <a:r>
              <a:rPr lang="en-GB"/>
              <a:t>Message Integrity Codes</a:t>
            </a:r>
          </a:p>
          <a:p>
            <a:endParaRPr lang="en-GB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771775" y="3716338"/>
            <a:ext cx="2879725" cy="25923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059113" y="3860800"/>
            <a:ext cx="2270125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Clean Environment</a:t>
            </a:r>
            <a:endParaRPr lang="en-US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4811713" y="4292600"/>
            <a:ext cx="711200" cy="146526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h(x</a:t>
            </a:r>
            <a:r>
              <a:rPr lang="en-GB" baseline="-25000"/>
              <a:t>1</a:t>
            </a:r>
            <a:r>
              <a:rPr lang="en-GB"/>
              <a:t>)</a:t>
            </a:r>
          </a:p>
          <a:p>
            <a:r>
              <a:rPr lang="en-GB"/>
              <a:t>h(x</a:t>
            </a:r>
            <a:r>
              <a:rPr lang="en-GB" baseline="-25000"/>
              <a:t>2</a:t>
            </a:r>
            <a:r>
              <a:rPr lang="en-GB"/>
              <a:t>)</a:t>
            </a:r>
          </a:p>
          <a:p>
            <a:r>
              <a:rPr lang="en-GB"/>
              <a:t>h(x</a:t>
            </a:r>
            <a:r>
              <a:rPr lang="en-GB" baseline="-25000"/>
              <a:t>3</a:t>
            </a:r>
            <a:r>
              <a:rPr lang="en-GB"/>
              <a:t>)</a:t>
            </a:r>
          </a:p>
          <a:p>
            <a:r>
              <a:rPr lang="en-GB"/>
              <a:t>…</a:t>
            </a:r>
          </a:p>
          <a:p>
            <a:r>
              <a:rPr lang="en-GB"/>
              <a:t>h(x</a:t>
            </a:r>
            <a:r>
              <a:rPr lang="en-GB" baseline="-25000"/>
              <a:t>n</a:t>
            </a:r>
            <a:r>
              <a:rPr lang="en-GB"/>
              <a:t>)</a:t>
            </a:r>
            <a:endParaRPr lang="en-US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1187450" y="4292600"/>
            <a:ext cx="1441450" cy="1944688"/>
            <a:chOff x="748" y="2704"/>
            <a:chExt cx="908" cy="122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748" y="2704"/>
              <a:ext cx="726" cy="1089"/>
              <a:chOff x="612" y="1525"/>
              <a:chExt cx="726" cy="1089"/>
            </a:xfrm>
          </p:grpSpPr>
          <p:sp>
            <p:nvSpPr>
              <p:cNvPr id="15370" name="Rectangle 10"/>
              <p:cNvSpPr>
                <a:spLocks noChangeArrowheads="1"/>
              </p:cNvSpPr>
              <p:nvPr/>
            </p:nvSpPr>
            <p:spPr bwMode="auto">
              <a:xfrm>
                <a:off x="612" y="1525"/>
                <a:ext cx="726" cy="1089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>
                <a:off x="657" y="1661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839" y="175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3" name="Line 13"/>
              <p:cNvSpPr>
                <a:spLocks noChangeShapeType="1"/>
              </p:cNvSpPr>
              <p:nvPr/>
            </p:nvSpPr>
            <p:spPr bwMode="auto">
              <a:xfrm>
                <a:off x="748" y="184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657" y="2024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5" name="Line 15"/>
              <p:cNvSpPr>
                <a:spLocks noChangeShapeType="1"/>
              </p:cNvSpPr>
              <p:nvPr/>
            </p:nvSpPr>
            <p:spPr bwMode="auto">
              <a:xfrm>
                <a:off x="793" y="1933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793" y="211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657" y="220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657" y="2296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657" y="2387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793" y="247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748" y="256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793" y="2750"/>
              <a:ext cx="726" cy="1089"/>
              <a:chOff x="612" y="1525"/>
              <a:chExt cx="726" cy="1089"/>
            </a:xfrm>
          </p:grpSpPr>
          <p:sp>
            <p:nvSpPr>
              <p:cNvPr id="15386" name="Rectangle 26"/>
              <p:cNvSpPr>
                <a:spLocks noChangeArrowheads="1"/>
              </p:cNvSpPr>
              <p:nvPr/>
            </p:nvSpPr>
            <p:spPr bwMode="auto">
              <a:xfrm>
                <a:off x="612" y="1525"/>
                <a:ext cx="726" cy="1089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87" name="Line 27"/>
              <p:cNvSpPr>
                <a:spLocks noChangeShapeType="1"/>
              </p:cNvSpPr>
              <p:nvPr/>
            </p:nvSpPr>
            <p:spPr bwMode="auto">
              <a:xfrm>
                <a:off x="657" y="1661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88" name="Line 28"/>
              <p:cNvSpPr>
                <a:spLocks noChangeShapeType="1"/>
              </p:cNvSpPr>
              <p:nvPr/>
            </p:nvSpPr>
            <p:spPr bwMode="auto">
              <a:xfrm>
                <a:off x="839" y="175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89" name="Line 29"/>
              <p:cNvSpPr>
                <a:spLocks noChangeShapeType="1"/>
              </p:cNvSpPr>
              <p:nvPr/>
            </p:nvSpPr>
            <p:spPr bwMode="auto">
              <a:xfrm>
                <a:off x="748" y="184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0" name="Line 30"/>
              <p:cNvSpPr>
                <a:spLocks noChangeShapeType="1"/>
              </p:cNvSpPr>
              <p:nvPr/>
            </p:nvSpPr>
            <p:spPr bwMode="auto">
              <a:xfrm>
                <a:off x="657" y="2024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1" name="Line 31"/>
              <p:cNvSpPr>
                <a:spLocks noChangeShapeType="1"/>
              </p:cNvSpPr>
              <p:nvPr/>
            </p:nvSpPr>
            <p:spPr bwMode="auto">
              <a:xfrm>
                <a:off x="793" y="1933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2" name="Line 32"/>
              <p:cNvSpPr>
                <a:spLocks noChangeShapeType="1"/>
              </p:cNvSpPr>
              <p:nvPr/>
            </p:nvSpPr>
            <p:spPr bwMode="auto">
              <a:xfrm>
                <a:off x="793" y="211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3" name="Line 33"/>
              <p:cNvSpPr>
                <a:spLocks noChangeShapeType="1"/>
              </p:cNvSpPr>
              <p:nvPr/>
            </p:nvSpPr>
            <p:spPr bwMode="auto">
              <a:xfrm>
                <a:off x="657" y="220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4" name="Line 34"/>
              <p:cNvSpPr>
                <a:spLocks noChangeShapeType="1"/>
              </p:cNvSpPr>
              <p:nvPr/>
            </p:nvSpPr>
            <p:spPr bwMode="auto">
              <a:xfrm>
                <a:off x="657" y="2296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5" name="Line 35"/>
              <p:cNvSpPr>
                <a:spLocks noChangeShapeType="1"/>
              </p:cNvSpPr>
              <p:nvPr/>
            </p:nvSpPr>
            <p:spPr bwMode="auto">
              <a:xfrm>
                <a:off x="657" y="2387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6" name="Line 36"/>
              <p:cNvSpPr>
                <a:spLocks noChangeShapeType="1"/>
              </p:cNvSpPr>
              <p:nvPr/>
            </p:nvSpPr>
            <p:spPr bwMode="auto">
              <a:xfrm>
                <a:off x="793" y="247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397" name="Line 37"/>
              <p:cNvSpPr>
                <a:spLocks noChangeShapeType="1"/>
              </p:cNvSpPr>
              <p:nvPr/>
            </p:nvSpPr>
            <p:spPr bwMode="auto">
              <a:xfrm>
                <a:off x="748" y="256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930" y="2840"/>
              <a:ext cx="726" cy="1089"/>
              <a:chOff x="612" y="1525"/>
              <a:chExt cx="726" cy="1089"/>
            </a:xfrm>
          </p:grpSpPr>
          <p:sp>
            <p:nvSpPr>
              <p:cNvPr id="15399" name="Rectangle 39"/>
              <p:cNvSpPr>
                <a:spLocks noChangeArrowheads="1"/>
              </p:cNvSpPr>
              <p:nvPr/>
            </p:nvSpPr>
            <p:spPr bwMode="auto">
              <a:xfrm>
                <a:off x="612" y="1525"/>
                <a:ext cx="726" cy="1089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0" name="Line 40"/>
              <p:cNvSpPr>
                <a:spLocks noChangeShapeType="1"/>
              </p:cNvSpPr>
              <p:nvPr/>
            </p:nvSpPr>
            <p:spPr bwMode="auto">
              <a:xfrm>
                <a:off x="657" y="1661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1" name="Line 41"/>
              <p:cNvSpPr>
                <a:spLocks noChangeShapeType="1"/>
              </p:cNvSpPr>
              <p:nvPr/>
            </p:nvSpPr>
            <p:spPr bwMode="auto">
              <a:xfrm>
                <a:off x="839" y="175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2" name="Line 42"/>
              <p:cNvSpPr>
                <a:spLocks noChangeShapeType="1"/>
              </p:cNvSpPr>
              <p:nvPr/>
            </p:nvSpPr>
            <p:spPr bwMode="auto">
              <a:xfrm>
                <a:off x="748" y="1842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3" name="Line 43"/>
              <p:cNvSpPr>
                <a:spLocks noChangeShapeType="1"/>
              </p:cNvSpPr>
              <p:nvPr/>
            </p:nvSpPr>
            <p:spPr bwMode="auto">
              <a:xfrm>
                <a:off x="657" y="2024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4" name="Line 44"/>
              <p:cNvSpPr>
                <a:spLocks noChangeShapeType="1"/>
              </p:cNvSpPr>
              <p:nvPr/>
            </p:nvSpPr>
            <p:spPr bwMode="auto">
              <a:xfrm>
                <a:off x="793" y="1933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5" name="Line 45"/>
              <p:cNvSpPr>
                <a:spLocks noChangeShapeType="1"/>
              </p:cNvSpPr>
              <p:nvPr/>
            </p:nvSpPr>
            <p:spPr bwMode="auto">
              <a:xfrm>
                <a:off x="793" y="211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6" name="Line 46"/>
              <p:cNvSpPr>
                <a:spLocks noChangeShapeType="1"/>
              </p:cNvSpPr>
              <p:nvPr/>
            </p:nvSpPr>
            <p:spPr bwMode="auto">
              <a:xfrm>
                <a:off x="657" y="2205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7" name="Line 47"/>
              <p:cNvSpPr>
                <a:spLocks noChangeShapeType="1"/>
              </p:cNvSpPr>
              <p:nvPr/>
            </p:nvSpPr>
            <p:spPr bwMode="auto">
              <a:xfrm>
                <a:off x="657" y="2296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8" name="Line 48"/>
              <p:cNvSpPr>
                <a:spLocks noChangeShapeType="1"/>
              </p:cNvSpPr>
              <p:nvPr/>
            </p:nvSpPr>
            <p:spPr bwMode="auto">
              <a:xfrm>
                <a:off x="657" y="2387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09" name="Line 49"/>
              <p:cNvSpPr>
                <a:spLocks noChangeShapeType="1"/>
              </p:cNvSpPr>
              <p:nvPr/>
            </p:nvSpPr>
            <p:spPr bwMode="auto">
              <a:xfrm>
                <a:off x="793" y="247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410" name="Line 50"/>
              <p:cNvSpPr>
                <a:spLocks noChangeShapeType="1"/>
              </p:cNvSpPr>
              <p:nvPr/>
            </p:nvSpPr>
            <p:spPr bwMode="auto">
              <a:xfrm>
                <a:off x="748" y="2568"/>
                <a:ext cx="36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15411" name="cddrive"/>
          <p:cNvSpPr>
            <a:spLocks noEditPoints="1" noChangeArrowheads="1"/>
          </p:cNvSpPr>
          <p:nvPr/>
        </p:nvSpPr>
        <p:spPr bwMode="auto">
          <a:xfrm>
            <a:off x="6388100" y="3259138"/>
            <a:ext cx="1639888" cy="817562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10800 h 21600"/>
              <a:gd name="T4" fmla="*/ 10800 w 21600"/>
              <a:gd name="T5" fmla="*/ 21600 h 21600"/>
              <a:gd name="T6" fmla="*/ 0 w 21600"/>
              <a:gd name="T7" fmla="*/ 10800 h 21600"/>
              <a:gd name="T8" fmla="*/ 686 w 21600"/>
              <a:gd name="T9" fmla="*/ 23059 h 21600"/>
              <a:gd name="T10" fmla="*/ 21005 w 21600"/>
              <a:gd name="T11" fmla="*/ 3050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2563" y="12259"/>
                </a:moveTo>
                <a:lnTo>
                  <a:pt x="2563" y="12843"/>
                </a:lnTo>
                <a:lnTo>
                  <a:pt x="2746" y="13427"/>
                </a:lnTo>
                <a:lnTo>
                  <a:pt x="2929" y="14303"/>
                </a:lnTo>
                <a:lnTo>
                  <a:pt x="3112" y="14886"/>
                </a:lnTo>
                <a:lnTo>
                  <a:pt x="3478" y="15470"/>
                </a:lnTo>
                <a:lnTo>
                  <a:pt x="3844" y="16054"/>
                </a:lnTo>
                <a:lnTo>
                  <a:pt x="4393" y="16638"/>
                </a:lnTo>
                <a:lnTo>
                  <a:pt x="4942" y="17222"/>
                </a:lnTo>
                <a:lnTo>
                  <a:pt x="5492" y="17514"/>
                </a:lnTo>
                <a:lnTo>
                  <a:pt x="6224" y="18097"/>
                </a:lnTo>
                <a:lnTo>
                  <a:pt x="6773" y="18389"/>
                </a:lnTo>
                <a:lnTo>
                  <a:pt x="7505" y="18681"/>
                </a:lnTo>
                <a:lnTo>
                  <a:pt x="8237" y="18973"/>
                </a:lnTo>
                <a:lnTo>
                  <a:pt x="9153" y="18973"/>
                </a:lnTo>
                <a:lnTo>
                  <a:pt x="9885" y="19265"/>
                </a:lnTo>
                <a:lnTo>
                  <a:pt x="10800" y="19265"/>
                </a:lnTo>
                <a:lnTo>
                  <a:pt x="11532" y="19265"/>
                </a:lnTo>
                <a:lnTo>
                  <a:pt x="12447" y="18973"/>
                </a:lnTo>
                <a:lnTo>
                  <a:pt x="13180" y="18973"/>
                </a:lnTo>
                <a:lnTo>
                  <a:pt x="13912" y="18681"/>
                </a:lnTo>
                <a:lnTo>
                  <a:pt x="14644" y="18389"/>
                </a:lnTo>
                <a:lnTo>
                  <a:pt x="15376" y="18097"/>
                </a:lnTo>
                <a:lnTo>
                  <a:pt x="16108" y="17514"/>
                </a:lnTo>
                <a:lnTo>
                  <a:pt x="16658" y="17222"/>
                </a:lnTo>
                <a:lnTo>
                  <a:pt x="17207" y="16638"/>
                </a:lnTo>
                <a:lnTo>
                  <a:pt x="17573" y="16054"/>
                </a:lnTo>
                <a:lnTo>
                  <a:pt x="18122" y="15470"/>
                </a:lnTo>
                <a:lnTo>
                  <a:pt x="18305" y="14886"/>
                </a:lnTo>
                <a:lnTo>
                  <a:pt x="18671" y="14303"/>
                </a:lnTo>
                <a:lnTo>
                  <a:pt x="18854" y="13427"/>
                </a:lnTo>
                <a:lnTo>
                  <a:pt x="19037" y="12843"/>
                </a:lnTo>
                <a:lnTo>
                  <a:pt x="19037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563" y="12259"/>
                </a:moveTo>
                <a:lnTo>
                  <a:pt x="9153" y="12259"/>
                </a:lnTo>
                <a:lnTo>
                  <a:pt x="9153" y="12551"/>
                </a:lnTo>
                <a:lnTo>
                  <a:pt x="9336" y="12843"/>
                </a:lnTo>
                <a:lnTo>
                  <a:pt x="9519" y="13135"/>
                </a:lnTo>
                <a:lnTo>
                  <a:pt x="9702" y="13135"/>
                </a:lnTo>
                <a:lnTo>
                  <a:pt x="9885" y="13427"/>
                </a:lnTo>
                <a:lnTo>
                  <a:pt x="10068" y="13719"/>
                </a:lnTo>
                <a:lnTo>
                  <a:pt x="10434" y="13719"/>
                </a:lnTo>
                <a:lnTo>
                  <a:pt x="10800" y="13719"/>
                </a:lnTo>
                <a:lnTo>
                  <a:pt x="10983" y="13719"/>
                </a:lnTo>
                <a:lnTo>
                  <a:pt x="11349" y="13719"/>
                </a:lnTo>
                <a:lnTo>
                  <a:pt x="11715" y="13427"/>
                </a:lnTo>
                <a:lnTo>
                  <a:pt x="11898" y="13135"/>
                </a:lnTo>
                <a:lnTo>
                  <a:pt x="12081" y="13135"/>
                </a:lnTo>
                <a:lnTo>
                  <a:pt x="12264" y="12843"/>
                </a:lnTo>
                <a:lnTo>
                  <a:pt x="12264" y="12551"/>
                </a:lnTo>
                <a:lnTo>
                  <a:pt x="12264" y="12259"/>
                </a:lnTo>
                <a:lnTo>
                  <a:pt x="9153" y="12259"/>
                </a:lnTo>
                <a:close/>
              </a:path>
              <a:path w="21600" h="21600" extrusionOk="0">
                <a:moveTo>
                  <a:pt x="21600" y="7589"/>
                </a:moveTo>
                <a:lnTo>
                  <a:pt x="17756" y="0"/>
                </a:lnTo>
                <a:lnTo>
                  <a:pt x="10800" y="0"/>
                </a:lnTo>
                <a:lnTo>
                  <a:pt x="3844" y="0"/>
                </a:lnTo>
                <a:lnTo>
                  <a:pt x="0" y="7589"/>
                </a:lnTo>
                <a:lnTo>
                  <a:pt x="0" y="10800"/>
                </a:lnTo>
                <a:lnTo>
                  <a:pt x="0" y="18097"/>
                </a:lnTo>
                <a:lnTo>
                  <a:pt x="1464" y="18097"/>
                </a:lnTo>
                <a:lnTo>
                  <a:pt x="1464" y="21600"/>
                </a:lnTo>
                <a:lnTo>
                  <a:pt x="10800" y="21600"/>
                </a:lnTo>
                <a:lnTo>
                  <a:pt x="19953" y="21600"/>
                </a:lnTo>
                <a:lnTo>
                  <a:pt x="19953" y="18097"/>
                </a:lnTo>
                <a:lnTo>
                  <a:pt x="21600" y="18097"/>
                </a:lnTo>
                <a:lnTo>
                  <a:pt x="21600" y="11092"/>
                </a:lnTo>
                <a:lnTo>
                  <a:pt x="21600" y="7589"/>
                </a:lnTo>
              </a:path>
              <a:path w="21600" h="21600" extrusionOk="0">
                <a:moveTo>
                  <a:pt x="1647" y="18097"/>
                </a:moveTo>
                <a:lnTo>
                  <a:pt x="6407" y="18097"/>
                </a:lnTo>
                <a:moveTo>
                  <a:pt x="19953" y="18097"/>
                </a:moveTo>
                <a:lnTo>
                  <a:pt x="15010" y="18097"/>
                </a:lnTo>
                <a:moveTo>
                  <a:pt x="0" y="7589"/>
                </a:moveTo>
                <a:lnTo>
                  <a:pt x="21417" y="7589"/>
                </a:lnTo>
                <a:lnTo>
                  <a:pt x="21600" y="758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0.18108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64955E-7 L 0.21059 -0.1799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-9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108 -2.59259E-6 L 0.59063 -0.0050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4" grpId="0"/>
      <p:bldP spid="15384" grpId="1"/>
      <p:bldP spid="15384" grpId="2"/>
      <p:bldP spid="154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MDCs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47-E8CD-4D54-8A81-609E7E5DCE8B}" type="slidenum">
              <a:rPr lang="en-US"/>
              <a:pPr/>
              <a:t>29</a:t>
            </a:fld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The MDC is often referred to as:</a:t>
            </a:r>
          </a:p>
          <a:p>
            <a:pPr lvl="1"/>
            <a:r>
              <a:rPr lang="en-GB"/>
              <a:t>Hash value</a:t>
            </a:r>
          </a:p>
          <a:p>
            <a:pPr lvl="1"/>
            <a:r>
              <a:rPr lang="en-GB"/>
              <a:t>Message Digest</a:t>
            </a:r>
          </a:p>
          <a:p>
            <a:pPr lvl="1"/>
            <a:r>
              <a:rPr lang="en-GB"/>
              <a:t>Checksum  </a:t>
            </a:r>
            <a:r>
              <a:rPr lang="en-GB">
                <a:sym typeface="Wingdings" pitchFamily="2" charset="2"/>
              </a:rPr>
              <a:t> Not a CRC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Definitions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9944B-D903-451E-916B-537EF0600982}" type="slidenum">
              <a:rPr lang="en-US"/>
              <a:pPr/>
              <a:t>3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b="1" i="1" dirty="0" smtClean="0"/>
              <a:t>Cryptography</a:t>
            </a:r>
            <a:endParaRPr lang="en-GB" b="1" i="1" dirty="0"/>
          </a:p>
          <a:p>
            <a:pPr lvl="1"/>
            <a:r>
              <a:rPr lang="en-GB" dirty="0"/>
              <a:t>The sending and receiving of secret messages</a:t>
            </a:r>
          </a:p>
          <a:p>
            <a:endParaRPr lang="en-GB" dirty="0" smtClean="0"/>
          </a:p>
          <a:p>
            <a:r>
              <a:rPr lang="en-GB" b="1" i="1" dirty="0" smtClean="0"/>
              <a:t>Cryptanalysis</a:t>
            </a:r>
            <a:endParaRPr lang="en-GB" b="1" i="1" dirty="0"/>
          </a:p>
          <a:p>
            <a:pPr lvl="1"/>
            <a:r>
              <a:rPr lang="en-GB" dirty="0"/>
              <a:t>The interception and analysis of secret messages</a:t>
            </a:r>
          </a:p>
          <a:p>
            <a:endParaRPr lang="en-GB" dirty="0" smtClean="0"/>
          </a:p>
          <a:p>
            <a:r>
              <a:rPr lang="en-GB" b="1" i="1" dirty="0" smtClean="0"/>
              <a:t>Cryptology</a:t>
            </a:r>
            <a:endParaRPr lang="en-GB" b="1" i="1" dirty="0"/>
          </a:p>
          <a:p>
            <a:pPr lvl="1"/>
            <a:r>
              <a:rPr lang="en-GB" dirty="0"/>
              <a:t>All of the above</a:t>
            </a:r>
            <a:endParaRPr lang="en-US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043632" y="1916311"/>
            <a:ext cx="7416800" cy="9366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27584" y="3284984"/>
            <a:ext cx="7416800" cy="9366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971600" y="5085184"/>
            <a:ext cx="7416800" cy="93662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7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Story So Far…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12A7B-9453-49FF-AD32-3B9C43518757}" type="slidenum">
              <a:rPr lang="en-US"/>
              <a:pPr/>
              <a:t>30</a:t>
            </a:fld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Cryptology paradigms</a:t>
            </a:r>
          </a:p>
          <a:p>
            <a:pPr lvl="1"/>
            <a:r>
              <a:rPr lang="en-GB"/>
              <a:t>The Secret</a:t>
            </a:r>
          </a:p>
          <a:p>
            <a:pPr lvl="1"/>
            <a:r>
              <a:rPr lang="en-GB"/>
              <a:t>The Key</a:t>
            </a:r>
          </a:p>
          <a:p>
            <a:r>
              <a:rPr lang="en-GB"/>
              <a:t>Cryptology as a tool – not a guarantee</a:t>
            </a:r>
          </a:p>
          <a:p>
            <a:r>
              <a:rPr lang="en-GB"/>
              <a:t>Modulus Mathematics</a:t>
            </a:r>
          </a:p>
          <a:p>
            <a:pPr lvl="1"/>
            <a:r>
              <a:rPr lang="en-GB"/>
              <a:t>Fermat’s Little Theorem</a:t>
            </a:r>
          </a:p>
          <a:p>
            <a:r>
              <a:rPr lang="en-GB"/>
              <a:t>Hash functions and their properties</a:t>
            </a:r>
          </a:p>
          <a:p>
            <a:r>
              <a:rPr lang="en-GB"/>
              <a:t>Message Digests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Naïve Hash Function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0289D-5B11-4220-B731-AE7A54DE8758}" type="slidenum">
              <a:rPr lang="en-US"/>
              <a:pPr/>
              <a:t>31</a:t>
            </a:fld>
            <a:endParaRPr lang="en-US"/>
          </a:p>
        </p:txBody>
      </p:sp>
      <p:sp>
        <p:nvSpPr>
          <p:cNvPr id="252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			h(x) = g</a:t>
            </a:r>
            <a:r>
              <a:rPr lang="en-GB" baseline="30000"/>
              <a:t>x</a:t>
            </a:r>
            <a:r>
              <a:rPr lang="en-GB"/>
              <a:t> mod p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/>
              <a:t>Where p is a random prime and g is a random non-factor of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70E5A-ACFE-4463-9394-5DA3FD63CF4B}" type="slidenum">
              <a:rPr lang="en-US"/>
              <a:pPr/>
              <a:t>32</a:t>
            </a:fld>
            <a:endParaRPr lang="en-US"/>
          </a:p>
        </p:txBody>
      </p:sp>
      <p:sp>
        <p:nvSpPr>
          <p:cNvPr id="240646" name="Rectangle 6"/>
          <p:cNvSpPr>
            <a:spLocks noChangeArrowheads="1"/>
          </p:cNvSpPr>
          <p:nvPr/>
        </p:nvSpPr>
        <p:spPr bwMode="auto">
          <a:xfrm>
            <a:off x="395288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4400">
                <a:solidFill>
                  <a:schemeClr val="tx2"/>
                </a:solidFill>
                <a:latin typeface="Eras Demi ITC" pitchFamily="34" charset="0"/>
              </a:rPr>
              <a:t>An Advanced Hash Function</a:t>
            </a:r>
            <a:endParaRPr lang="en-US" sz="4400">
              <a:solidFill>
                <a:schemeClr val="tx2"/>
              </a:solidFill>
              <a:latin typeface="Eras Demi ITC" pitchFamily="34" charset="0"/>
            </a:endParaRPr>
          </a:p>
        </p:txBody>
      </p:sp>
      <p:sp>
        <p:nvSpPr>
          <p:cNvPr id="240648" name="Rectangle 8"/>
          <p:cNvSpPr>
            <a:spLocks noChangeArrowheads="1"/>
          </p:cNvSpPr>
          <p:nvPr/>
        </p:nvSpPr>
        <p:spPr bwMode="auto">
          <a:xfrm>
            <a:off x="684213" y="2276475"/>
            <a:ext cx="647700" cy="6477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</a:t>
            </a:r>
            <a:endParaRPr lang="en-US"/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684213" y="2924175"/>
            <a:ext cx="647700" cy="6477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2</a:t>
            </a:r>
            <a:endParaRPr lang="en-US"/>
          </a:p>
        </p:txBody>
      </p:sp>
      <p:sp>
        <p:nvSpPr>
          <p:cNvPr id="240650" name="Rectangle 10"/>
          <p:cNvSpPr>
            <a:spLocks noChangeArrowheads="1"/>
          </p:cNvSpPr>
          <p:nvPr/>
        </p:nvSpPr>
        <p:spPr bwMode="auto">
          <a:xfrm>
            <a:off x="684213" y="3571875"/>
            <a:ext cx="647700" cy="6477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3</a:t>
            </a:r>
            <a:endParaRPr lang="en-US"/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684213" y="5373688"/>
            <a:ext cx="647700" cy="6477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n</a:t>
            </a:r>
            <a:endParaRPr lang="en-US"/>
          </a:p>
        </p:txBody>
      </p:sp>
      <p:sp>
        <p:nvSpPr>
          <p:cNvPr id="240652" name="Rectangle 12"/>
          <p:cNvSpPr>
            <a:spLocks noChangeArrowheads="1"/>
          </p:cNvSpPr>
          <p:nvPr/>
        </p:nvSpPr>
        <p:spPr bwMode="auto">
          <a:xfrm>
            <a:off x="684213" y="2276475"/>
            <a:ext cx="647700" cy="3455988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endParaRPr lang="en-US"/>
          </a:p>
        </p:txBody>
      </p:sp>
      <p:sp>
        <p:nvSpPr>
          <p:cNvPr id="240653" name="Line 13"/>
          <p:cNvSpPr>
            <a:spLocks noChangeShapeType="1"/>
          </p:cNvSpPr>
          <p:nvPr/>
        </p:nvSpPr>
        <p:spPr bwMode="auto">
          <a:xfrm>
            <a:off x="684213" y="4221163"/>
            <a:ext cx="0" cy="115093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54" name="Line 14"/>
          <p:cNvSpPr>
            <a:spLocks noChangeShapeType="1"/>
          </p:cNvSpPr>
          <p:nvPr/>
        </p:nvSpPr>
        <p:spPr bwMode="auto">
          <a:xfrm>
            <a:off x="1331913" y="4221163"/>
            <a:ext cx="0" cy="115093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57" name="Text Box 17"/>
          <p:cNvSpPr txBox="1">
            <a:spLocks noChangeArrowheads="1"/>
          </p:cNvSpPr>
          <p:nvPr/>
        </p:nvSpPr>
        <p:spPr bwMode="auto">
          <a:xfrm>
            <a:off x="1042988" y="3787775"/>
            <a:ext cx="619125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h(0)</a:t>
            </a:r>
            <a:endParaRPr lang="en-US"/>
          </a:p>
        </p:txBody>
      </p:sp>
      <p:sp>
        <p:nvSpPr>
          <p:cNvPr id="240658" name="Rectangle 18"/>
          <p:cNvSpPr>
            <a:spLocks noChangeArrowheads="1"/>
          </p:cNvSpPr>
          <p:nvPr/>
        </p:nvSpPr>
        <p:spPr bwMode="auto">
          <a:xfrm>
            <a:off x="2339975" y="3429000"/>
            <a:ext cx="914400" cy="914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f</a:t>
            </a:r>
            <a:endParaRPr lang="en-US"/>
          </a:p>
        </p:txBody>
      </p:sp>
      <p:sp>
        <p:nvSpPr>
          <p:cNvPr id="240659" name="Rectangle 19"/>
          <p:cNvSpPr>
            <a:spLocks noChangeArrowheads="1"/>
          </p:cNvSpPr>
          <p:nvPr/>
        </p:nvSpPr>
        <p:spPr bwMode="auto">
          <a:xfrm>
            <a:off x="2339975" y="3429000"/>
            <a:ext cx="914400" cy="914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f</a:t>
            </a:r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/>
        </p:nvSpPr>
        <p:spPr bwMode="auto">
          <a:xfrm>
            <a:off x="2339975" y="3429000"/>
            <a:ext cx="914400" cy="914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f</a:t>
            </a:r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/>
        </p:nvSpPr>
        <p:spPr bwMode="auto">
          <a:xfrm>
            <a:off x="2339975" y="3429000"/>
            <a:ext cx="914400" cy="914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f</a:t>
            </a:r>
            <a:endParaRPr lang="en-US"/>
          </a:p>
        </p:txBody>
      </p:sp>
      <p:sp>
        <p:nvSpPr>
          <p:cNvPr id="240663" name="Line 23"/>
          <p:cNvSpPr>
            <a:spLocks noChangeShapeType="1"/>
          </p:cNvSpPr>
          <p:nvPr/>
        </p:nvSpPr>
        <p:spPr bwMode="auto">
          <a:xfrm>
            <a:off x="2843213" y="2924175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4" name="Line 24"/>
          <p:cNvSpPr>
            <a:spLocks noChangeShapeType="1"/>
          </p:cNvSpPr>
          <p:nvPr/>
        </p:nvSpPr>
        <p:spPr bwMode="auto">
          <a:xfrm>
            <a:off x="4572000" y="2924175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5" name="Line 25"/>
          <p:cNvSpPr>
            <a:spLocks noChangeShapeType="1"/>
          </p:cNvSpPr>
          <p:nvPr/>
        </p:nvSpPr>
        <p:spPr bwMode="auto">
          <a:xfrm>
            <a:off x="6300788" y="2925763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6" name="Line 26"/>
          <p:cNvSpPr>
            <a:spLocks noChangeShapeType="1"/>
          </p:cNvSpPr>
          <p:nvPr/>
        </p:nvSpPr>
        <p:spPr bwMode="auto">
          <a:xfrm>
            <a:off x="8027988" y="2924175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7" name="Line 27"/>
          <p:cNvSpPr>
            <a:spLocks noChangeShapeType="1"/>
          </p:cNvSpPr>
          <p:nvPr/>
        </p:nvSpPr>
        <p:spPr bwMode="auto">
          <a:xfrm>
            <a:off x="3276600" y="4003675"/>
            <a:ext cx="86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8" name="Line 28"/>
          <p:cNvSpPr>
            <a:spLocks noChangeShapeType="1"/>
          </p:cNvSpPr>
          <p:nvPr/>
        </p:nvSpPr>
        <p:spPr bwMode="auto">
          <a:xfrm>
            <a:off x="5076825" y="4003675"/>
            <a:ext cx="719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69" name="Line 29"/>
          <p:cNvSpPr>
            <a:spLocks noChangeShapeType="1"/>
          </p:cNvSpPr>
          <p:nvPr/>
        </p:nvSpPr>
        <p:spPr bwMode="auto">
          <a:xfrm>
            <a:off x="6804025" y="400367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71" name="Line 31"/>
          <p:cNvSpPr>
            <a:spLocks noChangeShapeType="1"/>
          </p:cNvSpPr>
          <p:nvPr/>
        </p:nvSpPr>
        <p:spPr bwMode="auto">
          <a:xfrm>
            <a:off x="1619250" y="400367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72" name="Line 32"/>
          <p:cNvSpPr>
            <a:spLocks noChangeShapeType="1"/>
          </p:cNvSpPr>
          <p:nvPr/>
        </p:nvSpPr>
        <p:spPr bwMode="auto">
          <a:xfrm>
            <a:off x="8027988" y="436562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0673" name="Text Box 33"/>
          <p:cNvSpPr txBox="1">
            <a:spLocks noChangeArrowheads="1"/>
          </p:cNvSpPr>
          <p:nvPr/>
        </p:nvSpPr>
        <p:spPr bwMode="auto">
          <a:xfrm>
            <a:off x="7812088" y="5084763"/>
            <a:ext cx="468312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h</a:t>
            </a:r>
            <a:r>
              <a:rPr lang="en-GB" baseline="-25000"/>
              <a:t>m</a:t>
            </a:r>
            <a:endParaRPr 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40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0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0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0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533 L 0.2007 -0.0053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0.38976 -0.0997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406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5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0.57882 -0.1942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40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-9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0.76771 -0.4569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" y="-22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240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40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40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4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4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4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19965 -0.003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-0.00371 L 0.38316 -0.0037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-0.00371 L 0.57205 -0.0037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4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4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4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4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4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4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4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4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4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8" grpId="0" animBg="1"/>
      <p:bldP spid="240648" grpId="1" animBg="1"/>
      <p:bldP spid="240649" grpId="0" animBg="1"/>
      <p:bldP spid="240649" grpId="1" animBg="1"/>
      <p:bldP spid="240650" grpId="0" animBg="1"/>
      <p:bldP spid="240650" grpId="1" animBg="1"/>
      <p:bldP spid="240651" grpId="0" animBg="1"/>
      <p:bldP spid="240651" grpId="1" animBg="1"/>
      <p:bldP spid="240652" grpId="0" animBg="1"/>
      <p:bldP spid="240653" grpId="0" animBg="1"/>
      <p:bldP spid="240653" grpId="1" animBg="1"/>
      <p:bldP spid="240654" grpId="0" animBg="1"/>
      <p:bldP spid="240654" grpId="1" animBg="1"/>
      <p:bldP spid="240657" grpId="0"/>
      <p:bldP spid="240658" grpId="0" animBg="1"/>
      <p:bldP spid="240659" grpId="0" animBg="1"/>
      <p:bldP spid="240659" grpId="1" animBg="1"/>
      <p:bldP spid="240660" grpId="0" animBg="1"/>
      <p:bldP spid="240660" grpId="1" animBg="1"/>
      <p:bldP spid="240661" grpId="0" animBg="1"/>
      <p:bldP spid="240661" grpId="1" animBg="1"/>
      <p:bldP spid="240663" grpId="0" animBg="1"/>
      <p:bldP spid="240664" grpId="0" animBg="1"/>
      <p:bldP spid="240665" grpId="0" animBg="1"/>
      <p:bldP spid="240666" grpId="0" animBg="1"/>
      <p:bldP spid="240667" grpId="0" animBg="1"/>
      <p:bldP spid="240668" grpId="0" animBg="1"/>
      <p:bldP spid="240669" grpId="0" animBg="1"/>
      <p:bldP spid="240671" grpId="0" animBg="1"/>
      <p:bldP spid="240672" grpId="0" animBg="1"/>
      <p:bldP spid="24067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Hash Algorithms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2595-6575-4431-836B-E2926396E003}" type="slidenum">
              <a:rPr lang="en-US"/>
              <a:pPr/>
              <a:t>33</a:t>
            </a:fld>
            <a:endParaRPr lang="en-US"/>
          </a:p>
        </p:txBody>
      </p:sp>
      <p:sp>
        <p:nvSpPr>
          <p:cNvPr id="244753" name="Rectangle 17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en-GB" sz="2800"/>
              <a:t>SHA-1</a:t>
            </a:r>
          </a:p>
          <a:p>
            <a:r>
              <a:rPr lang="en-GB" sz="2800"/>
              <a:t>MD4</a:t>
            </a:r>
          </a:p>
          <a:p>
            <a:r>
              <a:rPr lang="en-GB" sz="2800"/>
              <a:t>MD5</a:t>
            </a:r>
          </a:p>
          <a:p>
            <a:r>
              <a:rPr lang="en-GB" sz="2800"/>
              <a:t>RIPE-MD</a:t>
            </a:r>
          </a:p>
          <a:p>
            <a:endParaRPr lang="en-GB" sz="2800"/>
          </a:p>
          <a:p>
            <a:r>
              <a:rPr lang="en-GB" sz="2800"/>
              <a:t>Consult the course text for details of SHA-1</a:t>
            </a:r>
          </a:p>
          <a:p>
            <a:pPr lvl="1"/>
            <a:r>
              <a:rPr lang="en-GB" sz="2400">
                <a:sym typeface="Wingdings" pitchFamily="2" charset="2"/>
              </a:rPr>
              <a:t>512bit Blocks</a:t>
            </a:r>
          </a:p>
          <a:p>
            <a:pPr lvl="1"/>
            <a:r>
              <a:rPr lang="en-GB" sz="2400">
                <a:sym typeface="Wingdings" pitchFamily="2" charset="2"/>
              </a:rPr>
              <a:t>160bit hash 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Message Authentication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F57E2-D30E-4F5C-AFA6-6C8CB9108E00}" type="slidenum">
              <a:rPr lang="en-US"/>
              <a:pPr/>
              <a:t>34</a:t>
            </a:fld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MAC</a:t>
            </a:r>
          </a:p>
          <a:p>
            <a:pPr lvl="1"/>
            <a:r>
              <a:rPr lang="en-GB"/>
              <a:t>Message Authentication Codes</a:t>
            </a:r>
          </a:p>
          <a:p>
            <a:r>
              <a:rPr lang="en-GB"/>
              <a:t>Related to MDCs but require an input message AND a key, k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55738" y="4284663"/>
            <a:ext cx="5165725" cy="641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3600"/>
              <a:t>HMAC(x) = h(k||h(k||x))</a:t>
            </a:r>
            <a:endParaRPr lang="en-US" sz="3600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547813" y="5516563"/>
            <a:ext cx="5286375" cy="6413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Where k is padded out to ensure that it is the </a:t>
            </a:r>
          </a:p>
          <a:p>
            <a:r>
              <a:rPr lang="en-GB"/>
              <a:t>length required by the hash function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Message Authentication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C59D-6AAA-470E-9A33-27BEF32C93F5}" type="slidenum">
              <a:rPr lang="en-US"/>
              <a:pPr/>
              <a:t>35</a:t>
            </a:fld>
            <a:endParaRPr lang="en-US"/>
          </a:p>
        </p:txBody>
      </p:sp>
      <p:pic>
        <p:nvPicPr>
          <p:cNvPr id="241670" name="Picture 6" descr="MCj03519260000[1]"/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1547813" y="1196975"/>
            <a:ext cx="784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1677" name="Rectangle 13"/>
          <p:cNvSpPr>
            <a:spLocks noChangeArrowheads="1"/>
          </p:cNvSpPr>
          <p:nvPr/>
        </p:nvSpPr>
        <p:spPr bwMode="auto">
          <a:xfrm>
            <a:off x="900113" y="2347913"/>
            <a:ext cx="2087562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3600"/>
              <a:t>Alice</a:t>
            </a:r>
            <a:endParaRPr lang="en-US" sz="3600"/>
          </a:p>
        </p:txBody>
      </p:sp>
      <p:sp>
        <p:nvSpPr>
          <p:cNvPr id="241678" name="Rectangle 14"/>
          <p:cNvSpPr>
            <a:spLocks noChangeArrowheads="1"/>
          </p:cNvSpPr>
          <p:nvPr/>
        </p:nvSpPr>
        <p:spPr bwMode="auto">
          <a:xfrm>
            <a:off x="6084888" y="2347913"/>
            <a:ext cx="2087562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3600"/>
              <a:t>Bob</a:t>
            </a:r>
            <a:endParaRPr lang="en-US" sz="3600"/>
          </a:p>
        </p:txBody>
      </p:sp>
      <p:sp>
        <p:nvSpPr>
          <p:cNvPr id="241679" name="Line 15"/>
          <p:cNvSpPr>
            <a:spLocks noChangeShapeType="1"/>
          </p:cNvSpPr>
          <p:nvPr/>
        </p:nvSpPr>
        <p:spPr bwMode="auto">
          <a:xfrm>
            <a:off x="2987675" y="3140075"/>
            <a:ext cx="30972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1680" name="Oval 16"/>
          <p:cNvSpPr>
            <a:spLocks noChangeArrowheads="1"/>
          </p:cNvSpPr>
          <p:nvPr/>
        </p:nvSpPr>
        <p:spPr bwMode="auto">
          <a:xfrm>
            <a:off x="4427538" y="2924175"/>
            <a:ext cx="431800" cy="4318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1681" name="Line 17"/>
          <p:cNvSpPr>
            <a:spLocks noChangeShapeType="1"/>
          </p:cNvSpPr>
          <p:nvPr/>
        </p:nvSpPr>
        <p:spPr bwMode="auto">
          <a:xfrm>
            <a:off x="4643438" y="3357563"/>
            <a:ext cx="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1682" name="Rectangle 18"/>
          <p:cNvSpPr>
            <a:spLocks noChangeArrowheads="1"/>
          </p:cNvSpPr>
          <p:nvPr/>
        </p:nvSpPr>
        <p:spPr bwMode="auto">
          <a:xfrm>
            <a:off x="3635375" y="3932238"/>
            <a:ext cx="2016125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3600"/>
              <a:t>Eve</a:t>
            </a:r>
            <a:endParaRPr lang="en-US" sz="3600"/>
          </a:p>
        </p:txBody>
      </p:sp>
      <p:pic>
        <p:nvPicPr>
          <p:cNvPr id="241683" name="Picture 19" descr="MCj03519260000[1]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1547813" y="1196975"/>
            <a:ext cx="784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112838" y="1773238"/>
            <a:ext cx="6988175" cy="2808287"/>
            <a:chOff x="701" y="1117"/>
            <a:chExt cx="4402" cy="1769"/>
          </a:xfrm>
        </p:grpSpPr>
        <p:pic>
          <p:nvPicPr>
            <p:cNvPr id="241685" name="Picture 21" descr="MCj03519260000[1]"/>
            <p:cNvPicPr>
              <a:picLocks noChangeAspect="1" noChangeArrowheads="1"/>
            </p:cNvPicPr>
            <p:nvPr/>
          </p:nvPicPr>
          <p:blipFill>
            <a:blip r:embed="rId4" cstate="print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2470" y="1117"/>
              <a:ext cx="494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1686" name="Rectangle 22"/>
            <p:cNvSpPr>
              <a:spLocks noChangeArrowheads="1"/>
            </p:cNvSpPr>
            <p:nvPr/>
          </p:nvSpPr>
          <p:spPr bwMode="auto">
            <a:xfrm>
              <a:off x="1790" y="2024"/>
              <a:ext cx="1632" cy="8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HMAC</a:t>
              </a:r>
              <a:endParaRPr lang="en-US"/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701" y="2206"/>
              <a:ext cx="771" cy="453"/>
              <a:chOff x="476" y="1162"/>
              <a:chExt cx="1180" cy="726"/>
            </a:xfrm>
          </p:grpSpPr>
          <p:sp>
            <p:nvSpPr>
              <p:cNvPr id="241688" name="Rectangle 24"/>
              <p:cNvSpPr>
                <a:spLocks noChangeArrowheads="1"/>
              </p:cNvSpPr>
              <p:nvPr/>
            </p:nvSpPr>
            <p:spPr bwMode="auto">
              <a:xfrm>
                <a:off x="476" y="1162"/>
                <a:ext cx="1179" cy="726"/>
              </a:xfrm>
              <a:prstGeom prst="rect">
                <a:avLst/>
              </a:prstGeom>
              <a:solidFill>
                <a:srgbClr val="FFFF00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1689" name="Line 25"/>
              <p:cNvSpPr>
                <a:spLocks noChangeShapeType="1"/>
              </p:cNvSpPr>
              <p:nvPr/>
            </p:nvSpPr>
            <p:spPr bwMode="auto">
              <a:xfrm>
                <a:off x="476" y="1162"/>
                <a:ext cx="590" cy="45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1690" name="Line 26"/>
              <p:cNvSpPr>
                <a:spLocks noChangeShapeType="1"/>
              </p:cNvSpPr>
              <p:nvPr/>
            </p:nvSpPr>
            <p:spPr bwMode="auto">
              <a:xfrm flipH="1">
                <a:off x="1066" y="1162"/>
                <a:ext cx="590" cy="45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41691" name="Line 27"/>
            <p:cNvSpPr>
              <a:spLocks noChangeShapeType="1"/>
            </p:cNvSpPr>
            <p:nvPr/>
          </p:nvSpPr>
          <p:spPr bwMode="auto">
            <a:xfrm>
              <a:off x="1517" y="2433"/>
              <a:ext cx="22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1692" name="Line 28"/>
            <p:cNvSpPr>
              <a:spLocks noChangeShapeType="1"/>
            </p:cNvSpPr>
            <p:nvPr/>
          </p:nvSpPr>
          <p:spPr bwMode="auto">
            <a:xfrm>
              <a:off x="2561" y="1797"/>
              <a:ext cx="0" cy="2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1693" name="Line 29"/>
            <p:cNvSpPr>
              <a:spLocks noChangeShapeType="1"/>
            </p:cNvSpPr>
            <p:nvPr/>
          </p:nvSpPr>
          <p:spPr bwMode="auto">
            <a:xfrm>
              <a:off x="3422" y="2433"/>
              <a:ext cx="72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1694" name="Text Box 30"/>
            <p:cNvSpPr txBox="1">
              <a:spLocks noChangeArrowheads="1"/>
            </p:cNvSpPr>
            <p:nvPr/>
          </p:nvSpPr>
          <p:spPr bwMode="auto">
            <a:xfrm>
              <a:off x="4194" y="2342"/>
              <a:ext cx="909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h(message)</a:t>
              </a:r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0532 L 0.60278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41677"/>
                                        </p:tgtEl>
                                      </p:cBhvr>
                                      <p:by x="800000" y="80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41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7" grpId="0" animBg="1"/>
      <p:bldP spid="241677" grpId="1" animBg="1"/>
      <p:bldP spid="241677" grpId="2" animBg="1"/>
      <p:bldP spid="241678" grpId="0" animBg="1"/>
      <p:bldP spid="241679" grpId="0" animBg="1"/>
      <p:bldP spid="241680" grpId="0" animBg="1"/>
      <p:bldP spid="241681" grpId="0" animBg="1"/>
      <p:bldP spid="24168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59" name="Rectangle 4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Message Authentication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1D4BA-0B82-4B79-8AF7-3971778D0360}" type="slidenum">
              <a:rPr lang="en-US"/>
              <a:pPr/>
              <a:t>36</a:t>
            </a:fld>
            <a:endParaRPr lang="en-US"/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900113" y="1196975"/>
            <a:ext cx="7272337" cy="4248150"/>
            <a:chOff x="567" y="754"/>
            <a:chExt cx="4581" cy="2676"/>
          </a:xfrm>
        </p:grpSpPr>
        <p:pic>
          <p:nvPicPr>
            <p:cNvPr id="243760" name="Picture 48" descr="MCj03519260000[1]"/>
            <p:cNvPicPr>
              <a:picLocks noChangeAspect="1" noChangeArrowheads="1"/>
            </p:cNvPicPr>
            <p:nvPr/>
          </p:nvPicPr>
          <p:blipFill>
            <a:blip r:embed="rId2" cstate="print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975" y="754"/>
              <a:ext cx="494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3761" name="Rectangle 49"/>
            <p:cNvSpPr>
              <a:spLocks noChangeArrowheads="1"/>
            </p:cNvSpPr>
            <p:nvPr/>
          </p:nvSpPr>
          <p:spPr bwMode="auto">
            <a:xfrm>
              <a:off x="567" y="1479"/>
              <a:ext cx="1315" cy="95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600"/>
                <a:t>Alice</a:t>
              </a:r>
              <a:endParaRPr lang="en-US" sz="3600"/>
            </a:p>
          </p:txBody>
        </p:sp>
        <p:sp>
          <p:nvSpPr>
            <p:cNvPr id="243762" name="Rectangle 50"/>
            <p:cNvSpPr>
              <a:spLocks noChangeArrowheads="1"/>
            </p:cNvSpPr>
            <p:nvPr/>
          </p:nvSpPr>
          <p:spPr bwMode="auto">
            <a:xfrm>
              <a:off x="3833" y="1479"/>
              <a:ext cx="1315" cy="95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600"/>
                <a:t>Bob</a:t>
              </a:r>
              <a:endParaRPr lang="en-US" sz="3600"/>
            </a:p>
          </p:txBody>
        </p:sp>
        <p:sp>
          <p:nvSpPr>
            <p:cNvPr id="243763" name="Line 51"/>
            <p:cNvSpPr>
              <a:spLocks noChangeShapeType="1"/>
            </p:cNvSpPr>
            <p:nvPr/>
          </p:nvSpPr>
          <p:spPr bwMode="auto">
            <a:xfrm>
              <a:off x="1882" y="1978"/>
              <a:ext cx="195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3764" name="Oval 52"/>
            <p:cNvSpPr>
              <a:spLocks noChangeArrowheads="1"/>
            </p:cNvSpPr>
            <p:nvPr/>
          </p:nvSpPr>
          <p:spPr bwMode="auto">
            <a:xfrm>
              <a:off x="2789" y="1842"/>
              <a:ext cx="272" cy="272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3765" name="Line 53"/>
            <p:cNvSpPr>
              <a:spLocks noChangeShapeType="1"/>
            </p:cNvSpPr>
            <p:nvPr/>
          </p:nvSpPr>
          <p:spPr bwMode="auto">
            <a:xfrm>
              <a:off x="2925" y="2115"/>
              <a:ext cx="0" cy="3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3766" name="Rectangle 54"/>
            <p:cNvSpPr>
              <a:spLocks noChangeArrowheads="1"/>
            </p:cNvSpPr>
            <p:nvPr/>
          </p:nvSpPr>
          <p:spPr bwMode="auto">
            <a:xfrm>
              <a:off x="2290" y="2477"/>
              <a:ext cx="1270" cy="95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600"/>
                <a:t>Eve</a:t>
              </a:r>
              <a:endParaRPr lang="en-US" sz="3600"/>
            </a:p>
          </p:txBody>
        </p:sp>
        <p:pic>
          <p:nvPicPr>
            <p:cNvPr id="243767" name="Picture 55" descr="MCj03519260000[1]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4291" y="754"/>
              <a:ext cx="494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3059113" y="2349500"/>
            <a:ext cx="1081087" cy="649288"/>
            <a:chOff x="476" y="1162"/>
            <a:chExt cx="1180" cy="726"/>
          </a:xfrm>
        </p:grpSpPr>
        <p:sp>
          <p:nvSpPr>
            <p:cNvPr id="243781" name="Rectangle 69"/>
            <p:cNvSpPr>
              <a:spLocks noChangeArrowheads="1"/>
            </p:cNvSpPr>
            <p:nvPr/>
          </p:nvSpPr>
          <p:spPr bwMode="auto">
            <a:xfrm>
              <a:off x="476" y="1162"/>
              <a:ext cx="1179" cy="726"/>
            </a:xfrm>
            <a:prstGeom prst="rect">
              <a:avLst/>
            </a:prstGeom>
            <a:solidFill>
              <a:srgbClr val="FFFF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3782" name="Line 70"/>
            <p:cNvSpPr>
              <a:spLocks noChangeShapeType="1"/>
            </p:cNvSpPr>
            <p:nvPr/>
          </p:nvSpPr>
          <p:spPr bwMode="auto">
            <a:xfrm>
              <a:off x="47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3783" name="Line 71"/>
            <p:cNvSpPr>
              <a:spLocks noChangeShapeType="1"/>
            </p:cNvSpPr>
            <p:nvPr/>
          </p:nvSpPr>
          <p:spPr bwMode="auto">
            <a:xfrm flipH="1">
              <a:off x="106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43784" name="Text Box 72"/>
          <p:cNvSpPr txBox="1">
            <a:spLocks noChangeArrowheads="1"/>
          </p:cNvSpPr>
          <p:nvPr/>
        </p:nvSpPr>
        <p:spPr bwMode="auto">
          <a:xfrm>
            <a:off x="2916238" y="3284538"/>
            <a:ext cx="1443037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h(message)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1 L 0.21666 0.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0.18889 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437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8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Digital Signatures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A6430-87EB-4F4A-A82C-618E1CA10B72}" type="slidenum">
              <a:rPr lang="en-US"/>
              <a:pPr/>
              <a:t>37</a:t>
            </a:fld>
            <a:endParaRPr lang="en-US"/>
          </a:p>
        </p:txBody>
      </p:sp>
      <p:sp>
        <p:nvSpPr>
          <p:cNvPr id="2488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MACs verify:</a:t>
            </a:r>
          </a:p>
          <a:p>
            <a:pPr lvl="1"/>
            <a:r>
              <a:rPr lang="en-GB"/>
              <a:t>A message has not been tampered with</a:t>
            </a:r>
          </a:p>
          <a:p>
            <a:pPr lvl="1"/>
            <a:r>
              <a:rPr lang="en-GB"/>
              <a:t>A message has been written by ONE of the key holders</a:t>
            </a:r>
          </a:p>
          <a:p>
            <a:endParaRPr lang="en-GB"/>
          </a:p>
          <a:p>
            <a:pPr algn="ctr">
              <a:buFontTx/>
              <a:buNone/>
            </a:pPr>
            <a:r>
              <a:rPr lang="en-GB"/>
              <a:t>THIS IS NOT ENOUGH!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Digital Signatures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85AF-A531-4FD1-885D-7A872EE9575C}" type="slidenum">
              <a:rPr lang="en-US"/>
              <a:pPr/>
              <a:t>38</a:t>
            </a:fld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Merchants forging orders</a:t>
            </a:r>
          </a:p>
          <a:p>
            <a:r>
              <a:rPr lang="en-GB"/>
              <a:t>Customers forging receipts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We need to verify EXACTLY who wrote what</a:t>
            </a:r>
          </a:p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Digital Signatures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111C-5BBA-489C-9234-9631FCCF00B4}" type="slidenum">
              <a:rPr lang="en-US"/>
              <a:pPr/>
              <a:t>39</a:t>
            </a:fld>
            <a:endParaRPr lang="en-US"/>
          </a:p>
        </p:txBody>
      </p:sp>
      <p:sp>
        <p:nvSpPr>
          <p:cNvPr id="245764" name="Rectangle 4"/>
          <p:cNvSpPr>
            <a:spLocks noChangeArrowheads="1"/>
          </p:cNvSpPr>
          <p:nvPr/>
        </p:nvSpPr>
        <p:spPr bwMode="auto">
          <a:xfrm>
            <a:off x="755650" y="1700213"/>
            <a:ext cx="3024188" cy="41052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65" name="Rectangle 5"/>
          <p:cNvSpPr>
            <a:spLocks noChangeArrowheads="1"/>
          </p:cNvSpPr>
          <p:nvPr/>
        </p:nvSpPr>
        <p:spPr bwMode="auto">
          <a:xfrm>
            <a:off x="5364163" y="1700213"/>
            <a:ext cx="3024187" cy="41052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66" name="Text Box 6"/>
          <p:cNvSpPr txBox="1">
            <a:spLocks noChangeArrowheads="1"/>
          </p:cNvSpPr>
          <p:nvPr/>
        </p:nvSpPr>
        <p:spPr bwMode="auto">
          <a:xfrm>
            <a:off x="760413" y="1757363"/>
            <a:ext cx="1266825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/>
              <a:t>Signer</a:t>
            </a:r>
          </a:p>
        </p:txBody>
      </p:sp>
      <p:sp>
        <p:nvSpPr>
          <p:cNvPr id="245767" name="Text Box 7"/>
          <p:cNvSpPr txBox="1">
            <a:spLocks noChangeArrowheads="1"/>
          </p:cNvSpPr>
          <p:nvPr/>
        </p:nvSpPr>
        <p:spPr bwMode="auto">
          <a:xfrm>
            <a:off x="6946900" y="1757363"/>
            <a:ext cx="1441450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/>
              <a:t>Verifier</a:t>
            </a:r>
          </a:p>
        </p:txBody>
      </p:sp>
      <p:sp>
        <p:nvSpPr>
          <p:cNvPr id="245768" name="Text Box 8"/>
          <p:cNvSpPr txBox="1">
            <a:spLocks noChangeArrowheads="1"/>
          </p:cNvSpPr>
          <p:nvPr/>
        </p:nvSpPr>
        <p:spPr bwMode="auto">
          <a:xfrm>
            <a:off x="1539875" y="2468563"/>
            <a:ext cx="144780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/>
              <a:t>Document</a:t>
            </a:r>
          </a:p>
        </p:txBody>
      </p:sp>
      <p:sp>
        <p:nvSpPr>
          <p:cNvPr id="245769" name="Text Box 9"/>
          <p:cNvSpPr txBox="1">
            <a:spLocks noChangeArrowheads="1"/>
          </p:cNvSpPr>
          <p:nvPr/>
        </p:nvSpPr>
        <p:spPr bwMode="auto">
          <a:xfrm>
            <a:off x="6148388" y="2455863"/>
            <a:ext cx="144780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/>
              <a:t>Document</a:t>
            </a:r>
          </a:p>
        </p:txBody>
      </p:sp>
      <p:sp>
        <p:nvSpPr>
          <p:cNvPr id="245770" name="Text Box 10"/>
          <p:cNvSpPr txBox="1">
            <a:spLocks noChangeArrowheads="1"/>
          </p:cNvSpPr>
          <p:nvPr/>
        </p:nvSpPr>
        <p:spPr bwMode="auto">
          <a:xfrm>
            <a:off x="1331913" y="5013325"/>
            <a:ext cx="1851025" cy="701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/>
              <a:t>Private </a:t>
            </a:r>
          </a:p>
          <a:p>
            <a:r>
              <a:rPr lang="en-GB" sz="2000"/>
              <a:t>Signature key</a:t>
            </a:r>
          </a:p>
        </p:txBody>
      </p:sp>
      <p:sp>
        <p:nvSpPr>
          <p:cNvPr id="245771" name="Text Box 11"/>
          <p:cNvSpPr txBox="1">
            <a:spLocks noChangeArrowheads="1"/>
          </p:cNvSpPr>
          <p:nvPr/>
        </p:nvSpPr>
        <p:spPr bwMode="auto">
          <a:xfrm>
            <a:off x="5867400" y="5013325"/>
            <a:ext cx="2055813" cy="701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/>
              <a:t>Public </a:t>
            </a:r>
          </a:p>
          <a:p>
            <a:r>
              <a:rPr lang="en-GB" sz="2000"/>
              <a:t>verification key</a:t>
            </a:r>
          </a:p>
        </p:txBody>
      </p:sp>
      <p:sp>
        <p:nvSpPr>
          <p:cNvPr id="245772" name="Rectangle 12"/>
          <p:cNvSpPr>
            <a:spLocks noChangeArrowheads="1"/>
          </p:cNvSpPr>
          <p:nvPr/>
        </p:nvSpPr>
        <p:spPr bwMode="auto">
          <a:xfrm>
            <a:off x="1619250" y="3141663"/>
            <a:ext cx="1366838" cy="57626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Hash</a:t>
            </a:r>
          </a:p>
        </p:txBody>
      </p:sp>
      <p:sp>
        <p:nvSpPr>
          <p:cNvPr id="245774" name="Rectangle 14"/>
          <p:cNvSpPr>
            <a:spLocks noChangeArrowheads="1"/>
          </p:cNvSpPr>
          <p:nvPr/>
        </p:nvSpPr>
        <p:spPr bwMode="auto">
          <a:xfrm>
            <a:off x="1619250" y="4149725"/>
            <a:ext cx="1366838" cy="576263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Sign</a:t>
            </a:r>
          </a:p>
        </p:txBody>
      </p:sp>
      <p:sp>
        <p:nvSpPr>
          <p:cNvPr id="245775" name="Rectangle 15"/>
          <p:cNvSpPr>
            <a:spLocks noChangeArrowheads="1"/>
          </p:cNvSpPr>
          <p:nvPr/>
        </p:nvSpPr>
        <p:spPr bwMode="auto">
          <a:xfrm>
            <a:off x="6229350" y="3140075"/>
            <a:ext cx="1366838" cy="576263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Hash</a:t>
            </a:r>
          </a:p>
        </p:txBody>
      </p:sp>
      <p:sp>
        <p:nvSpPr>
          <p:cNvPr id="245776" name="Rectangle 16"/>
          <p:cNvSpPr>
            <a:spLocks noChangeArrowheads="1"/>
          </p:cNvSpPr>
          <p:nvPr/>
        </p:nvSpPr>
        <p:spPr bwMode="auto">
          <a:xfrm>
            <a:off x="6229350" y="4148138"/>
            <a:ext cx="1366838" cy="57626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Verify</a:t>
            </a:r>
          </a:p>
        </p:txBody>
      </p:sp>
      <p:sp>
        <p:nvSpPr>
          <p:cNvPr id="245777" name="Line 17"/>
          <p:cNvSpPr>
            <a:spLocks noChangeShapeType="1"/>
          </p:cNvSpPr>
          <p:nvPr/>
        </p:nvSpPr>
        <p:spPr bwMode="auto">
          <a:xfrm flipV="1">
            <a:off x="2268538" y="47244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78" name="Line 18"/>
          <p:cNvSpPr>
            <a:spLocks noChangeShapeType="1"/>
          </p:cNvSpPr>
          <p:nvPr/>
        </p:nvSpPr>
        <p:spPr bwMode="auto">
          <a:xfrm flipV="1">
            <a:off x="6877050" y="47244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79" name="Line 19"/>
          <p:cNvSpPr>
            <a:spLocks noChangeShapeType="1"/>
          </p:cNvSpPr>
          <p:nvPr/>
        </p:nvSpPr>
        <p:spPr bwMode="auto">
          <a:xfrm flipH="1">
            <a:off x="2268538" y="3716338"/>
            <a:ext cx="0" cy="433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0" name="Line 20"/>
          <p:cNvSpPr>
            <a:spLocks noChangeShapeType="1"/>
          </p:cNvSpPr>
          <p:nvPr/>
        </p:nvSpPr>
        <p:spPr bwMode="auto">
          <a:xfrm flipH="1">
            <a:off x="2268538" y="27813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1" name="Line 21"/>
          <p:cNvSpPr>
            <a:spLocks noChangeShapeType="1"/>
          </p:cNvSpPr>
          <p:nvPr/>
        </p:nvSpPr>
        <p:spPr bwMode="auto">
          <a:xfrm flipH="1">
            <a:off x="6877050" y="3716338"/>
            <a:ext cx="0" cy="433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2" name="Line 22"/>
          <p:cNvSpPr>
            <a:spLocks noChangeShapeType="1"/>
          </p:cNvSpPr>
          <p:nvPr/>
        </p:nvSpPr>
        <p:spPr bwMode="auto">
          <a:xfrm flipH="1">
            <a:off x="6877050" y="27813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3" name="Line 23"/>
          <p:cNvSpPr>
            <a:spLocks noChangeShapeType="1"/>
          </p:cNvSpPr>
          <p:nvPr/>
        </p:nvSpPr>
        <p:spPr bwMode="auto">
          <a:xfrm>
            <a:off x="3059113" y="2636838"/>
            <a:ext cx="3025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6" name="Line 26"/>
          <p:cNvSpPr>
            <a:spLocks noChangeShapeType="1"/>
          </p:cNvSpPr>
          <p:nvPr/>
        </p:nvSpPr>
        <p:spPr bwMode="auto">
          <a:xfrm>
            <a:off x="3059113" y="4508500"/>
            <a:ext cx="3025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45787" name="Text Box 27"/>
          <p:cNvSpPr txBox="1">
            <a:spLocks noChangeArrowheads="1"/>
          </p:cNvSpPr>
          <p:nvPr/>
        </p:nvSpPr>
        <p:spPr bwMode="auto">
          <a:xfrm>
            <a:off x="3924300" y="2205038"/>
            <a:ext cx="132080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sp>
        <p:nvSpPr>
          <p:cNvPr id="245788" name="Text Box 28"/>
          <p:cNvSpPr txBox="1">
            <a:spLocks noChangeArrowheads="1"/>
          </p:cNvSpPr>
          <p:nvPr/>
        </p:nvSpPr>
        <p:spPr bwMode="auto">
          <a:xfrm>
            <a:off x="3970338" y="4149725"/>
            <a:ext cx="123348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Signature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Important Message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16DCE-40AA-4B60-9B3C-F804053F8E2B}" type="slidenum">
              <a:rPr lang="en-US"/>
              <a:pPr/>
              <a:t>4</a:t>
            </a:fld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sz="280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sz="7200"/>
              <a:t>CRYPTOLOGY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sz="7200"/>
              <a:t>IS </a:t>
            </a:r>
            <a:r>
              <a:rPr lang="en-GB" sz="10200"/>
              <a:t>NOT </a:t>
            </a:r>
            <a:r>
              <a:rPr lang="en-GB" sz="7200"/>
              <a:t>SECURITY</a:t>
            </a:r>
            <a:endParaRPr lang="en-US" sz="7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One-time Signatures</a:t>
            </a:r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E727A-D014-4C5B-AF71-A737B61735C2}" type="slidenum">
              <a:rPr lang="en-US"/>
              <a:pPr/>
              <a:t>40</a:t>
            </a:fld>
            <a:endParaRPr lang="en-US"/>
          </a:p>
        </p:txBody>
      </p:sp>
      <p:sp>
        <p:nvSpPr>
          <p:cNvPr id="246809" name="Rectangle 25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246810" name="Rectangle 26"/>
          <p:cNvSpPr>
            <a:spLocks noChangeArrowheads="1"/>
          </p:cNvSpPr>
          <p:nvPr/>
        </p:nvSpPr>
        <p:spPr bwMode="auto">
          <a:xfrm>
            <a:off x="468313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3200"/>
              <a:t>These are “disposable signatures” that are used once and thrown out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3200"/>
          </a:p>
        </p:txBody>
      </p:sp>
      <p:sp>
        <p:nvSpPr>
          <p:cNvPr id="246823" name="Text Box 39"/>
          <p:cNvSpPr txBox="1">
            <a:spLocks noChangeArrowheads="1"/>
          </p:cNvSpPr>
          <p:nvPr/>
        </p:nvSpPr>
        <p:spPr bwMode="auto">
          <a:xfrm>
            <a:off x="3781425" y="2708275"/>
            <a:ext cx="132080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755650" y="4575175"/>
            <a:ext cx="7777163" cy="941388"/>
            <a:chOff x="476" y="2882"/>
            <a:chExt cx="4899" cy="593"/>
          </a:xfrm>
        </p:grpSpPr>
        <p:sp>
          <p:nvSpPr>
            <p:cNvPr id="246836" name="Text Box 52"/>
            <p:cNvSpPr txBox="1">
              <a:spLocks noChangeArrowheads="1"/>
            </p:cNvSpPr>
            <p:nvPr/>
          </p:nvSpPr>
          <p:spPr bwMode="auto">
            <a:xfrm>
              <a:off x="2314" y="2882"/>
              <a:ext cx="881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Private Key</a:t>
              </a:r>
            </a:p>
          </p:txBody>
        </p:sp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476" y="3112"/>
              <a:ext cx="4899" cy="363"/>
              <a:chOff x="476" y="3112"/>
              <a:chExt cx="4899" cy="363"/>
            </a:xfrm>
          </p:grpSpPr>
          <p:sp>
            <p:nvSpPr>
              <p:cNvPr id="246825" name="Rectangle 41"/>
              <p:cNvSpPr>
                <a:spLocks noChangeArrowheads="1"/>
              </p:cNvSpPr>
              <p:nvPr/>
            </p:nvSpPr>
            <p:spPr bwMode="auto">
              <a:xfrm>
                <a:off x="476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0</a:t>
                </a:r>
              </a:p>
            </p:txBody>
          </p:sp>
          <p:sp>
            <p:nvSpPr>
              <p:cNvPr id="246826" name="Rectangle 42"/>
              <p:cNvSpPr>
                <a:spLocks noChangeArrowheads="1"/>
              </p:cNvSpPr>
              <p:nvPr/>
            </p:nvSpPr>
            <p:spPr bwMode="auto">
              <a:xfrm>
                <a:off x="884" y="3112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1</a:t>
                </a:r>
              </a:p>
            </p:txBody>
          </p:sp>
          <p:sp>
            <p:nvSpPr>
              <p:cNvPr id="246827" name="Rectangle 43"/>
              <p:cNvSpPr>
                <a:spLocks noChangeArrowheads="1"/>
              </p:cNvSpPr>
              <p:nvPr/>
            </p:nvSpPr>
            <p:spPr bwMode="auto">
              <a:xfrm>
                <a:off x="1293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2</a:t>
                </a:r>
              </a:p>
            </p:txBody>
          </p:sp>
          <p:sp>
            <p:nvSpPr>
              <p:cNvPr id="246828" name="Rectangle 44"/>
              <p:cNvSpPr>
                <a:spLocks noChangeArrowheads="1"/>
              </p:cNvSpPr>
              <p:nvPr/>
            </p:nvSpPr>
            <p:spPr bwMode="auto">
              <a:xfrm>
                <a:off x="1701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3</a:t>
                </a:r>
              </a:p>
            </p:txBody>
          </p:sp>
          <p:sp>
            <p:nvSpPr>
              <p:cNvPr id="246829" name="Rectangle 45"/>
              <p:cNvSpPr>
                <a:spLocks noChangeArrowheads="1"/>
              </p:cNvSpPr>
              <p:nvPr/>
            </p:nvSpPr>
            <p:spPr bwMode="auto">
              <a:xfrm>
                <a:off x="2109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4</a:t>
                </a:r>
              </a:p>
            </p:txBody>
          </p:sp>
          <p:sp>
            <p:nvSpPr>
              <p:cNvPr id="246830" name="Rectangle 46"/>
              <p:cNvSpPr>
                <a:spLocks noChangeArrowheads="1"/>
              </p:cNvSpPr>
              <p:nvPr/>
            </p:nvSpPr>
            <p:spPr bwMode="auto">
              <a:xfrm>
                <a:off x="2517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5</a:t>
                </a:r>
              </a:p>
            </p:txBody>
          </p:sp>
          <p:sp>
            <p:nvSpPr>
              <p:cNvPr id="246831" name="Rectangle 47"/>
              <p:cNvSpPr>
                <a:spLocks noChangeArrowheads="1"/>
              </p:cNvSpPr>
              <p:nvPr/>
            </p:nvSpPr>
            <p:spPr bwMode="auto">
              <a:xfrm>
                <a:off x="2925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6</a:t>
                </a:r>
              </a:p>
            </p:txBody>
          </p:sp>
          <p:sp>
            <p:nvSpPr>
              <p:cNvPr id="246832" name="Rectangle 48"/>
              <p:cNvSpPr>
                <a:spLocks noChangeArrowheads="1"/>
              </p:cNvSpPr>
              <p:nvPr/>
            </p:nvSpPr>
            <p:spPr bwMode="auto">
              <a:xfrm>
                <a:off x="3334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7</a:t>
                </a:r>
              </a:p>
            </p:txBody>
          </p:sp>
          <p:sp>
            <p:nvSpPr>
              <p:cNvPr id="246833" name="Rectangle 49"/>
              <p:cNvSpPr>
                <a:spLocks noChangeArrowheads="1"/>
              </p:cNvSpPr>
              <p:nvPr/>
            </p:nvSpPr>
            <p:spPr bwMode="auto">
              <a:xfrm>
                <a:off x="3742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8</a:t>
                </a:r>
              </a:p>
            </p:txBody>
          </p:sp>
          <p:sp>
            <p:nvSpPr>
              <p:cNvPr id="246834" name="Rectangle 50"/>
              <p:cNvSpPr>
                <a:spLocks noChangeArrowheads="1"/>
              </p:cNvSpPr>
              <p:nvPr/>
            </p:nvSpPr>
            <p:spPr bwMode="auto">
              <a:xfrm>
                <a:off x="4150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9</a:t>
                </a:r>
              </a:p>
            </p:txBody>
          </p:sp>
          <p:sp>
            <p:nvSpPr>
              <p:cNvPr id="246835" name="Rectangle 51"/>
              <p:cNvSpPr>
                <a:spLocks noChangeArrowheads="1"/>
              </p:cNvSpPr>
              <p:nvPr/>
            </p:nvSpPr>
            <p:spPr bwMode="auto">
              <a:xfrm>
                <a:off x="4558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10</a:t>
                </a:r>
              </a:p>
            </p:txBody>
          </p:sp>
          <p:sp>
            <p:nvSpPr>
              <p:cNvPr id="246837" name="Rectangle 53"/>
              <p:cNvSpPr>
                <a:spLocks noChangeArrowheads="1"/>
              </p:cNvSpPr>
              <p:nvPr/>
            </p:nvSpPr>
            <p:spPr bwMode="auto">
              <a:xfrm>
                <a:off x="4967" y="3112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x</a:t>
                </a:r>
                <a:r>
                  <a:rPr lang="en-GB" baseline="-25000"/>
                  <a:t>11</a:t>
                </a:r>
              </a:p>
            </p:txBody>
          </p:sp>
        </p:grp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413000" y="3213100"/>
            <a:ext cx="3887788" cy="574675"/>
            <a:chOff x="1520" y="2024"/>
            <a:chExt cx="2449" cy="362"/>
          </a:xfrm>
        </p:grpSpPr>
        <p:sp>
          <p:nvSpPr>
            <p:cNvPr id="246838" name="Rectangle 54"/>
            <p:cNvSpPr>
              <a:spLocks noChangeArrowheads="1"/>
            </p:cNvSpPr>
            <p:nvPr/>
          </p:nvSpPr>
          <p:spPr bwMode="auto">
            <a:xfrm>
              <a:off x="1520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1</a:t>
              </a:r>
            </a:p>
          </p:txBody>
        </p:sp>
        <p:sp>
          <p:nvSpPr>
            <p:cNvPr id="246839" name="Rectangle 55"/>
            <p:cNvSpPr>
              <a:spLocks noChangeArrowheads="1"/>
            </p:cNvSpPr>
            <p:nvPr/>
          </p:nvSpPr>
          <p:spPr bwMode="auto">
            <a:xfrm>
              <a:off x="1929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0</a:t>
              </a:r>
            </a:p>
          </p:txBody>
        </p:sp>
        <p:sp>
          <p:nvSpPr>
            <p:cNvPr id="246840" name="Rectangle 56"/>
            <p:cNvSpPr>
              <a:spLocks noChangeArrowheads="1"/>
            </p:cNvSpPr>
            <p:nvPr/>
          </p:nvSpPr>
          <p:spPr bwMode="auto">
            <a:xfrm>
              <a:off x="2337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1</a:t>
              </a:r>
            </a:p>
          </p:txBody>
        </p:sp>
        <p:sp>
          <p:nvSpPr>
            <p:cNvPr id="246841" name="Rectangle 57"/>
            <p:cNvSpPr>
              <a:spLocks noChangeArrowheads="1"/>
            </p:cNvSpPr>
            <p:nvPr/>
          </p:nvSpPr>
          <p:spPr bwMode="auto">
            <a:xfrm>
              <a:off x="2745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1</a:t>
              </a:r>
            </a:p>
          </p:txBody>
        </p:sp>
        <p:sp>
          <p:nvSpPr>
            <p:cNvPr id="246842" name="Rectangle 58"/>
            <p:cNvSpPr>
              <a:spLocks noChangeArrowheads="1"/>
            </p:cNvSpPr>
            <p:nvPr/>
          </p:nvSpPr>
          <p:spPr bwMode="auto">
            <a:xfrm>
              <a:off x="3153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0</a:t>
              </a:r>
            </a:p>
          </p:txBody>
        </p:sp>
        <p:sp>
          <p:nvSpPr>
            <p:cNvPr id="246843" name="Rectangle 59"/>
            <p:cNvSpPr>
              <a:spLocks noChangeArrowheads="1"/>
            </p:cNvSpPr>
            <p:nvPr/>
          </p:nvSpPr>
          <p:spPr bwMode="auto">
            <a:xfrm>
              <a:off x="3561" y="2024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1</a:t>
              </a:r>
            </a:p>
          </p:txBody>
        </p: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2411413" y="3925888"/>
            <a:ext cx="3889375" cy="366712"/>
            <a:chOff x="1519" y="2473"/>
            <a:chExt cx="2450" cy="231"/>
          </a:xfrm>
        </p:grpSpPr>
        <p:sp>
          <p:nvSpPr>
            <p:cNvPr id="246844" name="Line 60"/>
            <p:cNvSpPr>
              <a:spLocks noChangeShapeType="1"/>
            </p:cNvSpPr>
            <p:nvPr/>
          </p:nvSpPr>
          <p:spPr bwMode="auto">
            <a:xfrm>
              <a:off x="1519" y="2478"/>
              <a:ext cx="24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6845" name="Text Box 61"/>
            <p:cNvSpPr txBox="1">
              <a:spLocks noChangeArrowheads="1"/>
            </p:cNvSpPr>
            <p:nvPr/>
          </p:nvSpPr>
          <p:spPr bwMode="auto">
            <a:xfrm>
              <a:off x="2472" y="2473"/>
              <a:ext cx="528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N bits</a:t>
              </a:r>
            </a:p>
          </p:txBody>
        </p:sp>
      </p:grp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684213" y="5661025"/>
            <a:ext cx="7848600" cy="431800"/>
            <a:chOff x="431" y="3566"/>
            <a:chExt cx="4944" cy="272"/>
          </a:xfrm>
        </p:grpSpPr>
        <p:sp>
          <p:nvSpPr>
            <p:cNvPr id="246846" name="Line 62"/>
            <p:cNvSpPr>
              <a:spLocks noChangeShapeType="1"/>
            </p:cNvSpPr>
            <p:nvPr/>
          </p:nvSpPr>
          <p:spPr bwMode="auto">
            <a:xfrm>
              <a:off x="431" y="3566"/>
              <a:ext cx="49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46847" name="Text Box 63"/>
            <p:cNvSpPr txBox="1">
              <a:spLocks noChangeArrowheads="1"/>
            </p:cNvSpPr>
            <p:nvPr/>
          </p:nvSpPr>
          <p:spPr bwMode="auto">
            <a:xfrm>
              <a:off x="2465" y="3607"/>
              <a:ext cx="817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2N Values</a:t>
              </a:r>
            </a:p>
          </p:txBody>
        </p:sp>
      </p:grpSp>
      <p:grpSp>
        <p:nvGrpSpPr>
          <p:cNvPr id="7" name="Group 69"/>
          <p:cNvGrpSpPr>
            <a:grpSpLocks/>
          </p:cNvGrpSpPr>
          <p:nvPr/>
        </p:nvGrpSpPr>
        <p:grpSpPr bwMode="auto">
          <a:xfrm>
            <a:off x="755650" y="4581525"/>
            <a:ext cx="7777163" cy="941388"/>
            <a:chOff x="476" y="2882"/>
            <a:chExt cx="4899" cy="593"/>
          </a:xfrm>
        </p:grpSpPr>
        <p:sp>
          <p:nvSpPr>
            <p:cNvPr id="246854" name="Text Box 70"/>
            <p:cNvSpPr txBox="1">
              <a:spLocks noChangeArrowheads="1"/>
            </p:cNvSpPr>
            <p:nvPr/>
          </p:nvSpPr>
          <p:spPr bwMode="auto">
            <a:xfrm>
              <a:off x="2341" y="2882"/>
              <a:ext cx="829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Public Key</a:t>
              </a:r>
            </a:p>
          </p:txBody>
        </p:sp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476" y="3112"/>
              <a:ext cx="4899" cy="363"/>
              <a:chOff x="476" y="3112"/>
              <a:chExt cx="4899" cy="363"/>
            </a:xfrm>
          </p:grpSpPr>
          <p:sp>
            <p:nvSpPr>
              <p:cNvPr id="246856" name="Rectangle 72"/>
              <p:cNvSpPr>
                <a:spLocks noChangeArrowheads="1"/>
              </p:cNvSpPr>
              <p:nvPr/>
            </p:nvSpPr>
            <p:spPr bwMode="auto">
              <a:xfrm>
                <a:off x="476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0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57" name="Rectangle 73"/>
              <p:cNvSpPr>
                <a:spLocks noChangeArrowheads="1"/>
              </p:cNvSpPr>
              <p:nvPr/>
            </p:nvSpPr>
            <p:spPr bwMode="auto">
              <a:xfrm>
                <a:off x="884" y="3112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1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58" name="Rectangle 74"/>
              <p:cNvSpPr>
                <a:spLocks noChangeArrowheads="1"/>
              </p:cNvSpPr>
              <p:nvPr/>
            </p:nvSpPr>
            <p:spPr bwMode="auto">
              <a:xfrm>
                <a:off x="1293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2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59" name="Rectangle 75"/>
              <p:cNvSpPr>
                <a:spLocks noChangeArrowheads="1"/>
              </p:cNvSpPr>
              <p:nvPr/>
            </p:nvSpPr>
            <p:spPr bwMode="auto">
              <a:xfrm>
                <a:off x="1701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3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0" name="Rectangle 76"/>
              <p:cNvSpPr>
                <a:spLocks noChangeArrowheads="1"/>
              </p:cNvSpPr>
              <p:nvPr/>
            </p:nvSpPr>
            <p:spPr bwMode="auto">
              <a:xfrm>
                <a:off x="2109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4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1" name="Rectangle 77"/>
              <p:cNvSpPr>
                <a:spLocks noChangeArrowheads="1"/>
              </p:cNvSpPr>
              <p:nvPr/>
            </p:nvSpPr>
            <p:spPr bwMode="auto">
              <a:xfrm>
                <a:off x="2517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5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2" name="Rectangle 78"/>
              <p:cNvSpPr>
                <a:spLocks noChangeArrowheads="1"/>
              </p:cNvSpPr>
              <p:nvPr/>
            </p:nvSpPr>
            <p:spPr bwMode="auto">
              <a:xfrm>
                <a:off x="2925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6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3" name="Rectangle 79"/>
              <p:cNvSpPr>
                <a:spLocks noChangeArrowheads="1"/>
              </p:cNvSpPr>
              <p:nvPr/>
            </p:nvSpPr>
            <p:spPr bwMode="auto">
              <a:xfrm>
                <a:off x="3334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7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4" name="Rectangle 80"/>
              <p:cNvSpPr>
                <a:spLocks noChangeArrowheads="1"/>
              </p:cNvSpPr>
              <p:nvPr/>
            </p:nvSpPr>
            <p:spPr bwMode="auto">
              <a:xfrm>
                <a:off x="3742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8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5" name="Rectangle 81"/>
              <p:cNvSpPr>
                <a:spLocks noChangeArrowheads="1"/>
              </p:cNvSpPr>
              <p:nvPr/>
            </p:nvSpPr>
            <p:spPr bwMode="auto">
              <a:xfrm>
                <a:off x="4150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9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6" name="Rectangle 82"/>
              <p:cNvSpPr>
                <a:spLocks noChangeArrowheads="1"/>
              </p:cNvSpPr>
              <p:nvPr/>
            </p:nvSpPr>
            <p:spPr bwMode="auto">
              <a:xfrm>
                <a:off x="4558" y="3113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10</a:t>
                </a:r>
                <a:r>
                  <a:rPr lang="en-GB"/>
                  <a:t>)</a:t>
                </a:r>
              </a:p>
            </p:txBody>
          </p:sp>
          <p:sp>
            <p:nvSpPr>
              <p:cNvPr id="246867" name="Rectangle 83"/>
              <p:cNvSpPr>
                <a:spLocks noChangeArrowheads="1"/>
              </p:cNvSpPr>
              <p:nvPr/>
            </p:nvSpPr>
            <p:spPr bwMode="auto">
              <a:xfrm>
                <a:off x="4967" y="3112"/>
                <a:ext cx="408" cy="362"/>
              </a:xfrm>
              <a:prstGeom prst="rect">
                <a:avLst/>
              </a:prstGeom>
              <a:solidFill>
                <a:schemeClr val="bg1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GB"/>
                  <a:t>h(x</a:t>
                </a:r>
                <a:r>
                  <a:rPr lang="en-GB" baseline="-25000"/>
                  <a:t>11</a:t>
                </a:r>
                <a:r>
                  <a:rPr lang="en-GB"/>
                  <a:t>)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One-time Signatures</a:t>
            </a:r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FBDB-A3EE-4F70-A7D2-4945E31B4101}" type="slidenum">
              <a:rPr lang="en-US"/>
              <a:pPr/>
              <a:t>41</a:t>
            </a:fld>
            <a:endParaRPr lang="en-US"/>
          </a:p>
        </p:txBody>
      </p:sp>
      <p:sp>
        <p:nvSpPr>
          <p:cNvPr id="249859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249860" name="Rectangle 4"/>
          <p:cNvSpPr>
            <a:spLocks noChangeArrowheads="1"/>
          </p:cNvSpPr>
          <p:nvPr/>
        </p:nvSpPr>
        <p:spPr bwMode="auto">
          <a:xfrm>
            <a:off x="468313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3200"/>
              <a:t>These are “disposable signatures” that are used once and thrown out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3200"/>
          </a:p>
        </p:txBody>
      </p:sp>
      <p:sp>
        <p:nvSpPr>
          <p:cNvPr id="249861" name="Text Box 5"/>
          <p:cNvSpPr txBox="1">
            <a:spLocks noChangeArrowheads="1"/>
          </p:cNvSpPr>
          <p:nvPr/>
        </p:nvSpPr>
        <p:spPr bwMode="auto">
          <a:xfrm>
            <a:off x="3781425" y="2708275"/>
            <a:ext cx="132080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sp>
        <p:nvSpPr>
          <p:cNvPr id="249878" name="Rectangle 22"/>
          <p:cNvSpPr>
            <a:spLocks noChangeArrowheads="1"/>
          </p:cNvSpPr>
          <p:nvPr/>
        </p:nvSpPr>
        <p:spPr bwMode="auto">
          <a:xfrm>
            <a:off x="2413000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49879" name="Rectangle 23"/>
          <p:cNvSpPr>
            <a:spLocks noChangeArrowheads="1"/>
          </p:cNvSpPr>
          <p:nvPr/>
        </p:nvSpPr>
        <p:spPr bwMode="auto">
          <a:xfrm>
            <a:off x="3062288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49880" name="Rectangle 24"/>
          <p:cNvSpPr>
            <a:spLocks noChangeArrowheads="1"/>
          </p:cNvSpPr>
          <p:nvPr/>
        </p:nvSpPr>
        <p:spPr bwMode="auto">
          <a:xfrm>
            <a:off x="3709988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49881" name="Rectangle 25"/>
          <p:cNvSpPr>
            <a:spLocks noChangeArrowheads="1"/>
          </p:cNvSpPr>
          <p:nvPr/>
        </p:nvSpPr>
        <p:spPr bwMode="auto">
          <a:xfrm>
            <a:off x="4357688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49882" name="Rectangle 26"/>
          <p:cNvSpPr>
            <a:spLocks noChangeArrowheads="1"/>
          </p:cNvSpPr>
          <p:nvPr/>
        </p:nvSpPr>
        <p:spPr bwMode="auto">
          <a:xfrm>
            <a:off x="5005388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49883" name="Rectangle 27"/>
          <p:cNvSpPr>
            <a:spLocks noChangeArrowheads="1"/>
          </p:cNvSpPr>
          <p:nvPr/>
        </p:nvSpPr>
        <p:spPr bwMode="auto">
          <a:xfrm>
            <a:off x="5653088" y="32131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49891" name="Text Box 35"/>
          <p:cNvSpPr txBox="1">
            <a:spLocks noChangeArrowheads="1"/>
          </p:cNvSpPr>
          <p:nvPr/>
        </p:nvSpPr>
        <p:spPr bwMode="auto">
          <a:xfrm>
            <a:off x="3676650" y="4575175"/>
            <a:ext cx="1398588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Private Key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755650" y="4940300"/>
            <a:ext cx="1295400" cy="576263"/>
            <a:chOff x="476" y="3112"/>
            <a:chExt cx="816" cy="363"/>
          </a:xfrm>
        </p:grpSpPr>
        <p:sp>
          <p:nvSpPr>
            <p:cNvPr id="249893" name="Rectangle 37"/>
            <p:cNvSpPr>
              <a:spLocks noChangeArrowheads="1"/>
            </p:cNvSpPr>
            <p:nvPr/>
          </p:nvSpPr>
          <p:spPr bwMode="auto">
            <a:xfrm>
              <a:off x="476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0</a:t>
              </a:r>
              <a:endParaRPr lang="en-GB"/>
            </a:p>
          </p:txBody>
        </p:sp>
        <p:sp>
          <p:nvSpPr>
            <p:cNvPr id="249894" name="Rectangle 38"/>
            <p:cNvSpPr>
              <a:spLocks noChangeArrowheads="1"/>
            </p:cNvSpPr>
            <p:nvPr/>
          </p:nvSpPr>
          <p:spPr bwMode="auto">
            <a:xfrm>
              <a:off x="884" y="3112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</a:t>
              </a:r>
              <a:endParaRPr lang="en-GB"/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2052638" y="4941888"/>
            <a:ext cx="1295400" cy="574675"/>
            <a:chOff x="1293" y="3113"/>
            <a:chExt cx="816" cy="362"/>
          </a:xfrm>
        </p:grpSpPr>
        <p:sp>
          <p:nvSpPr>
            <p:cNvPr id="249895" name="Rectangle 39"/>
            <p:cNvSpPr>
              <a:spLocks noChangeArrowheads="1"/>
            </p:cNvSpPr>
            <p:nvPr/>
          </p:nvSpPr>
          <p:spPr bwMode="auto">
            <a:xfrm>
              <a:off x="1293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2</a:t>
              </a:r>
              <a:endParaRPr lang="en-GB"/>
            </a:p>
          </p:txBody>
        </p:sp>
        <p:sp>
          <p:nvSpPr>
            <p:cNvPr id="249896" name="Rectangle 40"/>
            <p:cNvSpPr>
              <a:spLocks noChangeArrowheads="1"/>
            </p:cNvSpPr>
            <p:nvPr/>
          </p:nvSpPr>
          <p:spPr bwMode="auto">
            <a:xfrm>
              <a:off x="1701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3</a:t>
              </a:r>
              <a:endParaRPr lang="en-GB"/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3348038" y="4941888"/>
            <a:ext cx="1295400" cy="574675"/>
            <a:chOff x="2109" y="3113"/>
            <a:chExt cx="816" cy="362"/>
          </a:xfrm>
        </p:grpSpPr>
        <p:sp>
          <p:nvSpPr>
            <p:cNvPr id="249897" name="Rectangle 41"/>
            <p:cNvSpPr>
              <a:spLocks noChangeArrowheads="1"/>
            </p:cNvSpPr>
            <p:nvPr/>
          </p:nvSpPr>
          <p:spPr bwMode="auto">
            <a:xfrm>
              <a:off x="2109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4</a:t>
              </a:r>
              <a:endParaRPr lang="en-GB"/>
            </a:p>
          </p:txBody>
        </p:sp>
        <p:sp>
          <p:nvSpPr>
            <p:cNvPr id="249898" name="Rectangle 42"/>
            <p:cNvSpPr>
              <a:spLocks noChangeArrowheads="1"/>
            </p:cNvSpPr>
            <p:nvPr/>
          </p:nvSpPr>
          <p:spPr bwMode="auto">
            <a:xfrm>
              <a:off x="2517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5</a:t>
              </a:r>
              <a:endParaRPr lang="en-GB"/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4643438" y="4941888"/>
            <a:ext cx="1296987" cy="574675"/>
            <a:chOff x="2925" y="3113"/>
            <a:chExt cx="817" cy="362"/>
          </a:xfrm>
        </p:grpSpPr>
        <p:sp>
          <p:nvSpPr>
            <p:cNvPr id="249899" name="Rectangle 43"/>
            <p:cNvSpPr>
              <a:spLocks noChangeArrowheads="1"/>
            </p:cNvSpPr>
            <p:nvPr/>
          </p:nvSpPr>
          <p:spPr bwMode="auto">
            <a:xfrm>
              <a:off x="2925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6</a:t>
              </a:r>
              <a:endParaRPr lang="en-GB"/>
            </a:p>
          </p:txBody>
        </p:sp>
        <p:sp>
          <p:nvSpPr>
            <p:cNvPr id="249900" name="Rectangle 44"/>
            <p:cNvSpPr>
              <a:spLocks noChangeArrowheads="1"/>
            </p:cNvSpPr>
            <p:nvPr/>
          </p:nvSpPr>
          <p:spPr bwMode="auto">
            <a:xfrm>
              <a:off x="3334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7</a:t>
              </a:r>
              <a:endParaRPr lang="en-GB"/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5940425" y="4941888"/>
            <a:ext cx="1295400" cy="574675"/>
            <a:chOff x="3742" y="3113"/>
            <a:chExt cx="816" cy="362"/>
          </a:xfrm>
        </p:grpSpPr>
        <p:sp>
          <p:nvSpPr>
            <p:cNvPr id="249901" name="Rectangle 45"/>
            <p:cNvSpPr>
              <a:spLocks noChangeArrowheads="1"/>
            </p:cNvSpPr>
            <p:nvPr/>
          </p:nvSpPr>
          <p:spPr bwMode="auto">
            <a:xfrm>
              <a:off x="3742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8</a:t>
              </a:r>
              <a:endParaRPr lang="en-GB"/>
            </a:p>
          </p:txBody>
        </p:sp>
        <p:sp>
          <p:nvSpPr>
            <p:cNvPr id="249902" name="Rectangle 46"/>
            <p:cNvSpPr>
              <a:spLocks noChangeArrowheads="1"/>
            </p:cNvSpPr>
            <p:nvPr/>
          </p:nvSpPr>
          <p:spPr bwMode="auto">
            <a:xfrm>
              <a:off x="4150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9</a:t>
              </a:r>
              <a:endParaRPr lang="en-GB"/>
            </a:p>
          </p:txBody>
        </p:sp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7235825" y="4940300"/>
            <a:ext cx="1296988" cy="576263"/>
            <a:chOff x="4558" y="3112"/>
            <a:chExt cx="817" cy="363"/>
          </a:xfrm>
        </p:grpSpPr>
        <p:sp>
          <p:nvSpPr>
            <p:cNvPr id="249903" name="Rectangle 47"/>
            <p:cNvSpPr>
              <a:spLocks noChangeArrowheads="1"/>
            </p:cNvSpPr>
            <p:nvPr/>
          </p:nvSpPr>
          <p:spPr bwMode="auto">
            <a:xfrm>
              <a:off x="4558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10</a:t>
              </a:r>
              <a:endParaRPr lang="en-GB"/>
            </a:p>
          </p:txBody>
        </p:sp>
        <p:sp>
          <p:nvSpPr>
            <p:cNvPr id="249904" name="Rectangle 48"/>
            <p:cNvSpPr>
              <a:spLocks noChangeArrowheads="1"/>
            </p:cNvSpPr>
            <p:nvPr/>
          </p:nvSpPr>
          <p:spPr bwMode="auto">
            <a:xfrm>
              <a:off x="4967" y="3112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11</a:t>
              </a: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45663E-6 L -0.24028 -0.062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9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-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45663E-6 L -0.31128 0.0210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498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1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45663E-6 L -0.38212 0.1050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498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5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45663E-6 L -0.45295 0.1889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498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9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45663E-6 L -0.52378 0.272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9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" y="13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45663E-6 L -0.59462 0.3569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98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7" y="17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7467E-6 L -0.41093 -0.037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98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" y="-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1" grpId="0"/>
      <p:bldP spid="249878" grpId="0" animBg="1"/>
      <p:bldP spid="249879" grpId="0" animBg="1"/>
      <p:bldP spid="249880" grpId="0" animBg="1"/>
      <p:bldP spid="249881" grpId="0" animBg="1"/>
      <p:bldP spid="249882" grpId="0" animBg="1"/>
      <p:bldP spid="24988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One-time Signatures</a:t>
            </a:r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3FDC-97CF-4D1C-B606-B5FF2E746C53}" type="slidenum">
              <a:rPr lang="en-US"/>
              <a:pPr/>
              <a:t>42</a:t>
            </a:fld>
            <a:endParaRPr lang="en-US"/>
          </a:p>
        </p:txBody>
      </p:sp>
      <p:sp>
        <p:nvSpPr>
          <p:cNvPr id="250883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468313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3200"/>
              <a:t>These are “disposable signatures” that are used once and thrown out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3200"/>
          </a:p>
        </p:txBody>
      </p:sp>
      <p:sp>
        <p:nvSpPr>
          <p:cNvPr id="250885" name="Text Box 5"/>
          <p:cNvSpPr txBox="1">
            <a:spLocks noChangeArrowheads="1"/>
          </p:cNvSpPr>
          <p:nvPr/>
        </p:nvSpPr>
        <p:spPr bwMode="auto">
          <a:xfrm>
            <a:off x="0" y="2414588"/>
            <a:ext cx="132080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sp>
        <p:nvSpPr>
          <p:cNvPr id="250886" name="Rectangle 6"/>
          <p:cNvSpPr>
            <a:spLocks noChangeArrowheads="1"/>
          </p:cNvSpPr>
          <p:nvPr/>
        </p:nvSpPr>
        <p:spPr bwMode="auto">
          <a:xfrm>
            <a:off x="179388" y="27813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0887" name="Rectangle 7"/>
          <p:cNvSpPr>
            <a:spLocks noChangeArrowheads="1"/>
          </p:cNvSpPr>
          <p:nvPr/>
        </p:nvSpPr>
        <p:spPr bwMode="auto">
          <a:xfrm>
            <a:off x="179388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0888" name="Rectangle 8"/>
          <p:cNvSpPr>
            <a:spLocks noChangeArrowheads="1"/>
          </p:cNvSpPr>
          <p:nvPr/>
        </p:nvSpPr>
        <p:spPr bwMode="auto">
          <a:xfrm>
            <a:off x="179388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>
            <a:off x="179388" y="45085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0890" name="Rectangle 10"/>
          <p:cNvSpPr>
            <a:spLocks noChangeArrowheads="1"/>
          </p:cNvSpPr>
          <p:nvPr/>
        </p:nvSpPr>
        <p:spPr bwMode="auto">
          <a:xfrm>
            <a:off x="179388" y="50847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0891" name="Rectangle 11"/>
          <p:cNvSpPr>
            <a:spLocks noChangeArrowheads="1"/>
          </p:cNvSpPr>
          <p:nvPr/>
        </p:nvSpPr>
        <p:spPr bwMode="auto">
          <a:xfrm>
            <a:off x="179388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0892" name="Text Box 12"/>
          <p:cNvSpPr txBox="1">
            <a:spLocks noChangeArrowheads="1"/>
          </p:cNvSpPr>
          <p:nvPr/>
        </p:nvSpPr>
        <p:spPr bwMode="auto">
          <a:xfrm>
            <a:off x="3676650" y="4575175"/>
            <a:ext cx="1398588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Private Key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55650" y="4940300"/>
            <a:ext cx="1295400" cy="576263"/>
            <a:chOff x="476" y="3112"/>
            <a:chExt cx="816" cy="363"/>
          </a:xfrm>
        </p:grpSpPr>
        <p:sp>
          <p:nvSpPr>
            <p:cNvPr id="250894" name="Rectangle 14"/>
            <p:cNvSpPr>
              <a:spLocks noChangeArrowheads="1"/>
            </p:cNvSpPr>
            <p:nvPr/>
          </p:nvSpPr>
          <p:spPr bwMode="auto">
            <a:xfrm>
              <a:off x="476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0</a:t>
              </a:r>
              <a:endParaRPr lang="en-GB"/>
            </a:p>
          </p:txBody>
        </p:sp>
        <p:sp>
          <p:nvSpPr>
            <p:cNvPr id="250895" name="Rectangle 15"/>
            <p:cNvSpPr>
              <a:spLocks noChangeArrowheads="1"/>
            </p:cNvSpPr>
            <p:nvPr/>
          </p:nvSpPr>
          <p:spPr bwMode="auto">
            <a:xfrm>
              <a:off x="884" y="3112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</a:t>
              </a:r>
              <a:endParaRPr lang="en-GB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052638" y="4941888"/>
            <a:ext cx="1295400" cy="574675"/>
            <a:chOff x="1293" y="3113"/>
            <a:chExt cx="816" cy="362"/>
          </a:xfrm>
        </p:grpSpPr>
        <p:sp>
          <p:nvSpPr>
            <p:cNvPr id="250897" name="Rectangle 17"/>
            <p:cNvSpPr>
              <a:spLocks noChangeArrowheads="1"/>
            </p:cNvSpPr>
            <p:nvPr/>
          </p:nvSpPr>
          <p:spPr bwMode="auto">
            <a:xfrm>
              <a:off x="1293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2</a:t>
              </a:r>
              <a:endParaRPr lang="en-GB"/>
            </a:p>
          </p:txBody>
        </p:sp>
        <p:sp>
          <p:nvSpPr>
            <p:cNvPr id="250898" name="Rectangle 18"/>
            <p:cNvSpPr>
              <a:spLocks noChangeArrowheads="1"/>
            </p:cNvSpPr>
            <p:nvPr/>
          </p:nvSpPr>
          <p:spPr bwMode="auto">
            <a:xfrm>
              <a:off x="1701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3</a:t>
              </a:r>
              <a:endParaRPr lang="en-GB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348038" y="4941888"/>
            <a:ext cx="1295400" cy="574675"/>
            <a:chOff x="2109" y="3113"/>
            <a:chExt cx="816" cy="362"/>
          </a:xfrm>
        </p:grpSpPr>
        <p:sp>
          <p:nvSpPr>
            <p:cNvPr id="250900" name="Rectangle 20"/>
            <p:cNvSpPr>
              <a:spLocks noChangeArrowheads="1"/>
            </p:cNvSpPr>
            <p:nvPr/>
          </p:nvSpPr>
          <p:spPr bwMode="auto">
            <a:xfrm>
              <a:off x="2109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4</a:t>
              </a:r>
              <a:endParaRPr lang="en-GB"/>
            </a:p>
          </p:txBody>
        </p:sp>
        <p:sp>
          <p:nvSpPr>
            <p:cNvPr id="250901" name="Rectangle 21"/>
            <p:cNvSpPr>
              <a:spLocks noChangeArrowheads="1"/>
            </p:cNvSpPr>
            <p:nvPr/>
          </p:nvSpPr>
          <p:spPr bwMode="auto">
            <a:xfrm>
              <a:off x="2517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5</a:t>
              </a:r>
              <a:endParaRPr lang="en-GB"/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4643438" y="4941888"/>
            <a:ext cx="1296987" cy="574675"/>
            <a:chOff x="2925" y="3113"/>
            <a:chExt cx="817" cy="362"/>
          </a:xfrm>
        </p:grpSpPr>
        <p:sp>
          <p:nvSpPr>
            <p:cNvPr id="250903" name="Rectangle 23"/>
            <p:cNvSpPr>
              <a:spLocks noChangeArrowheads="1"/>
            </p:cNvSpPr>
            <p:nvPr/>
          </p:nvSpPr>
          <p:spPr bwMode="auto">
            <a:xfrm>
              <a:off x="2925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6</a:t>
              </a:r>
              <a:endParaRPr lang="en-GB"/>
            </a:p>
          </p:txBody>
        </p:sp>
        <p:sp>
          <p:nvSpPr>
            <p:cNvPr id="250904" name="Rectangle 24"/>
            <p:cNvSpPr>
              <a:spLocks noChangeArrowheads="1"/>
            </p:cNvSpPr>
            <p:nvPr/>
          </p:nvSpPr>
          <p:spPr bwMode="auto">
            <a:xfrm>
              <a:off x="3334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7</a:t>
              </a:r>
              <a:endParaRPr lang="en-GB"/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5940425" y="4941888"/>
            <a:ext cx="1295400" cy="574675"/>
            <a:chOff x="3742" y="3113"/>
            <a:chExt cx="816" cy="362"/>
          </a:xfrm>
        </p:grpSpPr>
        <p:sp>
          <p:nvSpPr>
            <p:cNvPr id="250906" name="Rectangle 26"/>
            <p:cNvSpPr>
              <a:spLocks noChangeArrowheads="1"/>
            </p:cNvSpPr>
            <p:nvPr/>
          </p:nvSpPr>
          <p:spPr bwMode="auto">
            <a:xfrm>
              <a:off x="3742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8</a:t>
              </a:r>
              <a:endParaRPr lang="en-GB"/>
            </a:p>
          </p:txBody>
        </p:sp>
        <p:sp>
          <p:nvSpPr>
            <p:cNvPr id="250907" name="Rectangle 27"/>
            <p:cNvSpPr>
              <a:spLocks noChangeArrowheads="1"/>
            </p:cNvSpPr>
            <p:nvPr/>
          </p:nvSpPr>
          <p:spPr bwMode="auto">
            <a:xfrm>
              <a:off x="4150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9</a:t>
              </a:r>
              <a:endParaRPr lang="en-GB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7235825" y="4940300"/>
            <a:ext cx="1296988" cy="576263"/>
            <a:chOff x="4558" y="3112"/>
            <a:chExt cx="817" cy="363"/>
          </a:xfrm>
        </p:grpSpPr>
        <p:sp>
          <p:nvSpPr>
            <p:cNvPr id="250909" name="Rectangle 29"/>
            <p:cNvSpPr>
              <a:spLocks noChangeArrowheads="1"/>
            </p:cNvSpPr>
            <p:nvPr/>
          </p:nvSpPr>
          <p:spPr bwMode="auto">
            <a:xfrm>
              <a:off x="4558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10</a:t>
              </a:r>
              <a:endParaRPr lang="en-GB"/>
            </a:p>
          </p:txBody>
        </p:sp>
        <p:sp>
          <p:nvSpPr>
            <p:cNvPr id="250910" name="Rectangle 30"/>
            <p:cNvSpPr>
              <a:spLocks noChangeArrowheads="1"/>
            </p:cNvSpPr>
            <p:nvPr/>
          </p:nvSpPr>
          <p:spPr bwMode="auto">
            <a:xfrm>
              <a:off x="4967" y="3112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11</a:t>
              </a:r>
              <a:endParaRPr lang="en-GB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67268E-7 L 0.2441 -0.31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53574E-7 L 0.10226 -0.230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11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8.53574E-7 L -0.03941 -0.1468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7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8.53574E-7 L -0.18108 -0.0629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8.53574E-7 L -0.32292 0.0210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1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67268E-7 L -0.46458 0.105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" y="5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365E-6 L -0.00191 -0.3194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9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One-time Signatures</a:t>
            </a:r>
          </a:p>
        </p:txBody>
      </p:sp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E72D3-0CA5-4135-997E-87EF238F0D2B}" type="slidenum">
              <a:rPr lang="en-US"/>
              <a:pPr/>
              <a:t>43</a:t>
            </a:fld>
            <a:endParaRPr lang="en-US"/>
          </a:p>
        </p:txBody>
      </p:sp>
      <p:sp>
        <p:nvSpPr>
          <p:cNvPr id="251907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251908" name="Rectangle 4"/>
          <p:cNvSpPr>
            <a:spLocks noChangeArrowheads="1"/>
          </p:cNvSpPr>
          <p:nvPr/>
        </p:nvSpPr>
        <p:spPr bwMode="auto">
          <a:xfrm>
            <a:off x="468313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3200"/>
              <a:t>These are “disposable signatures” that are used once and thrown out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3200"/>
          </a:p>
        </p:txBody>
      </p:sp>
      <p:sp>
        <p:nvSpPr>
          <p:cNvPr id="251909" name="Text Box 5"/>
          <p:cNvSpPr txBox="1">
            <a:spLocks noChangeArrowheads="1"/>
          </p:cNvSpPr>
          <p:nvPr/>
        </p:nvSpPr>
        <p:spPr bwMode="auto">
          <a:xfrm>
            <a:off x="0" y="2414588"/>
            <a:ext cx="132080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179388" y="27813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1911" name="Rectangle 7"/>
          <p:cNvSpPr>
            <a:spLocks noChangeArrowheads="1"/>
          </p:cNvSpPr>
          <p:nvPr/>
        </p:nvSpPr>
        <p:spPr bwMode="auto">
          <a:xfrm>
            <a:off x="179388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1912" name="Rectangle 8"/>
          <p:cNvSpPr>
            <a:spLocks noChangeArrowheads="1"/>
          </p:cNvSpPr>
          <p:nvPr/>
        </p:nvSpPr>
        <p:spPr bwMode="auto">
          <a:xfrm>
            <a:off x="179388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1913" name="Rectangle 9"/>
          <p:cNvSpPr>
            <a:spLocks noChangeArrowheads="1"/>
          </p:cNvSpPr>
          <p:nvPr/>
        </p:nvSpPr>
        <p:spPr bwMode="auto">
          <a:xfrm>
            <a:off x="179388" y="45085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1914" name="Rectangle 10"/>
          <p:cNvSpPr>
            <a:spLocks noChangeArrowheads="1"/>
          </p:cNvSpPr>
          <p:nvPr/>
        </p:nvSpPr>
        <p:spPr bwMode="auto">
          <a:xfrm>
            <a:off x="179388" y="50847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179388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1916" name="Text Box 12"/>
          <p:cNvSpPr txBox="1">
            <a:spLocks noChangeArrowheads="1"/>
          </p:cNvSpPr>
          <p:nvPr/>
        </p:nvSpPr>
        <p:spPr bwMode="auto">
          <a:xfrm>
            <a:off x="3595688" y="2349500"/>
            <a:ext cx="139858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Private Key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987675" y="2781300"/>
            <a:ext cx="1295400" cy="576263"/>
            <a:chOff x="476" y="3112"/>
            <a:chExt cx="816" cy="363"/>
          </a:xfrm>
        </p:grpSpPr>
        <p:sp>
          <p:nvSpPr>
            <p:cNvPr id="251918" name="Rectangle 14"/>
            <p:cNvSpPr>
              <a:spLocks noChangeArrowheads="1"/>
            </p:cNvSpPr>
            <p:nvPr/>
          </p:nvSpPr>
          <p:spPr bwMode="auto">
            <a:xfrm>
              <a:off x="476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0</a:t>
              </a:r>
              <a:endParaRPr lang="en-GB"/>
            </a:p>
          </p:txBody>
        </p:sp>
        <p:sp>
          <p:nvSpPr>
            <p:cNvPr id="251919" name="Rectangle 15"/>
            <p:cNvSpPr>
              <a:spLocks noChangeArrowheads="1"/>
            </p:cNvSpPr>
            <p:nvPr/>
          </p:nvSpPr>
          <p:spPr bwMode="auto">
            <a:xfrm>
              <a:off x="884" y="3112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h(x</a:t>
              </a:r>
              <a:r>
                <a:rPr lang="en-GB" baseline="-25000"/>
                <a:t>1</a:t>
              </a:r>
              <a:r>
                <a:rPr lang="en-GB"/>
                <a:t>)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987675" y="3357563"/>
            <a:ext cx="1295400" cy="574675"/>
            <a:chOff x="1293" y="3113"/>
            <a:chExt cx="816" cy="362"/>
          </a:xfrm>
        </p:grpSpPr>
        <p:sp>
          <p:nvSpPr>
            <p:cNvPr id="251921" name="Rectangle 17"/>
            <p:cNvSpPr>
              <a:spLocks noChangeArrowheads="1"/>
            </p:cNvSpPr>
            <p:nvPr/>
          </p:nvSpPr>
          <p:spPr bwMode="auto">
            <a:xfrm>
              <a:off x="1293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h(x</a:t>
              </a:r>
              <a:r>
                <a:rPr lang="en-GB" baseline="-25000"/>
                <a:t>2</a:t>
              </a:r>
              <a:r>
                <a:rPr lang="en-GB"/>
                <a:t>)</a:t>
              </a:r>
            </a:p>
          </p:txBody>
        </p:sp>
        <p:sp>
          <p:nvSpPr>
            <p:cNvPr id="251922" name="Rectangle 18"/>
            <p:cNvSpPr>
              <a:spLocks noChangeArrowheads="1"/>
            </p:cNvSpPr>
            <p:nvPr/>
          </p:nvSpPr>
          <p:spPr bwMode="auto">
            <a:xfrm>
              <a:off x="1701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3</a:t>
              </a:r>
              <a:endParaRPr lang="en-GB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2987675" y="3933825"/>
            <a:ext cx="1295400" cy="574675"/>
            <a:chOff x="2109" y="3113"/>
            <a:chExt cx="816" cy="362"/>
          </a:xfrm>
        </p:grpSpPr>
        <p:sp>
          <p:nvSpPr>
            <p:cNvPr id="251924" name="Rectangle 20"/>
            <p:cNvSpPr>
              <a:spLocks noChangeArrowheads="1"/>
            </p:cNvSpPr>
            <p:nvPr/>
          </p:nvSpPr>
          <p:spPr bwMode="auto">
            <a:xfrm>
              <a:off x="2109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4</a:t>
              </a:r>
              <a:endParaRPr lang="en-GB"/>
            </a:p>
          </p:txBody>
        </p:sp>
        <p:sp>
          <p:nvSpPr>
            <p:cNvPr id="251925" name="Rectangle 21"/>
            <p:cNvSpPr>
              <a:spLocks noChangeArrowheads="1"/>
            </p:cNvSpPr>
            <p:nvPr/>
          </p:nvSpPr>
          <p:spPr bwMode="auto">
            <a:xfrm>
              <a:off x="2517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h(x</a:t>
              </a:r>
              <a:r>
                <a:rPr lang="en-GB" baseline="-25000"/>
                <a:t>5</a:t>
              </a:r>
              <a:r>
                <a:rPr lang="en-GB"/>
                <a:t>)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987675" y="4508500"/>
            <a:ext cx="1296988" cy="574675"/>
            <a:chOff x="2925" y="3113"/>
            <a:chExt cx="817" cy="362"/>
          </a:xfrm>
        </p:grpSpPr>
        <p:sp>
          <p:nvSpPr>
            <p:cNvPr id="251927" name="Rectangle 23"/>
            <p:cNvSpPr>
              <a:spLocks noChangeArrowheads="1"/>
            </p:cNvSpPr>
            <p:nvPr/>
          </p:nvSpPr>
          <p:spPr bwMode="auto">
            <a:xfrm>
              <a:off x="2925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6</a:t>
              </a:r>
              <a:endParaRPr lang="en-GB"/>
            </a:p>
          </p:txBody>
        </p:sp>
        <p:sp>
          <p:nvSpPr>
            <p:cNvPr id="251928" name="Rectangle 24"/>
            <p:cNvSpPr>
              <a:spLocks noChangeArrowheads="1"/>
            </p:cNvSpPr>
            <p:nvPr/>
          </p:nvSpPr>
          <p:spPr bwMode="auto">
            <a:xfrm>
              <a:off x="3334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h(x</a:t>
              </a:r>
              <a:r>
                <a:rPr lang="en-GB" baseline="-25000"/>
                <a:t>7</a:t>
              </a:r>
              <a:r>
                <a:rPr lang="en-GB"/>
                <a:t>)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87675" y="5086350"/>
            <a:ext cx="1295400" cy="574675"/>
            <a:chOff x="3742" y="3113"/>
            <a:chExt cx="816" cy="362"/>
          </a:xfrm>
        </p:grpSpPr>
        <p:sp>
          <p:nvSpPr>
            <p:cNvPr id="251930" name="Rectangle 26"/>
            <p:cNvSpPr>
              <a:spLocks noChangeArrowheads="1"/>
            </p:cNvSpPr>
            <p:nvPr/>
          </p:nvSpPr>
          <p:spPr bwMode="auto">
            <a:xfrm>
              <a:off x="3742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h(x</a:t>
              </a:r>
              <a:r>
                <a:rPr lang="en-GB" baseline="-25000"/>
                <a:t>8</a:t>
              </a:r>
              <a:r>
                <a:rPr lang="en-GB"/>
                <a:t>)</a:t>
              </a:r>
            </a:p>
          </p:txBody>
        </p:sp>
        <p:sp>
          <p:nvSpPr>
            <p:cNvPr id="251931" name="Rectangle 27"/>
            <p:cNvSpPr>
              <a:spLocks noChangeArrowheads="1"/>
            </p:cNvSpPr>
            <p:nvPr/>
          </p:nvSpPr>
          <p:spPr bwMode="auto">
            <a:xfrm>
              <a:off x="4150" y="3113"/>
              <a:ext cx="408" cy="362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/>
                <a:t>x</a:t>
              </a:r>
              <a:r>
                <a:rPr lang="en-GB" baseline="-25000"/>
                <a:t>9</a:t>
              </a:r>
              <a:endParaRPr lang="en-GB"/>
            </a:p>
          </p:txBody>
        </p:sp>
      </p:grpSp>
      <p:sp>
        <p:nvSpPr>
          <p:cNvPr id="251933" name="Rectangle 29"/>
          <p:cNvSpPr>
            <a:spLocks noChangeArrowheads="1"/>
          </p:cNvSpPr>
          <p:nvPr/>
        </p:nvSpPr>
        <p:spPr bwMode="auto">
          <a:xfrm>
            <a:off x="2987675" y="566261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10</a:t>
            </a:r>
            <a:endParaRPr lang="en-GB"/>
          </a:p>
        </p:txBody>
      </p:sp>
      <p:sp>
        <p:nvSpPr>
          <p:cNvPr id="251934" name="Rectangle 30"/>
          <p:cNvSpPr>
            <a:spLocks noChangeArrowheads="1"/>
          </p:cNvSpPr>
          <p:nvPr/>
        </p:nvSpPr>
        <p:spPr bwMode="auto">
          <a:xfrm>
            <a:off x="3636963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11</a:t>
            </a:r>
            <a:r>
              <a:rPr lang="en-GB"/>
              <a:t>)</a:t>
            </a:r>
          </a:p>
        </p:txBody>
      </p:sp>
      <p:sp>
        <p:nvSpPr>
          <p:cNvPr id="251935" name="Rectangle 31"/>
          <p:cNvSpPr>
            <a:spLocks noChangeArrowheads="1"/>
          </p:cNvSpPr>
          <p:nvPr/>
        </p:nvSpPr>
        <p:spPr bwMode="auto">
          <a:xfrm>
            <a:off x="3635375" y="27813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</a:t>
            </a:r>
            <a:endParaRPr lang="en-GB"/>
          </a:p>
        </p:txBody>
      </p:sp>
      <p:sp>
        <p:nvSpPr>
          <p:cNvPr id="251936" name="Rectangle 32"/>
          <p:cNvSpPr>
            <a:spLocks noChangeArrowheads="1"/>
          </p:cNvSpPr>
          <p:nvPr/>
        </p:nvSpPr>
        <p:spPr bwMode="auto">
          <a:xfrm>
            <a:off x="2987675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2</a:t>
            </a:r>
            <a:endParaRPr lang="en-GB"/>
          </a:p>
        </p:txBody>
      </p:sp>
      <p:sp>
        <p:nvSpPr>
          <p:cNvPr id="251937" name="Rectangle 33"/>
          <p:cNvSpPr>
            <a:spLocks noChangeArrowheads="1"/>
          </p:cNvSpPr>
          <p:nvPr/>
        </p:nvSpPr>
        <p:spPr bwMode="auto">
          <a:xfrm>
            <a:off x="3636963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5</a:t>
            </a:r>
            <a:endParaRPr lang="en-GB"/>
          </a:p>
        </p:txBody>
      </p:sp>
      <p:sp>
        <p:nvSpPr>
          <p:cNvPr id="251938" name="Rectangle 34"/>
          <p:cNvSpPr>
            <a:spLocks noChangeArrowheads="1"/>
          </p:cNvSpPr>
          <p:nvPr/>
        </p:nvSpPr>
        <p:spPr bwMode="auto">
          <a:xfrm>
            <a:off x="3635375" y="45085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7</a:t>
            </a:r>
            <a:endParaRPr lang="en-GB"/>
          </a:p>
        </p:txBody>
      </p:sp>
      <p:sp>
        <p:nvSpPr>
          <p:cNvPr id="251939" name="Rectangle 35"/>
          <p:cNvSpPr>
            <a:spLocks noChangeArrowheads="1"/>
          </p:cNvSpPr>
          <p:nvPr/>
        </p:nvSpPr>
        <p:spPr bwMode="auto">
          <a:xfrm>
            <a:off x="2987675" y="50847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8</a:t>
            </a:r>
            <a:endParaRPr lang="en-GB"/>
          </a:p>
        </p:txBody>
      </p:sp>
      <p:sp>
        <p:nvSpPr>
          <p:cNvPr id="251940" name="Rectangle 36"/>
          <p:cNvSpPr>
            <a:spLocks noChangeArrowheads="1"/>
          </p:cNvSpPr>
          <p:nvPr/>
        </p:nvSpPr>
        <p:spPr bwMode="auto">
          <a:xfrm>
            <a:off x="3635375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11</a:t>
            </a:r>
            <a:endParaRPr lang="en-GB"/>
          </a:p>
        </p:txBody>
      </p:sp>
      <p:sp>
        <p:nvSpPr>
          <p:cNvPr id="251941" name="Text Box 37"/>
          <p:cNvSpPr txBox="1">
            <a:spLocks noChangeArrowheads="1"/>
          </p:cNvSpPr>
          <p:nvPr/>
        </p:nvSpPr>
        <p:spPr bwMode="auto">
          <a:xfrm>
            <a:off x="5573713" y="3925888"/>
            <a:ext cx="2430462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x</a:t>
            </a:r>
            <a:r>
              <a:rPr lang="en-GB" baseline="-25000"/>
              <a:t>1</a:t>
            </a:r>
            <a:r>
              <a:rPr lang="en-GB"/>
              <a:t>, x</a:t>
            </a:r>
            <a:r>
              <a:rPr lang="en-GB" baseline="-25000"/>
              <a:t>2</a:t>
            </a:r>
            <a:r>
              <a:rPr lang="en-GB"/>
              <a:t>, x</a:t>
            </a:r>
            <a:r>
              <a:rPr lang="en-GB" baseline="-25000"/>
              <a:t>5</a:t>
            </a:r>
            <a:r>
              <a:rPr lang="en-GB"/>
              <a:t>, x</a:t>
            </a:r>
            <a:r>
              <a:rPr lang="en-GB" baseline="-25000"/>
              <a:t>7</a:t>
            </a:r>
            <a:r>
              <a:rPr lang="en-GB"/>
              <a:t>, x</a:t>
            </a:r>
            <a:r>
              <a:rPr lang="en-GB" baseline="-25000"/>
              <a:t>8</a:t>
            </a:r>
            <a:r>
              <a:rPr lang="en-GB"/>
              <a:t>, x</a:t>
            </a:r>
            <a:r>
              <a:rPr lang="en-GB" baseline="-25000"/>
              <a:t>11</a:t>
            </a:r>
            <a:endParaRPr lang="en-GB"/>
          </a:p>
        </p:txBody>
      </p:sp>
      <p:sp>
        <p:nvSpPr>
          <p:cNvPr id="251942" name="Text Box 38"/>
          <p:cNvSpPr txBox="1">
            <a:spLocks noChangeArrowheads="1"/>
          </p:cNvSpPr>
          <p:nvPr/>
        </p:nvSpPr>
        <p:spPr bwMode="auto">
          <a:xfrm>
            <a:off x="5513388" y="3567113"/>
            <a:ext cx="2443162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 Signature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519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519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519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251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51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519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2519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251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51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519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5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41" grpId="0"/>
      <p:bldP spid="25194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One-time Signatures</a:t>
            </a:r>
          </a:p>
        </p:txBody>
      </p:sp>
      <p:sp>
        <p:nvSpPr>
          <p:cNvPr id="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3505-69B5-4C58-834A-2767B9C4E389}" type="slidenum">
              <a:rPr lang="en-US"/>
              <a:pPr/>
              <a:t>44</a:t>
            </a:fld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/>
          </a:p>
          <a:p>
            <a:endParaRPr lang="en-GB"/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468313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3200"/>
              <a:t>These are “disposable signatures” that are used once and thrown out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3200"/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0" y="2414588"/>
            <a:ext cx="1320800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Document</a:t>
            </a:r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179388" y="27813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4983" name="Rectangle 7"/>
          <p:cNvSpPr>
            <a:spLocks noChangeArrowheads="1"/>
          </p:cNvSpPr>
          <p:nvPr/>
        </p:nvSpPr>
        <p:spPr bwMode="auto">
          <a:xfrm>
            <a:off x="179388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4984" name="Rectangle 8"/>
          <p:cNvSpPr>
            <a:spLocks noChangeArrowheads="1"/>
          </p:cNvSpPr>
          <p:nvPr/>
        </p:nvSpPr>
        <p:spPr bwMode="auto">
          <a:xfrm>
            <a:off x="179388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4985" name="Rectangle 9"/>
          <p:cNvSpPr>
            <a:spLocks noChangeArrowheads="1"/>
          </p:cNvSpPr>
          <p:nvPr/>
        </p:nvSpPr>
        <p:spPr bwMode="auto">
          <a:xfrm>
            <a:off x="179388" y="45085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4986" name="Rectangle 10"/>
          <p:cNvSpPr>
            <a:spLocks noChangeArrowheads="1"/>
          </p:cNvSpPr>
          <p:nvPr/>
        </p:nvSpPr>
        <p:spPr bwMode="auto">
          <a:xfrm>
            <a:off x="179388" y="50847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0</a:t>
            </a:r>
          </a:p>
        </p:txBody>
      </p:sp>
      <p:sp>
        <p:nvSpPr>
          <p:cNvPr id="254987" name="Rectangle 11"/>
          <p:cNvSpPr>
            <a:spLocks noChangeArrowheads="1"/>
          </p:cNvSpPr>
          <p:nvPr/>
        </p:nvSpPr>
        <p:spPr bwMode="auto">
          <a:xfrm>
            <a:off x="179388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1</a:t>
            </a:r>
          </a:p>
        </p:txBody>
      </p:sp>
      <p:sp>
        <p:nvSpPr>
          <p:cNvPr id="254988" name="Text Box 12"/>
          <p:cNvSpPr txBox="1">
            <a:spLocks noChangeArrowheads="1"/>
          </p:cNvSpPr>
          <p:nvPr/>
        </p:nvSpPr>
        <p:spPr bwMode="auto">
          <a:xfrm>
            <a:off x="3679825" y="2349500"/>
            <a:ext cx="1233488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Signature</a:t>
            </a:r>
          </a:p>
        </p:txBody>
      </p:sp>
      <p:sp>
        <p:nvSpPr>
          <p:cNvPr id="255005" name="Rectangle 29"/>
          <p:cNvSpPr>
            <a:spLocks noChangeArrowheads="1"/>
          </p:cNvSpPr>
          <p:nvPr/>
        </p:nvSpPr>
        <p:spPr bwMode="auto">
          <a:xfrm>
            <a:off x="3636963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11</a:t>
            </a:r>
            <a:r>
              <a:rPr lang="en-GB"/>
              <a:t>)</a:t>
            </a:r>
          </a:p>
        </p:txBody>
      </p:sp>
      <p:sp>
        <p:nvSpPr>
          <p:cNvPr id="255006" name="Rectangle 30"/>
          <p:cNvSpPr>
            <a:spLocks noChangeArrowheads="1"/>
          </p:cNvSpPr>
          <p:nvPr/>
        </p:nvSpPr>
        <p:spPr bwMode="auto">
          <a:xfrm>
            <a:off x="3635375" y="2781300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</a:t>
            </a:r>
            <a:endParaRPr lang="en-GB"/>
          </a:p>
        </p:txBody>
      </p:sp>
      <p:sp>
        <p:nvSpPr>
          <p:cNvPr id="255007" name="Rectangle 31"/>
          <p:cNvSpPr>
            <a:spLocks noChangeArrowheads="1"/>
          </p:cNvSpPr>
          <p:nvPr/>
        </p:nvSpPr>
        <p:spPr bwMode="auto">
          <a:xfrm>
            <a:off x="2987675" y="3357563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2</a:t>
            </a:r>
            <a:endParaRPr lang="en-GB"/>
          </a:p>
        </p:txBody>
      </p:sp>
      <p:sp>
        <p:nvSpPr>
          <p:cNvPr id="255008" name="Rectangle 32"/>
          <p:cNvSpPr>
            <a:spLocks noChangeArrowheads="1"/>
          </p:cNvSpPr>
          <p:nvPr/>
        </p:nvSpPr>
        <p:spPr bwMode="auto">
          <a:xfrm>
            <a:off x="3636963" y="3933825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5</a:t>
            </a:r>
            <a:endParaRPr lang="en-GB"/>
          </a:p>
        </p:txBody>
      </p:sp>
      <p:sp>
        <p:nvSpPr>
          <p:cNvPr id="255009" name="Rectangle 33"/>
          <p:cNvSpPr>
            <a:spLocks noChangeArrowheads="1"/>
          </p:cNvSpPr>
          <p:nvPr/>
        </p:nvSpPr>
        <p:spPr bwMode="auto">
          <a:xfrm>
            <a:off x="3635375" y="4510088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7</a:t>
            </a:r>
            <a:endParaRPr lang="en-GB"/>
          </a:p>
        </p:txBody>
      </p:sp>
      <p:sp>
        <p:nvSpPr>
          <p:cNvPr id="255010" name="Rectangle 34"/>
          <p:cNvSpPr>
            <a:spLocks noChangeArrowheads="1"/>
          </p:cNvSpPr>
          <p:nvPr/>
        </p:nvSpPr>
        <p:spPr bwMode="auto">
          <a:xfrm>
            <a:off x="2987675" y="5084763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8</a:t>
            </a:r>
            <a:endParaRPr lang="en-GB"/>
          </a:p>
        </p:txBody>
      </p:sp>
      <p:sp>
        <p:nvSpPr>
          <p:cNvPr id="255011" name="Rectangle 35"/>
          <p:cNvSpPr>
            <a:spLocks noChangeArrowheads="1"/>
          </p:cNvSpPr>
          <p:nvPr/>
        </p:nvSpPr>
        <p:spPr bwMode="auto">
          <a:xfrm>
            <a:off x="3635375" y="5661025"/>
            <a:ext cx="647700" cy="574675"/>
          </a:xfrm>
          <a:prstGeom prst="rect">
            <a:avLst/>
          </a:prstGeom>
          <a:solidFill>
            <a:schemeClr val="accent2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x</a:t>
            </a:r>
            <a:r>
              <a:rPr lang="en-GB" baseline="-25000"/>
              <a:t>11</a:t>
            </a:r>
            <a:endParaRPr lang="en-GB"/>
          </a:p>
        </p:txBody>
      </p:sp>
      <p:sp>
        <p:nvSpPr>
          <p:cNvPr id="255015" name="Text Box 39"/>
          <p:cNvSpPr txBox="1">
            <a:spLocks noChangeArrowheads="1"/>
          </p:cNvSpPr>
          <p:nvPr/>
        </p:nvSpPr>
        <p:spPr bwMode="auto">
          <a:xfrm>
            <a:off x="6300788" y="2420938"/>
            <a:ext cx="1316037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Public Key</a:t>
            </a:r>
          </a:p>
        </p:txBody>
      </p:sp>
      <p:sp>
        <p:nvSpPr>
          <p:cNvPr id="255017" name="Rectangle 41"/>
          <p:cNvSpPr>
            <a:spLocks noChangeArrowheads="1"/>
          </p:cNvSpPr>
          <p:nvPr/>
        </p:nvSpPr>
        <p:spPr bwMode="auto">
          <a:xfrm>
            <a:off x="6300788" y="2782888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0</a:t>
            </a:r>
            <a:r>
              <a:rPr lang="en-GB"/>
              <a:t>)</a:t>
            </a:r>
          </a:p>
        </p:txBody>
      </p:sp>
      <p:sp>
        <p:nvSpPr>
          <p:cNvPr id="255018" name="Rectangle 42"/>
          <p:cNvSpPr>
            <a:spLocks noChangeArrowheads="1"/>
          </p:cNvSpPr>
          <p:nvPr/>
        </p:nvSpPr>
        <p:spPr bwMode="auto">
          <a:xfrm>
            <a:off x="6948488" y="278130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1</a:t>
            </a:r>
            <a:r>
              <a:rPr lang="en-GB"/>
              <a:t>)</a:t>
            </a:r>
          </a:p>
        </p:txBody>
      </p:sp>
      <p:sp>
        <p:nvSpPr>
          <p:cNvPr id="255019" name="Rectangle 43"/>
          <p:cNvSpPr>
            <a:spLocks noChangeArrowheads="1"/>
          </p:cNvSpPr>
          <p:nvPr/>
        </p:nvSpPr>
        <p:spPr bwMode="auto">
          <a:xfrm>
            <a:off x="6300788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2</a:t>
            </a:r>
            <a:r>
              <a:rPr lang="en-GB"/>
              <a:t>)</a:t>
            </a:r>
          </a:p>
        </p:txBody>
      </p:sp>
      <p:sp>
        <p:nvSpPr>
          <p:cNvPr id="255020" name="Rectangle 44"/>
          <p:cNvSpPr>
            <a:spLocks noChangeArrowheads="1"/>
          </p:cNvSpPr>
          <p:nvPr/>
        </p:nvSpPr>
        <p:spPr bwMode="auto">
          <a:xfrm>
            <a:off x="6948488" y="335756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3</a:t>
            </a:r>
            <a:r>
              <a:rPr lang="en-GB"/>
              <a:t>)</a:t>
            </a:r>
          </a:p>
        </p:txBody>
      </p:sp>
      <p:sp>
        <p:nvSpPr>
          <p:cNvPr id="255021" name="Rectangle 45"/>
          <p:cNvSpPr>
            <a:spLocks noChangeArrowheads="1"/>
          </p:cNvSpPr>
          <p:nvPr/>
        </p:nvSpPr>
        <p:spPr bwMode="auto">
          <a:xfrm>
            <a:off x="6300788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4</a:t>
            </a:r>
            <a:r>
              <a:rPr lang="en-GB"/>
              <a:t>)</a:t>
            </a:r>
          </a:p>
        </p:txBody>
      </p:sp>
      <p:sp>
        <p:nvSpPr>
          <p:cNvPr id="255022" name="Rectangle 46"/>
          <p:cNvSpPr>
            <a:spLocks noChangeArrowheads="1"/>
          </p:cNvSpPr>
          <p:nvPr/>
        </p:nvSpPr>
        <p:spPr bwMode="auto">
          <a:xfrm>
            <a:off x="6948488" y="39338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5</a:t>
            </a:r>
            <a:r>
              <a:rPr lang="en-GB"/>
              <a:t>)</a:t>
            </a:r>
          </a:p>
        </p:txBody>
      </p:sp>
      <p:sp>
        <p:nvSpPr>
          <p:cNvPr id="255023" name="Rectangle 47"/>
          <p:cNvSpPr>
            <a:spLocks noChangeArrowheads="1"/>
          </p:cNvSpPr>
          <p:nvPr/>
        </p:nvSpPr>
        <p:spPr bwMode="auto">
          <a:xfrm>
            <a:off x="6299200" y="4510088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6</a:t>
            </a:r>
            <a:r>
              <a:rPr lang="en-GB"/>
              <a:t>)</a:t>
            </a:r>
          </a:p>
        </p:txBody>
      </p:sp>
      <p:sp>
        <p:nvSpPr>
          <p:cNvPr id="255024" name="Rectangle 48"/>
          <p:cNvSpPr>
            <a:spLocks noChangeArrowheads="1"/>
          </p:cNvSpPr>
          <p:nvPr/>
        </p:nvSpPr>
        <p:spPr bwMode="auto">
          <a:xfrm>
            <a:off x="6948488" y="4510088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7</a:t>
            </a:r>
            <a:r>
              <a:rPr lang="en-GB"/>
              <a:t>)</a:t>
            </a:r>
          </a:p>
        </p:txBody>
      </p:sp>
      <p:sp>
        <p:nvSpPr>
          <p:cNvPr id="255025" name="Rectangle 49"/>
          <p:cNvSpPr>
            <a:spLocks noChangeArrowheads="1"/>
          </p:cNvSpPr>
          <p:nvPr/>
        </p:nvSpPr>
        <p:spPr bwMode="auto">
          <a:xfrm>
            <a:off x="6300788" y="508635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8</a:t>
            </a:r>
            <a:r>
              <a:rPr lang="en-GB"/>
              <a:t>)</a:t>
            </a:r>
          </a:p>
        </p:txBody>
      </p:sp>
      <p:sp>
        <p:nvSpPr>
          <p:cNvPr id="255026" name="Rectangle 50"/>
          <p:cNvSpPr>
            <a:spLocks noChangeArrowheads="1"/>
          </p:cNvSpPr>
          <p:nvPr/>
        </p:nvSpPr>
        <p:spPr bwMode="auto">
          <a:xfrm>
            <a:off x="6948488" y="5086350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9</a:t>
            </a:r>
            <a:r>
              <a:rPr lang="en-GB"/>
              <a:t>)</a:t>
            </a:r>
          </a:p>
        </p:txBody>
      </p:sp>
      <p:sp>
        <p:nvSpPr>
          <p:cNvPr id="255027" name="Rectangle 51"/>
          <p:cNvSpPr>
            <a:spLocks noChangeArrowheads="1"/>
          </p:cNvSpPr>
          <p:nvPr/>
        </p:nvSpPr>
        <p:spPr bwMode="auto">
          <a:xfrm>
            <a:off x="6300788" y="5662613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10</a:t>
            </a:r>
            <a:r>
              <a:rPr lang="en-GB"/>
              <a:t>)</a:t>
            </a:r>
          </a:p>
        </p:txBody>
      </p:sp>
      <p:sp>
        <p:nvSpPr>
          <p:cNvPr id="255028" name="Rectangle 52"/>
          <p:cNvSpPr>
            <a:spLocks noChangeArrowheads="1"/>
          </p:cNvSpPr>
          <p:nvPr/>
        </p:nvSpPr>
        <p:spPr bwMode="auto">
          <a:xfrm>
            <a:off x="6950075" y="5661025"/>
            <a:ext cx="647700" cy="5746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h(x</a:t>
            </a:r>
            <a:r>
              <a:rPr lang="en-GB" baseline="-25000"/>
              <a:t>11</a:t>
            </a:r>
            <a:r>
              <a:rPr lang="en-GB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55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5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55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55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2550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2550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550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2550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2550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2550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2550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550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2550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2550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2550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550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255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55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2550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2550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2550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2550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5015" grpId="0"/>
      <p:bldP spid="255017" grpId="0" animBg="1"/>
      <p:bldP spid="255018" grpId="0" animBg="1"/>
      <p:bldP spid="255019" grpId="0" animBg="1"/>
      <p:bldP spid="255020" grpId="0" animBg="1"/>
      <p:bldP spid="255021" grpId="0" animBg="1"/>
      <p:bldP spid="255022" grpId="0" animBg="1"/>
      <p:bldP spid="255023" grpId="0" animBg="1"/>
      <p:bldP spid="255024" grpId="0" animBg="1"/>
      <p:bldP spid="255025" grpId="0" animBg="1"/>
      <p:bldP spid="255026" grpId="0" animBg="1"/>
      <p:bldP spid="255027" grpId="0" animBg="1"/>
      <p:bldP spid="25502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Encryption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858C-68E4-4DA9-8904-5AA234D6332E}" type="slidenum">
              <a:rPr lang="en-US"/>
              <a:pPr/>
              <a:t>45</a:t>
            </a:fld>
            <a:endParaRPr lang="en-US"/>
          </a:p>
        </p:txBody>
      </p:sp>
      <p:sp>
        <p:nvSpPr>
          <p:cNvPr id="273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Protecting the confidentiality of data</a:t>
            </a:r>
          </a:p>
          <a:p>
            <a:r>
              <a:rPr lang="en-GB"/>
              <a:t>X is the plaintext</a:t>
            </a:r>
          </a:p>
          <a:p>
            <a:r>
              <a:rPr lang="en-GB"/>
              <a:t>eK(X) is the encrypted text, using key K</a:t>
            </a:r>
          </a:p>
          <a:p>
            <a:r>
              <a:rPr lang="en-GB"/>
              <a:t>dK(Y) is the decryption of ciphertext Y using key K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Key Encryption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There are a huge number of encryption algorithms</a:t>
            </a:r>
          </a:p>
          <a:p>
            <a:endParaRPr lang="en-GB" dirty="0" smtClean="0"/>
          </a:p>
          <a:p>
            <a:r>
              <a:rPr lang="en-GB" dirty="0" smtClean="0"/>
              <a:t>Most public key encryption relies on a similar core principal</a:t>
            </a:r>
          </a:p>
          <a:p>
            <a:endParaRPr lang="en-GB" dirty="0" smtClean="0"/>
          </a:p>
          <a:p>
            <a:r>
              <a:rPr lang="en-GB" dirty="0" smtClean="0"/>
              <a:t>This is a simplified version of RSA which communicates the core ideas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Key Encryption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How can we make our key and algorithm public without others intercepting all our messages?</a:t>
            </a:r>
          </a:p>
          <a:p>
            <a:r>
              <a:rPr lang="en-GB" dirty="0" smtClean="0"/>
              <a:t>Two magic equations from Number Theory</a:t>
            </a:r>
          </a:p>
          <a:p>
            <a:pPr>
              <a:buNone/>
            </a:pP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27784" y="3573016"/>
          <a:ext cx="3608401" cy="792088"/>
        </p:xfrm>
        <a:graphic>
          <a:graphicData uri="http://schemas.openxmlformats.org/presentationml/2006/ole">
            <p:oleObj spid="_x0000_s1026" name="Equation" r:id="rId3" imgW="1041120" imgH="2286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22463" y="4694238"/>
          <a:ext cx="5329237" cy="1038225"/>
        </p:xfrm>
        <a:graphic>
          <a:graphicData uri="http://schemas.openxmlformats.org/presentationml/2006/ole">
            <p:oleObj spid="_x0000_s1027" name="Equation" r:id="rId4" imgW="156204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Key Encryption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Let’s send and receive a secret message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Generate the receiver’s private keys, p &amp; q</a:t>
            </a:r>
          </a:p>
          <a:p>
            <a:pPr marL="788670" lvl="1" indent="-514350">
              <a:buFont typeface="+mj-lt"/>
              <a:buAutoNum type="alphaLcParenR"/>
            </a:pPr>
            <a:r>
              <a:rPr lang="en-GB" dirty="0" smtClean="0"/>
              <a:t>11, 17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Generate a public key N </a:t>
            </a:r>
          </a:p>
          <a:p>
            <a:pPr marL="788670" lvl="1" indent="-514350">
              <a:buFont typeface="+mj-lt"/>
              <a:buAutoNum type="alphaLcParenR"/>
            </a:pPr>
            <a:r>
              <a:rPr lang="en-GB" dirty="0" smtClean="0"/>
              <a:t>11 x 17 = 187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sender then encrypts the message, using the public key and the first equation.</a:t>
            </a:r>
          </a:p>
          <a:p>
            <a:pPr marL="788670" lvl="1" indent="-514350">
              <a:buFont typeface="+mj-lt"/>
              <a:buAutoNum type="alphaLcParenR"/>
            </a:pPr>
            <a:r>
              <a:rPr lang="en-GB" dirty="0" smtClean="0"/>
              <a:t>We’ll send the letter ‘X’ (ASCII 88)</a:t>
            </a:r>
          </a:p>
          <a:p>
            <a:pPr marL="788670" lvl="1" indent="-514350">
              <a:buFont typeface="+mj-lt"/>
              <a:buAutoNum type="alphaLcParenR"/>
            </a:pPr>
            <a:endParaRPr lang="en-GB" dirty="0" smtClean="0"/>
          </a:p>
          <a:p>
            <a:pPr marL="788670" lvl="1" indent="-514350">
              <a:buFont typeface="+mj-lt"/>
              <a:buAutoNum type="alphaLcParenR"/>
            </a:pPr>
            <a:endParaRPr lang="en-GB" dirty="0" smtClean="0"/>
          </a:p>
          <a:p>
            <a:pPr marL="788670" lvl="1" indent="-514350">
              <a:buFont typeface="+mj-lt"/>
              <a:buAutoNum type="alphaLcParenR"/>
            </a:pPr>
            <a:endParaRPr lang="en-GB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99792" y="4941168"/>
          <a:ext cx="3608387" cy="792162"/>
        </p:xfrm>
        <a:graphic>
          <a:graphicData uri="http://schemas.openxmlformats.org/presentationml/2006/ole">
            <p:oleObj spid="_x0000_s2050" name="Equation" r:id="rId3" imgW="1041120" imgH="2286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339752" y="4941168"/>
          <a:ext cx="4356100" cy="792162"/>
        </p:xfrm>
        <a:graphic>
          <a:graphicData uri="http://schemas.openxmlformats.org/presentationml/2006/ole">
            <p:oleObj spid="_x0000_s2051" name="Equation" r:id="rId4" imgW="12571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Key Decryption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We can now use the second equation to decrypt the message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691680" y="2420888"/>
          <a:ext cx="5329237" cy="1038225"/>
        </p:xfrm>
        <a:graphic>
          <a:graphicData uri="http://schemas.openxmlformats.org/presentationml/2006/ole">
            <p:oleObj spid="_x0000_s3074" name="Equation" r:id="rId3" imgW="1562040" imgH="30456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16025" y="3355801"/>
          <a:ext cx="6281738" cy="1038225"/>
        </p:xfrm>
        <a:graphic>
          <a:graphicData uri="http://schemas.openxmlformats.org/presentationml/2006/ole">
            <p:oleObj spid="_x0000_s3075" name="Equation" r:id="rId4" imgW="1841400" imgH="30456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663700" y="4291905"/>
          <a:ext cx="5327650" cy="1038225"/>
        </p:xfrm>
        <a:graphic>
          <a:graphicData uri="http://schemas.openxmlformats.org/presentationml/2006/ole">
            <p:oleObj spid="_x0000_s3076" name="Equation" r:id="rId5" imgW="1562040" imgH="30456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320925" y="5473154"/>
          <a:ext cx="4070350" cy="692150"/>
        </p:xfrm>
        <a:graphic>
          <a:graphicData uri="http://schemas.openxmlformats.org/presentationml/2006/ole">
            <p:oleObj spid="_x0000_s3077" name="Equation" r:id="rId6" imgW="1193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Communication Model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88C95-29E8-42C6-8D05-8CEF9F850207}" type="slidenum">
              <a:rPr lang="en-US"/>
              <a:pPr/>
              <a:t>5</a:t>
            </a:fld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900113" y="2347913"/>
            <a:ext cx="2087562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600"/>
              <a:t>Alice</a:t>
            </a:r>
            <a:endParaRPr lang="en-US" sz="360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6084888" y="2347913"/>
            <a:ext cx="2087562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600"/>
              <a:t>Bob</a:t>
            </a:r>
            <a:endParaRPr lang="en-US" sz="3600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2987675" y="3140075"/>
            <a:ext cx="30972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4427538" y="2924175"/>
            <a:ext cx="431800" cy="43180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643438" y="3357563"/>
            <a:ext cx="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3635375" y="3932238"/>
            <a:ext cx="2016125" cy="15128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600" dirty="0"/>
              <a:t>Eve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Feistal Networks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4C7E-58FB-4021-95CB-B1A7F2A4C1A3}" type="slidenum">
              <a:rPr lang="en-US"/>
              <a:pPr/>
              <a:t>50</a:t>
            </a:fld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Many cryptography schemes are based on Feistal Networks</a:t>
            </a:r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Feistal Networks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1F527-8E42-40E5-9AF5-52BA80A1782B}" type="slidenum">
              <a:rPr lang="en-US"/>
              <a:pPr/>
              <a:t>51</a:t>
            </a:fld>
            <a:endParaRPr lang="en-US"/>
          </a:p>
        </p:txBody>
      </p:sp>
      <p:sp>
        <p:nvSpPr>
          <p:cNvPr id="266245" name="Text Box 5"/>
          <p:cNvSpPr txBox="1">
            <a:spLocks noChangeArrowheads="1"/>
          </p:cNvSpPr>
          <p:nvPr/>
        </p:nvSpPr>
        <p:spPr bwMode="auto">
          <a:xfrm>
            <a:off x="6156325" y="1989138"/>
            <a:ext cx="2728913" cy="3667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*taken from Wikipedia!</a:t>
            </a:r>
            <a:endParaRPr lang="en-US"/>
          </a:p>
        </p:txBody>
      </p:sp>
      <p:pic>
        <p:nvPicPr>
          <p:cNvPr id="9" name="Picture 8" descr="feist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218990"/>
            <a:ext cx="3670719" cy="527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Feistal Networks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3067-A73F-4FFD-8F1F-7AD2264AF84D}" type="slidenum">
              <a:rPr lang="en-US"/>
              <a:pPr/>
              <a:t>52</a:t>
            </a:fld>
            <a:endParaRPr lang="en-US"/>
          </a:p>
        </p:txBody>
      </p:sp>
      <p:sp>
        <p:nvSpPr>
          <p:cNvPr id="267269" name="Rectangle 5"/>
          <p:cNvSpPr>
            <a:spLocks noChangeArrowheads="1"/>
          </p:cNvSpPr>
          <p:nvPr/>
        </p:nvSpPr>
        <p:spPr bwMode="auto">
          <a:xfrm>
            <a:off x="827584" y="1340768"/>
            <a:ext cx="6840041" cy="4365104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22900"/>
              <a:t>F</a:t>
            </a:r>
            <a:endParaRPr lang="en-US" sz="22900"/>
          </a:p>
        </p:txBody>
      </p:sp>
      <p:sp>
        <p:nvSpPr>
          <p:cNvPr id="267270" name="Rectangle 6"/>
          <p:cNvSpPr>
            <a:spLocks noChangeArrowheads="1"/>
          </p:cNvSpPr>
          <p:nvPr/>
        </p:nvSpPr>
        <p:spPr bwMode="auto">
          <a:xfrm>
            <a:off x="827585" y="1340768"/>
            <a:ext cx="6840760" cy="4392488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2000" dirty="0"/>
              <a:t>EXOR – Mixes the input </a:t>
            </a:r>
            <a:r>
              <a:rPr lang="en-GB" sz="2000" dirty="0" smtClean="0"/>
              <a:t>signals</a:t>
            </a:r>
          </a:p>
          <a:p>
            <a:endParaRPr lang="en-GB" sz="2000" dirty="0"/>
          </a:p>
          <a:p>
            <a:r>
              <a:rPr lang="en-GB" sz="2000" dirty="0"/>
              <a:t>Substitution – Replaces some bits with new values</a:t>
            </a:r>
          </a:p>
          <a:p>
            <a:endParaRPr lang="en-GB" sz="2000" dirty="0" smtClean="0"/>
          </a:p>
          <a:p>
            <a:r>
              <a:rPr lang="en-GB" sz="2000" dirty="0" smtClean="0"/>
              <a:t>Permutation </a:t>
            </a:r>
            <a:r>
              <a:rPr lang="en-GB" sz="2000" dirty="0"/>
              <a:t>– Swaps some of the values around</a:t>
            </a:r>
            <a:endParaRPr lang="en-US" sz="2000" dirty="0"/>
          </a:p>
        </p:txBody>
      </p:sp>
      <p:sp>
        <p:nvSpPr>
          <p:cNvPr id="267271" name="Rectangle 7"/>
          <p:cNvSpPr>
            <a:spLocks noChangeArrowheads="1"/>
          </p:cNvSpPr>
          <p:nvPr/>
        </p:nvSpPr>
        <p:spPr bwMode="auto">
          <a:xfrm>
            <a:off x="611188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GB" sz="4400">
                <a:solidFill>
                  <a:schemeClr val="tx2"/>
                </a:solidFill>
                <a:latin typeface="Eras Demi ITC" pitchFamily="34" charset="0"/>
              </a:rPr>
              <a:t>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67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/>
      <p:bldP spid="267270" grpId="0" animBg="1"/>
      <p:bldP spid="26727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23DC6-4564-4976-8B1A-FAFC83A8F8F8}" type="slidenum">
              <a:rPr lang="en-US"/>
              <a:pPr/>
              <a:t>53</a:t>
            </a:fld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/>
              <a:t>There are no hard and fast rules for determining the security of an algorithm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Encryption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Algorithms and Mechanisms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DB9C8-AD5D-4D26-8AC5-CB364C78B7EE}" type="slidenum">
              <a:rPr lang="en-US"/>
              <a:pPr/>
              <a:t>54</a:t>
            </a:fld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There are different ways of describing encryption algorithms</a:t>
            </a:r>
          </a:p>
        </p:txBody>
      </p:sp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250825" y="2781300"/>
            <a:ext cx="2808288" cy="165735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Symmetry</a:t>
            </a:r>
            <a:endParaRPr lang="en-US"/>
          </a:p>
        </p:txBody>
      </p:sp>
      <p:sp>
        <p:nvSpPr>
          <p:cNvPr id="262149" name="Rectangle 5"/>
          <p:cNvSpPr>
            <a:spLocks noChangeArrowheads="1"/>
          </p:cNvSpPr>
          <p:nvPr/>
        </p:nvSpPr>
        <p:spPr bwMode="auto">
          <a:xfrm>
            <a:off x="6011863" y="2852738"/>
            <a:ext cx="2808287" cy="165735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Determinism</a:t>
            </a:r>
            <a:endParaRPr lang="en-US"/>
          </a:p>
        </p:txBody>
      </p:sp>
      <p:sp>
        <p:nvSpPr>
          <p:cNvPr id="262150" name="Rectangle 6"/>
          <p:cNvSpPr>
            <a:spLocks noChangeArrowheads="1"/>
          </p:cNvSpPr>
          <p:nvPr/>
        </p:nvSpPr>
        <p:spPr bwMode="auto">
          <a:xfrm>
            <a:off x="3132138" y="4581525"/>
            <a:ext cx="2808287" cy="165735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/>
              <a:t>Fixed Length</a:t>
            </a:r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50825" y="2781300"/>
            <a:ext cx="2808288" cy="1655763"/>
            <a:chOff x="158" y="1752"/>
            <a:chExt cx="1769" cy="1043"/>
          </a:xfrm>
        </p:grpSpPr>
        <p:sp>
          <p:nvSpPr>
            <p:cNvPr id="262154" name="Rectangle 10"/>
            <p:cNvSpPr>
              <a:spLocks noChangeArrowheads="1"/>
            </p:cNvSpPr>
            <p:nvPr/>
          </p:nvSpPr>
          <p:spPr bwMode="auto">
            <a:xfrm>
              <a:off x="158" y="1752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400"/>
                <a:t>Asymmetrical</a:t>
              </a:r>
              <a:endParaRPr lang="en-US" sz="1400"/>
            </a:p>
          </p:txBody>
        </p:sp>
        <p:sp>
          <p:nvSpPr>
            <p:cNvPr id="262155" name="Rectangle 11"/>
            <p:cNvSpPr>
              <a:spLocks noChangeArrowheads="1"/>
            </p:cNvSpPr>
            <p:nvPr/>
          </p:nvSpPr>
          <p:spPr bwMode="auto">
            <a:xfrm>
              <a:off x="1019" y="1752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600" dirty="0"/>
                <a:t>Symmetrical</a:t>
              </a:r>
              <a:endParaRPr lang="en-US" sz="1600" dirty="0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132138" y="4581525"/>
            <a:ext cx="2808287" cy="1655763"/>
            <a:chOff x="1973" y="2886"/>
            <a:chExt cx="1769" cy="1043"/>
          </a:xfrm>
        </p:grpSpPr>
        <p:sp>
          <p:nvSpPr>
            <p:cNvPr id="262156" name="Rectangle 12"/>
            <p:cNvSpPr>
              <a:spLocks noChangeArrowheads="1"/>
            </p:cNvSpPr>
            <p:nvPr/>
          </p:nvSpPr>
          <p:spPr bwMode="auto">
            <a:xfrm>
              <a:off x="1973" y="2886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400"/>
                <a:t>Block Ciphers</a:t>
              </a:r>
              <a:endParaRPr lang="en-US" sz="1400"/>
            </a:p>
          </p:txBody>
        </p:sp>
        <p:sp>
          <p:nvSpPr>
            <p:cNvPr id="262157" name="Rectangle 13"/>
            <p:cNvSpPr>
              <a:spLocks noChangeArrowheads="1"/>
            </p:cNvSpPr>
            <p:nvPr/>
          </p:nvSpPr>
          <p:spPr bwMode="auto">
            <a:xfrm>
              <a:off x="2834" y="2886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400"/>
                <a:t>Stream Cipher</a:t>
              </a:r>
              <a:endParaRPr lang="en-US" sz="1400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11863" y="2852738"/>
            <a:ext cx="2808287" cy="1655762"/>
            <a:chOff x="3787" y="1797"/>
            <a:chExt cx="1769" cy="1043"/>
          </a:xfrm>
        </p:grpSpPr>
        <p:sp>
          <p:nvSpPr>
            <p:cNvPr id="262158" name="Rectangle 14"/>
            <p:cNvSpPr>
              <a:spLocks noChangeArrowheads="1"/>
            </p:cNvSpPr>
            <p:nvPr/>
          </p:nvSpPr>
          <p:spPr bwMode="auto">
            <a:xfrm>
              <a:off x="3787" y="1797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400"/>
                <a:t>Deterministic</a:t>
              </a:r>
              <a:endParaRPr lang="en-US" sz="1400"/>
            </a:p>
          </p:txBody>
        </p:sp>
        <p:sp>
          <p:nvSpPr>
            <p:cNvPr id="262159" name="Rectangle 15"/>
            <p:cNvSpPr>
              <a:spLocks noChangeArrowheads="1"/>
            </p:cNvSpPr>
            <p:nvPr/>
          </p:nvSpPr>
          <p:spPr bwMode="auto">
            <a:xfrm>
              <a:off x="4648" y="1797"/>
              <a:ext cx="908" cy="104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1400"/>
                <a:t>Probabalistic</a:t>
              </a:r>
              <a:endParaRPr lang="en-US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84947-E719-4438-B15A-A18DFBDB351F}" type="slidenum">
              <a:rPr lang="en-US"/>
              <a:pPr/>
              <a:t>55</a:t>
            </a:fld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8313" y="1412875"/>
            <a:ext cx="8064500" cy="4319588"/>
            <a:chOff x="1928" y="1389"/>
            <a:chExt cx="1814" cy="1588"/>
          </a:xfrm>
        </p:grpSpPr>
        <p:sp>
          <p:nvSpPr>
            <p:cNvPr id="277508" name="Rectangle 4"/>
            <p:cNvSpPr>
              <a:spLocks noChangeArrowheads="1"/>
            </p:cNvSpPr>
            <p:nvPr/>
          </p:nvSpPr>
          <p:spPr bwMode="auto">
            <a:xfrm>
              <a:off x="1928" y="1616"/>
              <a:ext cx="907" cy="1361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200"/>
                <a:t>RC4</a:t>
              </a:r>
            </a:p>
            <a:p>
              <a:r>
                <a:rPr lang="en-GB" sz="3200"/>
                <a:t>MD5</a:t>
              </a:r>
            </a:p>
            <a:p>
              <a:r>
                <a:rPr lang="en-GB" sz="3200"/>
                <a:t>SHA-1</a:t>
              </a:r>
            </a:p>
            <a:p>
              <a:r>
                <a:rPr lang="en-GB" sz="3200"/>
                <a:t>SHA2-512</a:t>
              </a:r>
            </a:p>
            <a:p>
              <a:r>
                <a:rPr lang="en-GB" sz="3200"/>
                <a:t>AES</a:t>
              </a:r>
            </a:p>
            <a:p>
              <a:r>
                <a:rPr lang="en-GB" sz="3200"/>
                <a:t>DES</a:t>
              </a:r>
              <a:endParaRPr lang="en-US" sz="3200"/>
            </a:p>
          </p:txBody>
        </p:sp>
        <p:sp>
          <p:nvSpPr>
            <p:cNvPr id="277509" name="Rectangle 5"/>
            <p:cNvSpPr>
              <a:spLocks noChangeArrowheads="1"/>
            </p:cNvSpPr>
            <p:nvPr/>
          </p:nvSpPr>
          <p:spPr bwMode="auto">
            <a:xfrm>
              <a:off x="2835" y="1616"/>
              <a:ext cx="907" cy="1361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200"/>
                <a:t>7-8</a:t>
              </a:r>
            </a:p>
            <a:p>
              <a:r>
                <a:rPr lang="en-GB" sz="3200"/>
                <a:t>7-8</a:t>
              </a:r>
            </a:p>
            <a:p>
              <a:r>
                <a:rPr lang="en-GB" sz="3200"/>
                <a:t>15</a:t>
              </a:r>
            </a:p>
            <a:p>
              <a:r>
                <a:rPr lang="en-GB" sz="3200"/>
                <a:t>83</a:t>
              </a:r>
            </a:p>
            <a:p>
              <a:r>
                <a:rPr lang="en-GB" sz="3200"/>
                <a:t>25-30</a:t>
              </a:r>
            </a:p>
            <a:p>
              <a:r>
                <a:rPr lang="en-GB" sz="3200"/>
                <a:t>60</a:t>
              </a:r>
              <a:endParaRPr lang="en-US" sz="3200"/>
            </a:p>
          </p:txBody>
        </p:sp>
        <p:sp>
          <p:nvSpPr>
            <p:cNvPr id="277510" name="Rectangle 6"/>
            <p:cNvSpPr>
              <a:spLocks noChangeArrowheads="1"/>
            </p:cNvSpPr>
            <p:nvPr/>
          </p:nvSpPr>
          <p:spPr bwMode="auto">
            <a:xfrm>
              <a:off x="1928" y="1389"/>
              <a:ext cx="907" cy="227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200"/>
                <a:t>Algorithm</a:t>
              </a:r>
              <a:endParaRPr lang="en-US" sz="3200"/>
            </a:p>
          </p:txBody>
        </p:sp>
        <p:sp>
          <p:nvSpPr>
            <p:cNvPr id="277511" name="Rectangle 7"/>
            <p:cNvSpPr>
              <a:spLocks noChangeArrowheads="1"/>
            </p:cNvSpPr>
            <p:nvPr/>
          </p:nvSpPr>
          <p:spPr bwMode="auto">
            <a:xfrm>
              <a:off x="2835" y="1389"/>
              <a:ext cx="907" cy="227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GB" sz="3200"/>
                <a:t>Cycles/byte</a:t>
              </a:r>
              <a:endParaRPr lang="en-US" sz="3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677A7-1627-475C-9F56-7A867619A661}" type="slidenum">
              <a:rPr lang="en-US"/>
              <a:pPr/>
              <a:t>56</a:t>
            </a:fld>
            <a:endParaRPr lang="en-US"/>
          </a:p>
        </p:txBody>
      </p:sp>
      <p:sp>
        <p:nvSpPr>
          <p:cNvPr id="275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In general algorithms are: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Empirically </a:t>
            </a:r>
            <a:r>
              <a:rPr lang="en-GB" sz="2800" dirty="0"/>
              <a:t>Secure</a:t>
            </a:r>
          </a:p>
          <a:p>
            <a:pPr lvl="2"/>
            <a:r>
              <a:rPr lang="en-GB" sz="2400" dirty="0"/>
              <a:t>An algorithm that has been out in the wild for a long time without failure.  Theoretical weaknesses exist – but no attacks have been successfully executed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903F9-A670-42DD-94A4-270096615196}" type="slidenum">
              <a:rPr lang="en-US"/>
              <a:pPr/>
              <a:t>57</a:t>
            </a:fld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In general algorithms are:</a:t>
            </a:r>
          </a:p>
          <a:p>
            <a:endParaRPr lang="en-GB" sz="2800" dirty="0" smtClean="0"/>
          </a:p>
          <a:p>
            <a:r>
              <a:rPr lang="en-GB" sz="2800" dirty="0" smtClean="0"/>
              <a:t>Provably </a:t>
            </a:r>
            <a:r>
              <a:rPr lang="en-GB" sz="2800" dirty="0"/>
              <a:t>Secure</a:t>
            </a:r>
          </a:p>
          <a:p>
            <a:pPr lvl="1"/>
            <a:r>
              <a:rPr lang="en-GB" sz="2800" dirty="0"/>
              <a:t>Breaking the algorithm has been shown to be equivalent to another problem that we already know is hard!  Examples include some games and many optimisation problems.</a:t>
            </a:r>
          </a:p>
          <a:p>
            <a:pPr lvl="1"/>
            <a:r>
              <a:rPr lang="en-GB" sz="2800" dirty="0"/>
              <a:t>These are generally breakable – given enough time and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2F625-FA11-49D3-A18E-4C1EA1D0B666}" type="slidenum">
              <a:rPr lang="en-US"/>
              <a:pPr/>
              <a:t>58</a:t>
            </a:fld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In general algorithms are:</a:t>
            </a:r>
          </a:p>
          <a:p>
            <a:endParaRPr lang="en-GB" sz="2800" dirty="0" smtClean="0"/>
          </a:p>
          <a:p>
            <a:r>
              <a:rPr lang="en-GB" sz="2800" dirty="0" smtClean="0"/>
              <a:t>Unconditionally </a:t>
            </a:r>
            <a:r>
              <a:rPr lang="en-GB" sz="2800" dirty="0"/>
              <a:t>Secure</a:t>
            </a:r>
          </a:p>
          <a:p>
            <a:pPr lvl="1"/>
            <a:r>
              <a:rPr lang="en-GB" sz="2800" dirty="0"/>
              <a:t>Algorithms that are totally secure – if used properly!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Assessment of Mechanisms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Assessment of Mechanisms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02C1-30BA-4DD7-9760-4F5CC390D4AC}" type="slidenum">
              <a:rPr lang="en-US"/>
              <a:pPr/>
              <a:t>59</a:t>
            </a:fld>
            <a:endParaRPr lang="en-US"/>
          </a:p>
        </p:txBody>
      </p:sp>
      <p:sp>
        <p:nvSpPr>
          <p:cNvPr id="276544" name="Rectangle 64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Mechanisms </a:t>
            </a:r>
            <a:r>
              <a:rPr lang="en-GB" dirty="0"/>
              <a:t>are only as strong as their users!</a:t>
            </a:r>
          </a:p>
          <a:p>
            <a:pPr lvl="1"/>
            <a:r>
              <a:rPr lang="en-GB" dirty="0"/>
              <a:t>Insider Attacks</a:t>
            </a:r>
          </a:p>
          <a:p>
            <a:pPr lvl="1"/>
            <a:r>
              <a:rPr lang="en-GB" dirty="0"/>
              <a:t>Statistical Analysis</a:t>
            </a:r>
          </a:p>
          <a:p>
            <a:pPr lvl="1"/>
            <a:r>
              <a:rPr lang="en-GB" dirty="0"/>
              <a:t>Stupidity!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All About Eve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2B0F6-942E-40EC-BA74-728FBE614833}" type="slidenum">
              <a:rPr lang="en-US"/>
              <a:pPr/>
              <a:t>6</a:t>
            </a:fld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9750" y="1557338"/>
            <a:ext cx="3455988" cy="417671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003800" y="1557338"/>
            <a:ext cx="3455988" cy="4176712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179513" y="1728788"/>
            <a:ext cx="2108200" cy="51911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Objectives</a:t>
            </a:r>
            <a:endParaRPr lang="en-US" sz="2800" b="1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11188" y="2871788"/>
            <a:ext cx="3240087" cy="19177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-"/>
            </a:pPr>
            <a:r>
              <a:rPr lang="en-GB" sz="2400"/>
              <a:t>Read messages</a:t>
            </a:r>
          </a:p>
          <a:p>
            <a:pPr algn="l">
              <a:buFontTx/>
              <a:buChar char="-"/>
            </a:pPr>
            <a:endParaRPr lang="en-GB" sz="2400"/>
          </a:p>
          <a:p>
            <a:pPr algn="l">
              <a:buFontTx/>
              <a:buChar char="-"/>
            </a:pPr>
            <a:r>
              <a:rPr lang="en-GB" sz="2400"/>
              <a:t>Edit Messages</a:t>
            </a:r>
          </a:p>
          <a:p>
            <a:pPr algn="l">
              <a:buFontTx/>
              <a:buChar char="-"/>
            </a:pPr>
            <a:endParaRPr lang="en-GB" sz="2400"/>
          </a:p>
          <a:p>
            <a:pPr algn="l">
              <a:buFontTx/>
              <a:buChar char="-"/>
            </a:pPr>
            <a:r>
              <a:rPr lang="en-GB" sz="2400"/>
              <a:t>Write messages</a:t>
            </a:r>
            <a:endParaRPr lang="en-US" sz="2400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045075" y="1685925"/>
            <a:ext cx="3414713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Countermeasures</a:t>
            </a:r>
            <a:endParaRPr lang="en-US" sz="2800" b="1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5076825" y="2781300"/>
            <a:ext cx="3240088" cy="19177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-"/>
            </a:pPr>
            <a:r>
              <a:rPr lang="en-GB" sz="2400"/>
              <a:t>Encryption</a:t>
            </a:r>
          </a:p>
          <a:p>
            <a:pPr algn="l">
              <a:buFontTx/>
              <a:buChar char="-"/>
            </a:pPr>
            <a:endParaRPr lang="en-GB" sz="2400"/>
          </a:p>
          <a:p>
            <a:pPr algn="l">
              <a:buFontTx/>
              <a:buChar char="-"/>
            </a:pPr>
            <a:r>
              <a:rPr lang="en-GB" sz="2400"/>
              <a:t>Integrity Checking</a:t>
            </a:r>
          </a:p>
          <a:p>
            <a:pPr algn="l">
              <a:buFontTx/>
              <a:buChar char="-"/>
            </a:pPr>
            <a:endParaRPr lang="en-GB" sz="2400"/>
          </a:p>
          <a:p>
            <a:pPr algn="l">
              <a:buFontTx/>
              <a:buChar char="-"/>
            </a:pPr>
            <a:r>
              <a:rPr lang="en-GB" sz="2400"/>
              <a:t>Origin Checking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Computer Security Model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C5D98-7CAF-4B65-9FBA-6BF954A0D4F6}" type="slidenum">
              <a:rPr lang="en-US"/>
              <a:pPr/>
              <a:t>7</a:t>
            </a:fld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4213" y="3068638"/>
            <a:ext cx="2303462" cy="12969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600"/>
              <a:t>Customer</a:t>
            </a:r>
            <a:endParaRPr lang="en-US" sz="360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6084888" y="3068638"/>
            <a:ext cx="2087562" cy="1296987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3200"/>
              <a:t>Merchant</a:t>
            </a:r>
            <a:endParaRPr lang="en-US" sz="3200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987675" y="3716338"/>
            <a:ext cx="30972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627313" y="3500438"/>
            <a:ext cx="2016125" cy="2520950"/>
            <a:chOff x="2290" y="1842"/>
            <a:chExt cx="1270" cy="1588"/>
          </a:xfrm>
        </p:grpSpPr>
        <p:sp>
          <p:nvSpPr>
            <p:cNvPr id="7175" name="Oval 7"/>
            <p:cNvSpPr>
              <a:spLocks noChangeArrowheads="1"/>
            </p:cNvSpPr>
            <p:nvPr/>
          </p:nvSpPr>
          <p:spPr bwMode="auto">
            <a:xfrm>
              <a:off x="2789" y="1842"/>
              <a:ext cx="272" cy="272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2925" y="2115"/>
              <a:ext cx="0" cy="3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2290" y="2477"/>
              <a:ext cx="1270" cy="95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600"/>
                <a:t>TTP</a:t>
              </a:r>
              <a:endParaRPr lang="en-US" sz="3600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356100" y="1412875"/>
            <a:ext cx="2016125" cy="2519363"/>
            <a:chOff x="2744" y="890"/>
            <a:chExt cx="1270" cy="1587"/>
          </a:xfrm>
        </p:grpSpPr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3243" y="2205"/>
              <a:ext cx="272" cy="272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3379" y="1842"/>
              <a:ext cx="0" cy="3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2744" y="890"/>
              <a:ext cx="1270" cy="953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600"/>
                <a:t>LEA</a:t>
              </a:r>
              <a:endParaRPr lang="en-US" sz="3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Cryptography Paradigms</a:t>
            </a: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8931-6CE5-4284-A9B6-9EED1C44C7E0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419475" y="2708275"/>
            <a:ext cx="2016125" cy="1584325"/>
            <a:chOff x="3787" y="1706"/>
            <a:chExt cx="1270" cy="998"/>
          </a:xfrm>
        </p:grpSpPr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>
              <a:off x="3787" y="1706"/>
              <a:ext cx="1270" cy="680"/>
            </a:xfrm>
            <a:prstGeom prst="roundRect">
              <a:avLst>
                <a:gd name="adj" fmla="val 16667"/>
              </a:avLst>
            </a:prstGeom>
            <a:solidFill>
              <a:srgbClr val="996633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3787" y="2069"/>
              <a:ext cx="1270" cy="635"/>
            </a:xfrm>
            <a:prstGeom prst="rect">
              <a:avLst/>
            </a:prstGeom>
            <a:solidFill>
              <a:srgbClr val="99663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204" name="Lock"/>
            <p:cNvSpPr>
              <a:spLocks noEditPoints="1" noChangeArrowheads="1"/>
            </p:cNvSpPr>
            <p:nvPr/>
          </p:nvSpPr>
          <p:spPr bwMode="auto">
            <a:xfrm>
              <a:off x="4286" y="1932"/>
              <a:ext cx="272" cy="363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9606 h 21600"/>
                <a:gd name="T4" fmla="*/ 10800 w 21600"/>
                <a:gd name="T5" fmla="*/ 21600 h 21600"/>
                <a:gd name="T6" fmla="*/ 0 w 21600"/>
                <a:gd name="T7" fmla="*/ 9606 h 21600"/>
                <a:gd name="T8" fmla="*/ 744 w 21600"/>
                <a:gd name="T9" fmla="*/ 9904 h 21600"/>
                <a:gd name="T10" fmla="*/ 21134 w 21600"/>
                <a:gd name="T11" fmla="*/ 1533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93" y="9606"/>
                  </a:moveTo>
                  <a:lnTo>
                    <a:pt x="2048" y="9606"/>
                  </a:lnTo>
                  <a:lnTo>
                    <a:pt x="2048" y="4713"/>
                  </a:lnTo>
                  <a:lnTo>
                    <a:pt x="2420" y="3818"/>
                  </a:lnTo>
                  <a:lnTo>
                    <a:pt x="2979" y="3028"/>
                  </a:lnTo>
                  <a:lnTo>
                    <a:pt x="3537" y="2446"/>
                  </a:lnTo>
                  <a:lnTo>
                    <a:pt x="3956" y="1998"/>
                  </a:lnTo>
                  <a:lnTo>
                    <a:pt x="4492" y="1581"/>
                  </a:lnTo>
                  <a:lnTo>
                    <a:pt x="5143" y="1238"/>
                  </a:lnTo>
                  <a:lnTo>
                    <a:pt x="5912" y="880"/>
                  </a:lnTo>
                  <a:lnTo>
                    <a:pt x="6587" y="641"/>
                  </a:lnTo>
                  <a:lnTo>
                    <a:pt x="7518" y="372"/>
                  </a:lnTo>
                  <a:lnTo>
                    <a:pt x="8425" y="208"/>
                  </a:lnTo>
                  <a:lnTo>
                    <a:pt x="9496" y="59"/>
                  </a:lnTo>
                  <a:lnTo>
                    <a:pt x="10637" y="14"/>
                  </a:lnTo>
                  <a:lnTo>
                    <a:pt x="11614" y="59"/>
                  </a:lnTo>
                  <a:lnTo>
                    <a:pt x="12382" y="119"/>
                  </a:lnTo>
                  <a:lnTo>
                    <a:pt x="13034" y="253"/>
                  </a:lnTo>
                  <a:lnTo>
                    <a:pt x="13779" y="417"/>
                  </a:lnTo>
                  <a:lnTo>
                    <a:pt x="14500" y="611"/>
                  </a:lnTo>
                  <a:lnTo>
                    <a:pt x="14733" y="686"/>
                  </a:lnTo>
                  <a:lnTo>
                    <a:pt x="14989" y="790"/>
                  </a:lnTo>
                  <a:lnTo>
                    <a:pt x="15175" y="865"/>
                  </a:lnTo>
                  <a:lnTo>
                    <a:pt x="15385" y="954"/>
                  </a:lnTo>
                  <a:lnTo>
                    <a:pt x="15431" y="969"/>
                  </a:lnTo>
                  <a:lnTo>
                    <a:pt x="15594" y="1059"/>
                  </a:lnTo>
                  <a:lnTo>
                    <a:pt x="15757" y="1148"/>
                  </a:lnTo>
                  <a:lnTo>
                    <a:pt x="15920" y="1267"/>
                  </a:lnTo>
                  <a:lnTo>
                    <a:pt x="16106" y="1372"/>
                  </a:lnTo>
                  <a:lnTo>
                    <a:pt x="16665" y="1730"/>
                  </a:lnTo>
                  <a:lnTo>
                    <a:pt x="17014" y="1998"/>
                  </a:lnTo>
                  <a:lnTo>
                    <a:pt x="17480" y="2356"/>
                  </a:lnTo>
                  <a:lnTo>
                    <a:pt x="17852" y="2804"/>
                  </a:lnTo>
                  <a:lnTo>
                    <a:pt x="18178" y="3192"/>
                  </a:lnTo>
                  <a:lnTo>
                    <a:pt x="18527" y="3639"/>
                  </a:lnTo>
                  <a:lnTo>
                    <a:pt x="18806" y="4132"/>
                  </a:lnTo>
                  <a:lnTo>
                    <a:pt x="19086" y="4713"/>
                  </a:lnTo>
                  <a:lnTo>
                    <a:pt x="19272" y="5191"/>
                  </a:lnTo>
                  <a:lnTo>
                    <a:pt x="19295" y="9606"/>
                  </a:lnTo>
                  <a:lnTo>
                    <a:pt x="21600" y="9606"/>
                  </a:lnTo>
                  <a:lnTo>
                    <a:pt x="21600" y="16289"/>
                  </a:lnTo>
                  <a:lnTo>
                    <a:pt x="21413" y="17184"/>
                  </a:lnTo>
                  <a:lnTo>
                    <a:pt x="21041" y="17900"/>
                  </a:lnTo>
                  <a:lnTo>
                    <a:pt x="20668" y="18377"/>
                  </a:lnTo>
                  <a:lnTo>
                    <a:pt x="20343" y="18855"/>
                  </a:lnTo>
                  <a:lnTo>
                    <a:pt x="19924" y="19332"/>
                  </a:lnTo>
                  <a:lnTo>
                    <a:pt x="19388" y="19809"/>
                  </a:lnTo>
                  <a:lnTo>
                    <a:pt x="18806" y="20242"/>
                  </a:lnTo>
                  <a:lnTo>
                    <a:pt x="18062" y="20585"/>
                  </a:lnTo>
                  <a:lnTo>
                    <a:pt x="17270" y="20883"/>
                  </a:lnTo>
                  <a:lnTo>
                    <a:pt x="16525" y="21182"/>
                  </a:lnTo>
                  <a:lnTo>
                    <a:pt x="15548" y="21420"/>
                  </a:lnTo>
                  <a:lnTo>
                    <a:pt x="14803" y="21540"/>
                  </a:lnTo>
                  <a:lnTo>
                    <a:pt x="13662" y="21674"/>
                  </a:lnTo>
                  <a:lnTo>
                    <a:pt x="8379" y="21659"/>
                  </a:lnTo>
                  <a:lnTo>
                    <a:pt x="7168" y="21540"/>
                  </a:lnTo>
                  <a:lnTo>
                    <a:pt x="6098" y="21331"/>
                  </a:lnTo>
                  <a:lnTo>
                    <a:pt x="5050" y="21092"/>
                  </a:lnTo>
                  <a:lnTo>
                    <a:pt x="4003" y="20764"/>
                  </a:lnTo>
                  <a:lnTo>
                    <a:pt x="3258" y="20391"/>
                  </a:lnTo>
                  <a:lnTo>
                    <a:pt x="2769" y="20123"/>
                  </a:lnTo>
                  <a:lnTo>
                    <a:pt x="2281" y="19720"/>
                  </a:lnTo>
                  <a:lnTo>
                    <a:pt x="1862" y="19407"/>
                  </a:lnTo>
                  <a:lnTo>
                    <a:pt x="1489" y="19079"/>
                  </a:lnTo>
                  <a:lnTo>
                    <a:pt x="1070" y="18676"/>
                  </a:lnTo>
                  <a:lnTo>
                    <a:pt x="744" y="18258"/>
                  </a:lnTo>
                  <a:lnTo>
                    <a:pt x="325" y="17661"/>
                  </a:lnTo>
                  <a:lnTo>
                    <a:pt x="162" y="17035"/>
                  </a:lnTo>
                  <a:lnTo>
                    <a:pt x="93" y="16468"/>
                  </a:lnTo>
                  <a:lnTo>
                    <a:pt x="93" y="9606"/>
                  </a:lnTo>
                  <a:close/>
                  <a:moveTo>
                    <a:pt x="6098" y="9591"/>
                  </a:moveTo>
                  <a:lnTo>
                    <a:pt x="6098" y="5220"/>
                  </a:lnTo>
                  <a:lnTo>
                    <a:pt x="6191" y="4907"/>
                  </a:lnTo>
                  <a:lnTo>
                    <a:pt x="6307" y="4639"/>
                  </a:lnTo>
                  <a:lnTo>
                    <a:pt x="6517" y="4370"/>
                  </a:lnTo>
                  <a:lnTo>
                    <a:pt x="6680" y="4087"/>
                  </a:lnTo>
                  <a:lnTo>
                    <a:pt x="6889" y="3878"/>
                  </a:lnTo>
                  <a:lnTo>
                    <a:pt x="7308" y="3520"/>
                  </a:lnTo>
                  <a:lnTo>
                    <a:pt x="7843" y="3281"/>
                  </a:lnTo>
                  <a:lnTo>
                    <a:pt x="8402" y="3013"/>
                  </a:lnTo>
                  <a:lnTo>
                    <a:pt x="9031" y="2834"/>
                  </a:lnTo>
                  <a:lnTo>
                    <a:pt x="9659" y="2700"/>
                  </a:lnTo>
                  <a:lnTo>
                    <a:pt x="10497" y="2625"/>
                  </a:lnTo>
                  <a:lnTo>
                    <a:pt x="11125" y="2655"/>
                  </a:lnTo>
                  <a:lnTo>
                    <a:pt x="11987" y="2789"/>
                  </a:lnTo>
                  <a:lnTo>
                    <a:pt x="12522" y="2893"/>
                  </a:lnTo>
                  <a:lnTo>
                    <a:pt x="13011" y="3028"/>
                  </a:lnTo>
                  <a:lnTo>
                    <a:pt x="13290" y="3192"/>
                  </a:lnTo>
                  <a:lnTo>
                    <a:pt x="13709" y="3371"/>
                  </a:lnTo>
                  <a:lnTo>
                    <a:pt x="13872" y="3505"/>
                  </a:lnTo>
                  <a:lnTo>
                    <a:pt x="14058" y="3639"/>
                  </a:lnTo>
                  <a:lnTo>
                    <a:pt x="14291" y="3788"/>
                  </a:lnTo>
                  <a:lnTo>
                    <a:pt x="14431" y="3953"/>
                  </a:lnTo>
                  <a:lnTo>
                    <a:pt x="14617" y="4102"/>
                  </a:lnTo>
                  <a:lnTo>
                    <a:pt x="14826" y="4311"/>
                  </a:lnTo>
                  <a:lnTo>
                    <a:pt x="14919" y="4534"/>
                  </a:lnTo>
                  <a:lnTo>
                    <a:pt x="15036" y="4773"/>
                  </a:lnTo>
                  <a:lnTo>
                    <a:pt x="15175" y="5027"/>
                  </a:lnTo>
                  <a:lnTo>
                    <a:pt x="15245" y="5220"/>
                  </a:lnTo>
                  <a:lnTo>
                    <a:pt x="15245" y="9591"/>
                  </a:lnTo>
                  <a:lnTo>
                    <a:pt x="6098" y="9591"/>
                  </a:lnTo>
                  <a:close/>
                </a:path>
                <a:path w="21600" h="21600" extrusionOk="0">
                  <a:moveTo>
                    <a:pt x="93" y="9606"/>
                  </a:moveTo>
                  <a:lnTo>
                    <a:pt x="21600" y="9606"/>
                  </a:lnTo>
                  <a:close/>
                </a:path>
                <a:path w="21600" h="21600" extrusionOk="0">
                  <a:moveTo>
                    <a:pt x="11684" y="17109"/>
                  </a:moveTo>
                  <a:lnTo>
                    <a:pt x="12266" y="19317"/>
                  </a:lnTo>
                  <a:lnTo>
                    <a:pt x="9659" y="19317"/>
                  </a:lnTo>
                  <a:lnTo>
                    <a:pt x="10287" y="17124"/>
                  </a:lnTo>
                  <a:lnTo>
                    <a:pt x="10008" y="16975"/>
                  </a:lnTo>
                  <a:lnTo>
                    <a:pt x="9799" y="16722"/>
                  </a:lnTo>
                  <a:lnTo>
                    <a:pt x="9752" y="16408"/>
                  </a:lnTo>
                  <a:lnTo>
                    <a:pt x="9822" y="16170"/>
                  </a:lnTo>
                  <a:lnTo>
                    <a:pt x="10008" y="16006"/>
                  </a:lnTo>
                  <a:lnTo>
                    <a:pt x="10148" y="15871"/>
                  </a:lnTo>
                  <a:lnTo>
                    <a:pt x="10381" y="15782"/>
                  </a:lnTo>
                  <a:lnTo>
                    <a:pt x="10660" y="15692"/>
                  </a:lnTo>
                  <a:lnTo>
                    <a:pt x="11009" y="15677"/>
                  </a:lnTo>
                  <a:lnTo>
                    <a:pt x="11288" y="15722"/>
                  </a:lnTo>
                  <a:lnTo>
                    <a:pt x="11614" y="15782"/>
                  </a:lnTo>
                  <a:lnTo>
                    <a:pt x="11893" y="15946"/>
                  </a:lnTo>
                  <a:lnTo>
                    <a:pt x="12033" y="16080"/>
                  </a:lnTo>
                  <a:lnTo>
                    <a:pt x="12173" y="16229"/>
                  </a:lnTo>
                  <a:lnTo>
                    <a:pt x="12196" y="16408"/>
                  </a:lnTo>
                  <a:lnTo>
                    <a:pt x="12103" y="16722"/>
                  </a:lnTo>
                  <a:lnTo>
                    <a:pt x="11987" y="16856"/>
                  </a:lnTo>
                  <a:lnTo>
                    <a:pt x="11847" y="16975"/>
                  </a:lnTo>
                  <a:lnTo>
                    <a:pt x="11684" y="17109"/>
                  </a:lnTo>
                </a:path>
              </a:pathLst>
            </a:cu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23850" y="2924175"/>
            <a:ext cx="1873250" cy="1152525"/>
            <a:chOff x="476" y="1162"/>
            <a:chExt cx="1180" cy="726"/>
          </a:xfrm>
        </p:grpSpPr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476" y="1162"/>
              <a:ext cx="1179" cy="726"/>
            </a:xfrm>
            <a:prstGeom prst="rect">
              <a:avLst/>
            </a:prstGeom>
            <a:solidFill>
              <a:srgbClr val="FFFF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47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 flipH="1">
              <a:off x="1066" y="1162"/>
              <a:ext cx="59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132138" y="2276475"/>
            <a:ext cx="2519362" cy="2519363"/>
          </a:xfrm>
          <a:prstGeom prst="rect">
            <a:avLst/>
          </a:prstGeom>
          <a:solidFill>
            <a:srgbClr val="000000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GB" sz="4000">
                <a:solidFill>
                  <a:srgbClr val="F8F8F8"/>
                </a:solidFill>
              </a:rPr>
              <a:t>SECRET</a:t>
            </a:r>
          </a:p>
          <a:p>
            <a:r>
              <a:rPr lang="en-GB" sz="4000">
                <a:solidFill>
                  <a:srgbClr val="F8F8F8"/>
                </a:solidFill>
              </a:rPr>
              <a:t>PROCESS</a:t>
            </a:r>
            <a:endParaRPr lang="en-US" sz="4000">
              <a:solidFill>
                <a:srgbClr val="F8F8F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45663E-6 L 0.33073 -2.4566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-2.45663E-6 L 0.32274 -2.45663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275 -2.45663E-6 L -0.00017 -2.45663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33073 -2.45663E-6 L -0.00799 -2.4566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Failure of the Secret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Concepts of Cryptology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 Oates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E42B-9A7E-469A-A44B-EB970F7BA7A8}" type="slidenum">
              <a:rPr lang="en-US"/>
              <a:pPr/>
              <a:t>9</a:t>
            </a:fld>
            <a:endParaRPr lang="en-US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GB" sz="3200" dirty="0" smtClean="0"/>
          </a:p>
          <a:p>
            <a:r>
              <a:rPr lang="en-GB" sz="3200" dirty="0" smtClean="0"/>
              <a:t>Who </a:t>
            </a:r>
            <a:r>
              <a:rPr lang="en-GB" sz="3200" dirty="0"/>
              <a:t>verifies that your technique is strong enough?</a:t>
            </a:r>
          </a:p>
          <a:p>
            <a:endParaRPr lang="en-GB" sz="3200" dirty="0"/>
          </a:p>
          <a:p>
            <a:r>
              <a:rPr lang="en-GB" sz="3200" dirty="0"/>
              <a:t>What happens if someone reverse engineers/sells your process?</a:t>
            </a:r>
          </a:p>
          <a:p>
            <a:pPr>
              <a:buFontTx/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2821</TotalTime>
  <Words>2251</Words>
  <Application>Microsoft Office PowerPoint</Application>
  <PresentationFormat>On-screen Show (4:3)</PresentationFormat>
  <Paragraphs>743</Paragraphs>
  <Slides>59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1" baseType="lpstr">
      <vt:lpstr>Equity</vt:lpstr>
      <vt:lpstr>Microsoft Equation 3.0</vt:lpstr>
      <vt:lpstr>An Introduction to Cryptology</vt:lpstr>
      <vt:lpstr>Topics Covered</vt:lpstr>
      <vt:lpstr>Definitions</vt:lpstr>
      <vt:lpstr>The Important Message</vt:lpstr>
      <vt:lpstr>The Communication Model</vt:lpstr>
      <vt:lpstr>All About Eve</vt:lpstr>
      <vt:lpstr>The Computer Security Model</vt:lpstr>
      <vt:lpstr>Cryptography Paradigms</vt:lpstr>
      <vt:lpstr>The Failure of the Secret</vt:lpstr>
      <vt:lpstr>The New Paradigm</vt:lpstr>
      <vt:lpstr>Keys and Strength</vt:lpstr>
      <vt:lpstr>Key Management</vt:lpstr>
      <vt:lpstr>Modulus Mathematics</vt:lpstr>
      <vt:lpstr>Modulus</vt:lpstr>
      <vt:lpstr>Properties of the Modulus</vt:lpstr>
      <vt:lpstr>Properties of Modulus</vt:lpstr>
      <vt:lpstr>Modular Division Example</vt:lpstr>
      <vt:lpstr>Undefined Modular Division </vt:lpstr>
      <vt:lpstr>Primes and Modulus</vt:lpstr>
      <vt:lpstr>Modulus Mathematics</vt:lpstr>
      <vt:lpstr>Fermat’s Little Theorem</vt:lpstr>
      <vt:lpstr>Hash Functions</vt:lpstr>
      <vt:lpstr>Properties of Hash Functions</vt:lpstr>
      <vt:lpstr>The Birthday Paradox</vt:lpstr>
      <vt:lpstr>Properties of Hash Functions</vt:lpstr>
      <vt:lpstr>Properties of Hash Functions</vt:lpstr>
      <vt:lpstr>Properties of Hash Functions</vt:lpstr>
      <vt:lpstr>Integrity Checking</vt:lpstr>
      <vt:lpstr>MDCs</vt:lpstr>
      <vt:lpstr>The Story So Far…</vt:lpstr>
      <vt:lpstr>A Naïve Hash Function</vt:lpstr>
      <vt:lpstr>Slide 32</vt:lpstr>
      <vt:lpstr>Hash Algorithms</vt:lpstr>
      <vt:lpstr>Message Authentication</vt:lpstr>
      <vt:lpstr>Message Authentication</vt:lpstr>
      <vt:lpstr>Message Authentication</vt:lpstr>
      <vt:lpstr>Digital Signatures</vt:lpstr>
      <vt:lpstr>Digital Signatures</vt:lpstr>
      <vt:lpstr>Digital Signatures</vt:lpstr>
      <vt:lpstr>One-time Signatures</vt:lpstr>
      <vt:lpstr>One-time Signatures</vt:lpstr>
      <vt:lpstr>One-time Signatures</vt:lpstr>
      <vt:lpstr>One-time Signatures</vt:lpstr>
      <vt:lpstr>One-time Signatures</vt:lpstr>
      <vt:lpstr>Encryption</vt:lpstr>
      <vt:lpstr>Public Key Encryption</vt:lpstr>
      <vt:lpstr>Public Key Encryption</vt:lpstr>
      <vt:lpstr>Public Key Encryption Example</vt:lpstr>
      <vt:lpstr>Public Key Decryption</vt:lpstr>
      <vt:lpstr>Feistal Networks</vt:lpstr>
      <vt:lpstr>Feistal Networks</vt:lpstr>
      <vt:lpstr>Feistal Networks</vt:lpstr>
      <vt:lpstr>Assessment of Mechanisms</vt:lpstr>
      <vt:lpstr>Encryption</vt:lpstr>
      <vt:lpstr>Assessment of Mechanisms</vt:lpstr>
      <vt:lpstr>Assessment of Mechanisms</vt:lpstr>
      <vt:lpstr>Assessment of Mechanisms</vt:lpstr>
      <vt:lpstr>Assessment of Mechanisms</vt:lpstr>
      <vt:lpstr>Assessment of Mechanisms</vt:lpstr>
    </vt:vector>
  </TitlesOfParts>
  <Company>University of Nottingham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Cryptology</dc:title>
  <dc:creator>Information Services</dc:creator>
  <cp:lastModifiedBy>Information Services</cp:lastModifiedBy>
  <cp:revision>7</cp:revision>
  <dcterms:created xsi:type="dcterms:W3CDTF">2012-02-07T12:54:09Z</dcterms:created>
  <dcterms:modified xsi:type="dcterms:W3CDTF">2012-02-09T22:12:35Z</dcterms:modified>
</cp:coreProperties>
</file>