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489654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E470804-9F06-4BD3-B101-CE8DAE2237FD}" type="datetimeFigureOut">
              <a:rPr lang="en-GB" smtClean="0"/>
              <a:t>30/03/2012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6D2585D-E908-4D70-8057-ABD5F9A316A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Software Vulnerability Examples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28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Missing Authentication or Authorisation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Example Java code:</a:t>
            </a:r>
          </a:p>
          <a:p>
            <a:pPr marL="932688" lvl="3" indent="0">
              <a:buNone/>
            </a:pPr>
            <a:r>
              <a:rPr lang="en-GB" dirty="0" err="1"/>
              <a:t>BankAccount</a:t>
            </a:r>
            <a:r>
              <a:rPr lang="en-GB" dirty="0"/>
              <a:t> account = null</a:t>
            </a:r>
            <a:r>
              <a:rPr lang="en-GB" dirty="0" smtClean="0"/>
              <a:t>;</a:t>
            </a:r>
          </a:p>
          <a:p>
            <a:pPr marL="932688" lvl="3" indent="0">
              <a:buNone/>
            </a:pPr>
            <a:r>
              <a:rPr lang="en-GB" dirty="0" smtClean="0"/>
              <a:t>Account = new </a:t>
            </a:r>
            <a:r>
              <a:rPr lang="en-GB" dirty="0" err="1" smtClean="0"/>
              <a:t>BankAccount</a:t>
            </a:r>
            <a:r>
              <a:rPr lang="en-GB" dirty="0" smtClean="0"/>
              <a:t>();</a:t>
            </a:r>
          </a:p>
          <a:p>
            <a:pPr marL="932688" lvl="3" indent="0">
              <a:buNone/>
            </a:pPr>
            <a:r>
              <a:rPr lang="en-GB" dirty="0"/>
              <a:t>r</a:t>
            </a:r>
            <a:r>
              <a:rPr lang="en-GB" dirty="0" smtClean="0"/>
              <a:t>eturn account;</a:t>
            </a:r>
          </a:p>
          <a:p>
            <a:r>
              <a:rPr lang="en-GB" dirty="0" smtClean="0"/>
              <a:t>Vulnerability</a:t>
            </a:r>
          </a:p>
          <a:p>
            <a:pPr lvl="1"/>
            <a:r>
              <a:rPr lang="en-GB" dirty="0" smtClean="0"/>
              <a:t>There </a:t>
            </a:r>
            <a:r>
              <a:rPr lang="en-GB" dirty="0"/>
              <a:t>is no authentication mechanism to ensure that the user creating this bank account object has the authority to create new bank accounts. </a:t>
            </a:r>
            <a:endParaRPr lang="en-GB" dirty="0" smtClean="0"/>
          </a:p>
          <a:p>
            <a:pPr lvl="1"/>
            <a:r>
              <a:rPr lang="en-GB" dirty="0" smtClean="0"/>
              <a:t>Some </a:t>
            </a:r>
            <a:r>
              <a:rPr lang="en-GB" dirty="0"/>
              <a:t>authentication mechanisms should be used to verify that the user has the authority to create bank account objects. </a:t>
            </a:r>
            <a:endParaRPr lang="en-GB" dirty="0" smtClean="0"/>
          </a:p>
          <a:p>
            <a:r>
              <a:rPr lang="en-GB" dirty="0" smtClean="0"/>
              <a:t>Correct example code:</a:t>
            </a:r>
          </a:p>
          <a:p>
            <a:pPr marL="704088" lvl="2" indent="0">
              <a:buNone/>
            </a:pPr>
            <a:r>
              <a:rPr lang="en-GB" dirty="0" err="1"/>
              <a:t>BankAccount</a:t>
            </a:r>
            <a:r>
              <a:rPr lang="en-GB" dirty="0"/>
              <a:t> account = null;</a:t>
            </a:r>
          </a:p>
          <a:p>
            <a:pPr marL="704088" lvl="2" indent="0">
              <a:buNone/>
            </a:pPr>
            <a:r>
              <a:rPr lang="en-GB" dirty="0" smtClean="0"/>
              <a:t>if (</a:t>
            </a:r>
            <a:r>
              <a:rPr lang="en-GB" dirty="0" err="1" smtClean="0"/>
              <a:t>isAuthenticated</a:t>
            </a:r>
            <a:r>
              <a:rPr lang="en-GB" dirty="0" smtClean="0"/>
              <a:t>()) {</a:t>
            </a:r>
          </a:p>
          <a:p>
            <a:pPr marL="932688" lvl="3" indent="0">
              <a:buNone/>
            </a:pPr>
            <a:r>
              <a:rPr lang="en-GB" dirty="0" smtClean="0"/>
              <a:t>Account </a:t>
            </a:r>
            <a:r>
              <a:rPr lang="en-GB" dirty="0"/>
              <a:t>= new </a:t>
            </a:r>
            <a:r>
              <a:rPr lang="en-GB" dirty="0" err="1"/>
              <a:t>BankAccount</a:t>
            </a:r>
            <a:r>
              <a:rPr lang="en-GB" dirty="0" smtClean="0"/>
              <a:t>();</a:t>
            </a:r>
          </a:p>
          <a:p>
            <a:pPr marL="676656" lvl="2" indent="0">
              <a:buNone/>
            </a:pPr>
            <a:r>
              <a:rPr lang="en-GB" dirty="0"/>
              <a:t>}</a:t>
            </a:r>
          </a:p>
          <a:p>
            <a:pPr marL="932688" lvl="3" indent="0">
              <a:buNone/>
            </a:pPr>
            <a:r>
              <a:rPr lang="en-GB" dirty="0"/>
              <a:t>return account</a:t>
            </a:r>
            <a:r>
              <a:rPr lang="en-GB" dirty="0" smtClean="0"/>
              <a:t>;</a:t>
            </a:r>
          </a:p>
          <a:p>
            <a:pPr marL="676656" lvl="2" indent="0">
              <a:buNone/>
            </a:pPr>
            <a:r>
              <a:rPr lang="en-GB" dirty="0" smtClean="0"/>
              <a:t>}</a:t>
            </a:r>
          </a:p>
          <a:p>
            <a:pPr marL="676656" lvl="2" indent="0">
              <a:buNone/>
            </a:pPr>
            <a:endParaRPr lang="en-GB" dirty="0"/>
          </a:p>
          <a:p>
            <a:pPr marL="411480" lvl="1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06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Reading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“2011 </a:t>
            </a:r>
            <a:r>
              <a:rPr lang="en-GB" dirty="0"/>
              <a:t>CWE/SANS Top 25 Most Dangerous Software </a:t>
            </a:r>
            <a:r>
              <a:rPr lang="en-GB" dirty="0" smtClean="0"/>
              <a:t>Errors”</a:t>
            </a:r>
            <a:endParaRPr lang="en-GB" dirty="0"/>
          </a:p>
          <a:p>
            <a:pPr lvl="1"/>
            <a:r>
              <a:rPr lang="en-GB" dirty="0"/>
              <a:t>http://cwe.mitre.org/top25/</a:t>
            </a:r>
          </a:p>
        </p:txBody>
      </p:sp>
    </p:spTree>
    <p:extLst>
      <p:ext uri="{BB962C8B-B14F-4D97-AF65-F5344CB8AC3E}">
        <p14:creationId xmlns:p14="http://schemas.microsoft.com/office/powerpoint/2010/main" val="28064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SQL Injection – Example Scenario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Imagine a form in a webpage with two input text boxes: “username” and “password”. </a:t>
            </a:r>
          </a:p>
          <a:p>
            <a:r>
              <a:rPr lang="en-GB" dirty="0" smtClean="0"/>
              <a:t>The form gets submitted to a CGI script that constructs SQL query with the username ad password and runs it against a database table to authenticate the user.</a:t>
            </a:r>
          </a:p>
          <a:p>
            <a:r>
              <a:rPr lang="en-GB" dirty="0" smtClean="0"/>
              <a:t>If the SQL query matches an entry the user gets authenticated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539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SQL Injection Example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Web form textboxes:</a:t>
            </a:r>
          </a:p>
          <a:p>
            <a:pPr lvl="1"/>
            <a:r>
              <a:rPr lang="en-GB" dirty="0" smtClean="0"/>
              <a:t>“username”, “password”</a:t>
            </a:r>
          </a:p>
          <a:p>
            <a:r>
              <a:rPr lang="en-GB" dirty="0" smtClean="0"/>
              <a:t>CGI script code for SQL:</a:t>
            </a:r>
          </a:p>
          <a:p>
            <a:pPr lvl="1"/>
            <a:r>
              <a:rPr lang="en-GB" dirty="0"/>
              <a:t>string query = "SELECT * FROM items WHERE </a:t>
            </a:r>
            <a:r>
              <a:rPr lang="en-GB" dirty="0" smtClean="0"/>
              <a:t>username = </a:t>
            </a:r>
            <a:r>
              <a:rPr lang="en-GB" dirty="0"/>
              <a:t>'" + </a:t>
            </a:r>
            <a:r>
              <a:rPr lang="en-GB" dirty="0" err="1"/>
              <a:t>userName</a:t>
            </a:r>
            <a:r>
              <a:rPr lang="en-GB" dirty="0"/>
              <a:t> + "' AND </a:t>
            </a:r>
            <a:r>
              <a:rPr lang="en-GB" dirty="0" smtClean="0"/>
              <a:t>password </a:t>
            </a:r>
            <a:r>
              <a:rPr lang="en-GB" dirty="0"/>
              <a:t>= '" + </a:t>
            </a:r>
            <a:r>
              <a:rPr lang="en-GB" dirty="0" err="1"/>
              <a:t>p</a:t>
            </a:r>
            <a:r>
              <a:rPr lang="en-GB" dirty="0" err="1" smtClean="0"/>
              <a:t>assword.Text</a:t>
            </a:r>
            <a:r>
              <a:rPr lang="en-GB" dirty="0" smtClean="0"/>
              <a:t> </a:t>
            </a:r>
            <a:r>
              <a:rPr lang="en-GB" dirty="0"/>
              <a:t>+ </a:t>
            </a:r>
            <a:r>
              <a:rPr lang="en-GB" dirty="0" smtClean="0"/>
              <a:t>"'";</a:t>
            </a:r>
          </a:p>
          <a:p>
            <a:r>
              <a:rPr lang="en-GB" dirty="0" smtClean="0"/>
              <a:t>CGI intended generated SQL string:</a:t>
            </a:r>
          </a:p>
          <a:p>
            <a:pPr lvl="1"/>
            <a:r>
              <a:rPr lang="en-GB" dirty="0"/>
              <a:t>SELECT * FROM items WHERE </a:t>
            </a:r>
            <a:r>
              <a:rPr lang="en-GB" dirty="0" smtClean="0"/>
              <a:t>username </a:t>
            </a:r>
            <a:r>
              <a:rPr lang="en-GB" dirty="0"/>
              <a:t>= &lt;</a:t>
            </a:r>
            <a:r>
              <a:rPr lang="en-GB" dirty="0" err="1"/>
              <a:t>userName</a:t>
            </a:r>
            <a:r>
              <a:rPr lang="en-GB" dirty="0"/>
              <a:t>&gt; AND </a:t>
            </a:r>
            <a:r>
              <a:rPr lang="en-GB" dirty="0" smtClean="0"/>
              <a:t>password = &lt;password&gt;;</a:t>
            </a:r>
          </a:p>
          <a:p>
            <a:r>
              <a:rPr lang="en-GB" dirty="0" smtClean="0"/>
              <a:t>User enters:</a:t>
            </a:r>
          </a:p>
          <a:p>
            <a:pPr lvl="1"/>
            <a:r>
              <a:rPr lang="en-GB" dirty="0" smtClean="0"/>
              <a:t>“</a:t>
            </a:r>
            <a:r>
              <a:rPr lang="en-GB" dirty="0" smtClean="0">
                <a:solidFill>
                  <a:srgbClr val="FF0000"/>
                </a:solidFill>
              </a:rPr>
              <a:t>Administrator</a:t>
            </a:r>
            <a:r>
              <a:rPr lang="en-GB" dirty="0" smtClean="0"/>
              <a:t>” </a:t>
            </a:r>
            <a:r>
              <a:rPr lang="en-GB" dirty="0"/>
              <a:t>as username and </a:t>
            </a:r>
            <a:r>
              <a:rPr lang="en-GB" dirty="0" smtClean="0"/>
              <a:t>“</a:t>
            </a:r>
            <a:r>
              <a:rPr lang="en-GB" dirty="0" smtClean="0">
                <a:solidFill>
                  <a:srgbClr val="FF0000"/>
                </a:solidFill>
              </a:rPr>
              <a:t>secret' </a:t>
            </a:r>
            <a:r>
              <a:rPr lang="en-GB" dirty="0">
                <a:solidFill>
                  <a:srgbClr val="FF0000"/>
                </a:solidFill>
              </a:rPr>
              <a:t>OR 'a'=</a:t>
            </a:r>
            <a:r>
              <a:rPr lang="en-GB" dirty="0" smtClean="0">
                <a:solidFill>
                  <a:srgbClr val="FF0000"/>
                </a:solidFill>
              </a:rPr>
              <a:t>'a</a:t>
            </a:r>
            <a:r>
              <a:rPr lang="en-GB" dirty="0" smtClean="0"/>
              <a:t>” as password</a:t>
            </a:r>
          </a:p>
          <a:p>
            <a:r>
              <a:rPr lang="en-GB" dirty="0" smtClean="0"/>
              <a:t>SQL query result is:</a:t>
            </a:r>
          </a:p>
          <a:p>
            <a:pPr lvl="1"/>
            <a:r>
              <a:rPr lang="en-GB" dirty="0"/>
              <a:t>SELECT * FROM items WHERE </a:t>
            </a:r>
            <a:r>
              <a:rPr lang="en-GB" dirty="0" smtClean="0"/>
              <a:t>username </a:t>
            </a:r>
            <a:r>
              <a:rPr lang="en-GB" dirty="0"/>
              <a:t>= </a:t>
            </a:r>
            <a:r>
              <a:rPr lang="en-GB" dirty="0" smtClean="0"/>
              <a:t>‘</a:t>
            </a:r>
            <a:r>
              <a:rPr lang="en-GB" dirty="0" smtClean="0">
                <a:solidFill>
                  <a:srgbClr val="FF0000"/>
                </a:solidFill>
              </a:rPr>
              <a:t>Administrator</a:t>
            </a:r>
            <a:r>
              <a:rPr lang="en-GB" dirty="0" smtClean="0"/>
              <a:t>' </a:t>
            </a:r>
            <a:r>
              <a:rPr lang="en-GB" dirty="0"/>
              <a:t>AND </a:t>
            </a:r>
            <a:r>
              <a:rPr lang="en-GB" dirty="0" smtClean="0"/>
              <a:t>password = </a:t>
            </a:r>
            <a:r>
              <a:rPr lang="en-GB" dirty="0" smtClean="0"/>
              <a:t>‘</a:t>
            </a:r>
            <a:r>
              <a:rPr lang="en-GB" dirty="0" smtClean="0">
                <a:solidFill>
                  <a:srgbClr val="FF0000"/>
                </a:solidFill>
              </a:rPr>
              <a:t>secret' </a:t>
            </a:r>
            <a:r>
              <a:rPr lang="en-GB" dirty="0" smtClean="0">
                <a:solidFill>
                  <a:srgbClr val="FF0000"/>
                </a:solidFill>
              </a:rPr>
              <a:t>OR </a:t>
            </a:r>
            <a:r>
              <a:rPr lang="en-GB" dirty="0">
                <a:solidFill>
                  <a:srgbClr val="FF0000"/>
                </a:solidFill>
              </a:rPr>
              <a:t>'a'='a</a:t>
            </a:r>
            <a:r>
              <a:rPr lang="en-GB" dirty="0" smtClean="0"/>
              <a:t>';</a:t>
            </a:r>
          </a:p>
          <a:p>
            <a:r>
              <a:rPr lang="en-GB" dirty="0" smtClean="0"/>
              <a:t>Result is that the right part of the OR statement is always true and the user always gets authenticated as Administrator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82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SQL Injection Example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Web form textboxes:</a:t>
            </a:r>
          </a:p>
          <a:p>
            <a:pPr lvl="1"/>
            <a:r>
              <a:rPr lang="en-GB" dirty="0" smtClean="0"/>
              <a:t>“username”, “password”</a:t>
            </a:r>
          </a:p>
          <a:p>
            <a:r>
              <a:rPr lang="en-GB" dirty="0" smtClean="0"/>
              <a:t>CGI script code for SQL:</a:t>
            </a:r>
          </a:p>
          <a:p>
            <a:pPr lvl="1"/>
            <a:r>
              <a:rPr lang="en-GB" dirty="0"/>
              <a:t>string query = "SELECT * FROM </a:t>
            </a:r>
            <a:r>
              <a:rPr lang="en-GB" dirty="0" smtClean="0"/>
              <a:t>users </a:t>
            </a:r>
            <a:r>
              <a:rPr lang="en-GB" dirty="0"/>
              <a:t>WHERE </a:t>
            </a:r>
            <a:r>
              <a:rPr lang="en-GB" dirty="0" smtClean="0"/>
              <a:t>username = </a:t>
            </a:r>
            <a:r>
              <a:rPr lang="en-GB" dirty="0"/>
              <a:t>'" + </a:t>
            </a:r>
            <a:r>
              <a:rPr lang="en-GB" dirty="0" err="1"/>
              <a:t>userName</a:t>
            </a:r>
            <a:r>
              <a:rPr lang="en-GB" dirty="0"/>
              <a:t> + "' AND </a:t>
            </a:r>
            <a:r>
              <a:rPr lang="en-GB" dirty="0" smtClean="0"/>
              <a:t>password </a:t>
            </a:r>
            <a:r>
              <a:rPr lang="en-GB" dirty="0"/>
              <a:t>= '" + </a:t>
            </a:r>
            <a:r>
              <a:rPr lang="en-GB" dirty="0" err="1"/>
              <a:t>p</a:t>
            </a:r>
            <a:r>
              <a:rPr lang="en-GB" dirty="0" err="1" smtClean="0"/>
              <a:t>assword.Text</a:t>
            </a:r>
            <a:r>
              <a:rPr lang="en-GB" dirty="0" smtClean="0"/>
              <a:t> </a:t>
            </a:r>
            <a:r>
              <a:rPr lang="en-GB" dirty="0"/>
              <a:t>+ </a:t>
            </a:r>
            <a:r>
              <a:rPr lang="en-GB" dirty="0" smtClean="0"/>
              <a:t>"'";</a:t>
            </a:r>
          </a:p>
          <a:p>
            <a:r>
              <a:rPr lang="en-GB" dirty="0" smtClean="0"/>
              <a:t>CGI intended generated SQL string:</a:t>
            </a:r>
          </a:p>
          <a:p>
            <a:pPr lvl="1"/>
            <a:r>
              <a:rPr lang="en-GB" dirty="0"/>
              <a:t>SELECT * FROM </a:t>
            </a:r>
            <a:r>
              <a:rPr lang="en-GB" dirty="0" smtClean="0"/>
              <a:t>users WHERE username </a:t>
            </a:r>
            <a:r>
              <a:rPr lang="en-GB" dirty="0"/>
              <a:t>= &lt;</a:t>
            </a:r>
            <a:r>
              <a:rPr lang="en-GB" dirty="0" err="1"/>
              <a:t>userName</a:t>
            </a:r>
            <a:r>
              <a:rPr lang="en-GB" dirty="0"/>
              <a:t>&gt; AND </a:t>
            </a:r>
            <a:r>
              <a:rPr lang="en-GB" dirty="0" smtClean="0"/>
              <a:t>password = &lt;password&gt;;</a:t>
            </a:r>
          </a:p>
          <a:p>
            <a:r>
              <a:rPr lang="en-GB" dirty="0" smtClean="0"/>
              <a:t>User enters:</a:t>
            </a:r>
          </a:p>
          <a:p>
            <a:pPr lvl="1"/>
            <a:r>
              <a:rPr lang="en-GB" dirty="0" smtClean="0"/>
              <a:t>“</a:t>
            </a:r>
            <a:r>
              <a:rPr lang="en-GB" dirty="0" smtClean="0">
                <a:solidFill>
                  <a:srgbClr val="FF0000"/>
                </a:solidFill>
              </a:rPr>
              <a:t>Administrator</a:t>
            </a:r>
            <a:r>
              <a:rPr lang="en-GB" dirty="0" smtClean="0"/>
              <a:t>” </a:t>
            </a:r>
            <a:r>
              <a:rPr lang="en-GB" dirty="0"/>
              <a:t>as username and </a:t>
            </a:r>
            <a:r>
              <a:rPr lang="en-GB" dirty="0" smtClean="0"/>
              <a:t>“</a:t>
            </a:r>
            <a:r>
              <a:rPr lang="en-GB" dirty="0" smtClean="0">
                <a:solidFill>
                  <a:srgbClr val="FF0000"/>
                </a:solidFill>
              </a:rPr>
              <a:t>secret'; </a:t>
            </a:r>
            <a:r>
              <a:rPr lang="en-GB" dirty="0">
                <a:solidFill>
                  <a:srgbClr val="FF0000"/>
                </a:solidFill>
              </a:rPr>
              <a:t>DELETE FROM </a:t>
            </a:r>
            <a:r>
              <a:rPr lang="en-GB" dirty="0" smtClean="0">
                <a:solidFill>
                  <a:srgbClr val="FF0000"/>
                </a:solidFill>
              </a:rPr>
              <a:t>users; </a:t>
            </a:r>
            <a:r>
              <a:rPr lang="en-GB" dirty="0">
                <a:solidFill>
                  <a:srgbClr val="FF0000"/>
                </a:solidFill>
              </a:rPr>
              <a:t>--</a:t>
            </a:r>
            <a:r>
              <a:rPr lang="en-GB" dirty="0"/>
              <a:t>” </a:t>
            </a:r>
            <a:r>
              <a:rPr lang="en-GB" dirty="0" smtClean="0"/>
              <a:t>as password</a:t>
            </a:r>
          </a:p>
          <a:p>
            <a:r>
              <a:rPr lang="en-GB" dirty="0" smtClean="0"/>
              <a:t>SQL query result is:</a:t>
            </a:r>
          </a:p>
          <a:p>
            <a:pPr lvl="1"/>
            <a:r>
              <a:rPr lang="en-GB" dirty="0"/>
              <a:t>SELECT * FROM </a:t>
            </a:r>
            <a:r>
              <a:rPr lang="en-GB" dirty="0" smtClean="0"/>
              <a:t>users WHERE username </a:t>
            </a:r>
            <a:r>
              <a:rPr lang="en-GB" dirty="0"/>
              <a:t>= </a:t>
            </a:r>
            <a:r>
              <a:rPr lang="en-GB" dirty="0" smtClean="0"/>
              <a:t>‘</a:t>
            </a:r>
            <a:r>
              <a:rPr lang="en-GB" dirty="0" smtClean="0">
                <a:solidFill>
                  <a:srgbClr val="FF0000"/>
                </a:solidFill>
              </a:rPr>
              <a:t>Administrator</a:t>
            </a:r>
            <a:r>
              <a:rPr lang="en-GB" dirty="0" smtClean="0"/>
              <a:t>' </a:t>
            </a:r>
            <a:r>
              <a:rPr lang="en-GB" dirty="0"/>
              <a:t>AND </a:t>
            </a:r>
            <a:r>
              <a:rPr lang="en-GB" dirty="0" smtClean="0"/>
              <a:t>password </a:t>
            </a:r>
            <a:r>
              <a:rPr lang="en-GB" dirty="0"/>
              <a:t>= </a:t>
            </a:r>
            <a:r>
              <a:rPr lang="en-GB" dirty="0" smtClean="0"/>
              <a:t>‘</a:t>
            </a:r>
            <a:r>
              <a:rPr lang="en-GB" dirty="0" smtClean="0">
                <a:solidFill>
                  <a:srgbClr val="FF0000"/>
                </a:solidFill>
              </a:rPr>
              <a:t>secret'; </a:t>
            </a:r>
            <a:r>
              <a:rPr lang="en-GB" dirty="0">
                <a:solidFill>
                  <a:srgbClr val="FF0000"/>
                </a:solidFill>
              </a:rPr>
              <a:t>DELETE FROM </a:t>
            </a:r>
            <a:r>
              <a:rPr lang="en-GB" dirty="0" smtClean="0">
                <a:solidFill>
                  <a:srgbClr val="FF0000"/>
                </a:solidFill>
              </a:rPr>
              <a:t>users; </a:t>
            </a:r>
            <a:r>
              <a:rPr lang="en-GB" dirty="0">
                <a:solidFill>
                  <a:srgbClr val="FF0000"/>
                </a:solidFill>
              </a:rPr>
              <a:t>--</a:t>
            </a:r>
            <a:r>
              <a:rPr lang="en-GB" dirty="0"/>
              <a:t>';</a:t>
            </a:r>
            <a:endParaRPr lang="en-GB" dirty="0" smtClean="0"/>
          </a:p>
          <a:p>
            <a:r>
              <a:rPr lang="en-GB" dirty="0" smtClean="0"/>
              <a:t>Result is 3 separate SQL queries separated by semicolon. </a:t>
            </a:r>
          </a:p>
          <a:p>
            <a:pPr lvl="1"/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might fail. </a:t>
            </a:r>
          </a:p>
          <a:p>
            <a:pPr lvl="1"/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will delete all entries in table “users”. </a:t>
            </a:r>
          </a:p>
          <a:p>
            <a:pPr lvl="1"/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is just a comment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87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SQL Injection Example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Web form textboxes:</a:t>
            </a:r>
          </a:p>
          <a:p>
            <a:pPr lvl="1"/>
            <a:r>
              <a:rPr lang="en-GB" dirty="0" smtClean="0"/>
              <a:t>“username”, “password”</a:t>
            </a:r>
          </a:p>
          <a:p>
            <a:r>
              <a:rPr lang="en-GB" dirty="0" smtClean="0"/>
              <a:t>CGI script code for SQL:</a:t>
            </a:r>
          </a:p>
          <a:p>
            <a:pPr lvl="1"/>
            <a:r>
              <a:rPr lang="en-GB" dirty="0"/>
              <a:t>string query = "SELECT * FROM </a:t>
            </a:r>
            <a:r>
              <a:rPr lang="en-GB" dirty="0" smtClean="0"/>
              <a:t>users </a:t>
            </a:r>
            <a:r>
              <a:rPr lang="en-GB" dirty="0"/>
              <a:t>WHERE </a:t>
            </a:r>
            <a:r>
              <a:rPr lang="en-GB" dirty="0" smtClean="0"/>
              <a:t>username = </a:t>
            </a:r>
            <a:r>
              <a:rPr lang="en-GB" dirty="0"/>
              <a:t>'" + </a:t>
            </a:r>
            <a:r>
              <a:rPr lang="en-GB" dirty="0" err="1"/>
              <a:t>userName</a:t>
            </a:r>
            <a:r>
              <a:rPr lang="en-GB" dirty="0"/>
              <a:t> + "' AND </a:t>
            </a:r>
            <a:r>
              <a:rPr lang="en-GB" dirty="0" smtClean="0"/>
              <a:t>password </a:t>
            </a:r>
            <a:r>
              <a:rPr lang="en-GB" dirty="0"/>
              <a:t>= '" + </a:t>
            </a:r>
            <a:r>
              <a:rPr lang="en-GB" dirty="0" err="1"/>
              <a:t>p</a:t>
            </a:r>
            <a:r>
              <a:rPr lang="en-GB" dirty="0" err="1" smtClean="0"/>
              <a:t>assword.Text</a:t>
            </a:r>
            <a:r>
              <a:rPr lang="en-GB" dirty="0" smtClean="0"/>
              <a:t> </a:t>
            </a:r>
            <a:r>
              <a:rPr lang="en-GB" dirty="0"/>
              <a:t>+ </a:t>
            </a:r>
            <a:r>
              <a:rPr lang="en-GB" dirty="0" smtClean="0"/>
              <a:t>"'";</a:t>
            </a:r>
          </a:p>
          <a:p>
            <a:r>
              <a:rPr lang="en-GB" dirty="0" smtClean="0"/>
              <a:t>CGI intended generated SQL string:</a:t>
            </a:r>
          </a:p>
          <a:p>
            <a:pPr lvl="1"/>
            <a:r>
              <a:rPr lang="en-GB" dirty="0"/>
              <a:t>SELECT * FROM </a:t>
            </a:r>
            <a:r>
              <a:rPr lang="en-GB" dirty="0" smtClean="0"/>
              <a:t>users WHERE username </a:t>
            </a:r>
            <a:r>
              <a:rPr lang="en-GB" dirty="0"/>
              <a:t>= &lt;</a:t>
            </a:r>
            <a:r>
              <a:rPr lang="en-GB" dirty="0" err="1"/>
              <a:t>userName</a:t>
            </a:r>
            <a:r>
              <a:rPr lang="en-GB" dirty="0"/>
              <a:t>&gt; AND </a:t>
            </a:r>
            <a:r>
              <a:rPr lang="en-GB" dirty="0" smtClean="0"/>
              <a:t>password = &lt;password&gt;;</a:t>
            </a:r>
          </a:p>
          <a:p>
            <a:r>
              <a:rPr lang="en-GB" dirty="0" smtClean="0"/>
              <a:t>User enters:</a:t>
            </a:r>
          </a:p>
          <a:p>
            <a:pPr lvl="1"/>
            <a:r>
              <a:rPr lang="en-GB" dirty="0" smtClean="0"/>
              <a:t>“</a:t>
            </a:r>
            <a:r>
              <a:rPr lang="en-GB" dirty="0" smtClean="0">
                <a:solidFill>
                  <a:srgbClr val="FF0000"/>
                </a:solidFill>
              </a:rPr>
              <a:t>Administrator</a:t>
            </a:r>
            <a:r>
              <a:rPr lang="en-GB" dirty="0" smtClean="0"/>
              <a:t>” </a:t>
            </a:r>
            <a:r>
              <a:rPr lang="en-GB" dirty="0"/>
              <a:t>as username and “</a:t>
            </a:r>
            <a:r>
              <a:rPr lang="en-GB" dirty="0">
                <a:solidFill>
                  <a:srgbClr val="FF0000"/>
                </a:solidFill>
              </a:rPr>
              <a:t>'; exec master..</a:t>
            </a:r>
            <a:r>
              <a:rPr lang="en-GB" dirty="0" err="1">
                <a:solidFill>
                  <a:srgbClr val="FF0000"/>
                </a:solidFill>
              </a:rPr>
              <a:t>xp_cmdshell</a:t>
            </a:r>
            <a:r>
              <a:rPr lang="en-GB" dirty="0">
                <a:solidFill>
                  <a:srgbClr val="FF0000"/>
                </a:solidFill>
              </a:rPr>
              <a:t> '</a:t>
            </a:r>
            <a:r>
              <a:rPr lang="en-GB" dirty="0" err="1">
                <a:solidFill>
                  <a:srgbClr val="FF0000"/>
                </a:solidFill>
              </a:rPr>
              <a:t>dir</a:t>
            </a:r>
            <a:r>
              <a:rPr lang="en-GB" dirty="0">
                <a:solidFill>
                  <a:srgbClr val="FF0000"/>
                </a:solidFill>
              </a:rPr>
              <a:t>' --</a:t>
            </a:r>
            <a:r>
              <a:rPr lang="en-GB" dirty="0"/>
              <a:t>” </a:t>
            </a:r>
            <a:r>
              <a:rPr lang="en-GB" dirty="0" smtClean="0"/>
              <a:t>as password</a:t>
            </a:r>
          </a:p>
          <a:p>
            <a:r>
              <a:rPr lang="en-GB" dirty="0" smtClean="0"/>
              <a:t>SQL query result is:</a:t>
            </a:r>
          </a:p>
          <a:p>
            <a:pPr lvl="1"/>
            <a:r>
              <a:rPr lang="en-GB" dirty="0"/>
              <a:t>SELECT * FROM </a:t>
            </a:r>
            <a:r>
              <a:rPr lang="en-GB" dirty="0" smtClean="0"/>
              <a:t>users WHERE username </a:t>
            </a:r>
            <a:r>
              <a:rPr lang="en-GB" dirty="0"/>
              <a:t>= </a:t>
            </a:r>
            <a:r>
              <a:rPr lang="en-GB" dirty="0" smtClean="0"/>
              <a:t>‘</a:t>
            </a:r>
            <a:r>
              <a:rPr lang="en-GB" dirty="0" smtClean="0">
                <a:solidFill>
                  <a:srgbClr val="FF0000"/>
                </a:solidFill>
              </a:rPr>
              <a:t>Administrator</a:t>
            </a:r>
            <a:r>
              <a:rPr lang="en-GB" dirty="0" smtClean="0"/>
              <a:t>' </a:t>
            </a:r>
            <a:r>
              <a:rPr lang="en-GB" dirty="0"/>
              <a:t>AND </a:t>
            </a:r>
            <a:r>
              <a:rPr lang="en-GB" dirty="0" smtClean="0"/>
              <a:t>password </a:t>
            </a:r>
            <a:r>
              <a:rPr lang="en-GB" dirty="0"/>
              <a:t>= ‘</a:t>
            </a:r>
            <a:r>
              <a:rPr lang="en-GB" dirty="0">
                <a:solidFill>
                  <a:srgbClr val="FF0000"/>
                </a:solidFill>
              </a:rPr>
              <a:t>'; exec master..</a:t>
            </a:r>
            <a:r>
              <a:rPr lang="en-GB" dirty="0" err="1">
                <a:solidFill>
                  <a:srgbClr val="FF0000"/>
                </a:solidFill>
              </a:rPr>
              <a:t>xp_cmdshell</a:t>
            </a:r>
            <a:r>
              <a:rPr lang="en-GB" dirty="0">
                <a:solidFill>
                  <a:srgbClr val="FF0000"/>
                </a:solidFill>
              </a:rPr>
              <a:t> '</a:t>
            </a:r>
            <a:r>
              <a:rPr lang="en-GB" dirty="0" err="1">
                <a:solidFill>
                  <a:srgbClr val="FF0000"/>
                </a:solidFill>
              </a:rPr>
              <a:t>dir</a:t>
            </a:r>
            <a:r>
              <a:rPr lang="en-GB" dirty="0">
                <a:solidFill>
                  <a:srgbClr val="FF0000"/>
                </a:solidFill>
              </a:rPr>
              <a:t>' --</a:t>
            </a:r>
            <a:r>
              <a:rPr lang="en-GB" dirty="0"/>
              <a:t>';</a:t>
            </a:r>
            <a:endParaRPr lang="en-GB" dirty="0" smtClean="0"/>
          </a:p>
          <a:p>
            <a:r>
              <a:rPr lang="en-GB" dirty="0" smtClean="0"/>
              <a:t>Result is 3 separate SQL queries separated by semicolon. </a:t>
            </a:r>
          </a:p>
          <a:p>
            <a:pPr lvl="1"/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might fail. </a:t>
            </a:r>
          </a:p>
          <a:p>
            <a:pPr lvl="1"/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executes a SQL extended procedure that runs the DOS command ”</a:t>
            </a:r>
            <a:r>
              <a:rPr lang="en-GB" dirty="0" err="1" smtClean="0"/>
              <a:t>dir</a:t>
            </a:r>
            <a:r>
              <a:rPr lang="en-GB" dirty="0" smtClean="0"/>
              <a:t>” </a:t>
            </a:r>
          </a:p>
          <a:p>
            <a:pPr lvl="1"/>
            <a:r>
              <a:rPr lang="en-GB" dirty="0" smtClean="0"/>
              <a:t>3</a:t>
            </a:r>
            <a:r>
              <a:rPr lang="en-GB" baseline="30000" dirty="0" smtClean="0"/>
              <a:t>rd</a:t>
            </a:r>
            <a:r>
              <a:rPr lang="en-GB" dirty="0" smtClean="0"/>
              <a:t> is just a comment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505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OS Command Injection – Example Scenario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Imagine a form in a webpage with a single input text box “username”. </a:t>
            </a:r>
          </a:p>
          <a:p>
            <a:r>
              <a:rPr lang="en-GB" dirty="0" smtClean="0"/>
              <a:t>The form gets submitted to a CGI script that constructs a OS shell command line with the username and runs it.</a:t>
            </a:r>
          </a:p>
        </p:txBody>
      </p:sp>
    </p:spTree>
    <p:extLst>
      <p:ext uri="{BB962C8B-B14F-4D97-AF65-F5344CB8AC3E}">
        <p14:creationId xmlns:p14="http://schemas.microsoft.com/office/powerpoint/2010/main" val="89640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OS Command Injection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Web form textbox:</a:t>
            </a:r>
          </a:p>
          <a:p>
            <a:pPr lvl="1"/>
            <a:r>
              <a:rPr lang="en-GB" dirty="0" smtClean="0"/>
              <a:t>“username”</a:t>
            </a:r>
          </a:p>
          <a:p>
            <a:r>
              <a:rPr lang="en-GB" dirty="0" smtClean="0"/>
              <a:t>CGI script code for  OS command:</a:t>
            </a:r>
          </a:p>
          <a:p>
            <a:pPr lvl="1"/>
            <a:r>
              <a:rPr lang="en-GB" dirty="0"/>
              <a:t>$command = '</a:t>
            </a:r>
            <a:r>
              <a:rPr lang="en-GB" dirty="0" err="1"/>
              <a:t>ls</a:t>
            </a:r>
            <a:r>
              <a:rPr lang="en-GB" dirty="0"/>
              <a:t> -l /home/' . $</a:t>
            </a:r>
            <a:r>
              <a:rPr lang="en-GB" dirty="0" err="1"/>
              <a:t>userName</a:t>
            </a:r>
            <a:r>
              <a:rPr lang="en-GB" dirty="0"/>
              <a:t>;</a:t>
            </a:r>
          </a:p>
          <a:p>
            <a:pPr lvl="1"/>
            <a:r>
              <a:rPr lang="en-GB" dirty="0"/>
              <a:t>system($command);</a:t>
            </a:r>
          </a:p>
          <a:p>
            <a:r>
              <a:rPr lang="en-GB" dirty="0" smtClean="0"/>
              <a:t>CGI intended generated OS command line:</a:t>
            </a:r>
          </a:p>
          <a:p>
            <a:pPr lvl="1"/>
            <a:r>
              <a:rPr lang="en-GB" dirty="0" err="1" smtClean="0"/>
              <a:t>ls</a:t>
            </a:r>
            <a:r>
              <a:rPr lang="en-GB" dirty="0" smtClean="0"/>
              <a:t> –l /home/&lt;username&gt;</a:t>
            </a:r>
          </a:p>
          <a:p>
            <a:r>
              <a:rPr lang="en-GB" dirty="0" smtClean="0"/>
              <a:t>User enters:</a:t>
            </a:r>
          </a:p>
          <a:p>
            <a:pPr lvl="1"/>
            <a:r>
              <a:rPr lang="en-GB" dirty="0" smtClean="0"/>
              <a:t>“</a:t>
            </a:r>
            <a:r>
              <a:rPr lang="en-GB" dirty="0" smtClean="0">
                <a:solidFill>
                  <a:srgbClr val="FF0000"/>
                </a:solidFill>
              </a:rPr>
              <a:t>; </a:t>
            </a:r>
            <a:r>
              <a:rPr lang="en-GB" dirty="0" err="1" smtClean="0">
                <a:solidFill>
                  <a:srgbClr val="FF0000"/>
                </a:solidFill>
              </a:rPr>
              <a:t>rm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>
                <a:solidFill>
                  <a:srgbClr val="FF0000"/>
                </a:solidFill>
              </a:rPr>
              <a:t>-</a:t>
            </a:r>
            <a:r>
              <a:rPr lang="en-GB" dirty="0" err="1">
                <a:solidFill>
                  <a:srgbClr val="FF0000"/>
                </a:solidFill>
              </a:rPr>
              <a:t>rf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/</a:t>
            </a:r>
            <a:r>
              <a:rPr lang="en-GB" dirty="0" smtClean="0"/>
              <a:t>” </a:t>
            </a:r>
            <a:r>
              <a:rPr lang="en-GB" dirty="0"/>
              <a:t>as </a:t>
            </a:r>
            <a:r>
              <a:rPr lang="en-GB" dirty="0" smtClean="0"/>
              <a:t>username</a:t>
            </a:r>
          </a:p>
          <a:p>
            <a:r>
              <a:rPr lang="en-GB" dirty="0" smtClean="0"/>
              <a:t>OS command line result is:</a:t>
            </a:r>
          </a:p>
          <a:p>
            <a:pPr lvl="1"/>
            <a:r>
              <a:rPr lang="en-GB" dirty="0" err="1"/>
              <a:t>ls</a:t>
            </a:r>
            <a:r>
              <a:rPr lang="en-GB" dirty="0"/>
              <a:t> -l /home</a:t>
            </a:r>
            <a:r>
              <a:rPr lang="en-GB" dirty="0" smtClean="0"/>
              <a:t>/</a:t>
            </a:r>
            <a:r>
              <a:rPr lang="en-GB" dirty="0" smtClean="0">
                <a:solidFill>
                  <a:srgbClr val="FF0000"/>
                </a:solidFill>
              </a:rPr>
              <a:t>; </a:t>
            </a:r>
            <a:r>
              <a:rPr lang="en-GB" dirty="0" err="1" smtClean="0">
                <a:solidFill>
                  <a:srgbClr val="FF0000"/>
                </a:solidFill>
              </a:rPr>
              <a:t>rm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>
                <a:solidFill>
                  <a:srgbClr val="FF0000"/>
                </a:solidFill>
              </a:rPr>
              <a:t>-</a:t>
            </a:r>
            <a:r>
              <a:rPr lang="en-GB" dirty="0" err="1">
                <a:solidFill>
                  <a:srgbClr val="FF0000"/>
                </a:solidFill>
              </a:rPr>
              <a:t>rf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/</a:t>
            </a:r>
          </a:p>
          <a:p>
            <a:r>
              <a:rPr lang="en-GB" dirty="0" smtClean="0"/>
              <a:t>This results in two command lines:</a:t>
            </a:r>
          </a:p>
          <a:p>
            <a:pPr lvl="1"/>
            <a:r>
              <a:rPr lang="en-GB" dirty="0" smtClean="0"/>
              <a:t>The first one lists the content of the /home directory</a:t>
            </a:r>
          </a:p>
          <a:p>
            <a:pPr lvl="1"/>
            <a:r>
              <a:rPr lang="en-GB" dirty="0" smtClean="0"/>
              <a:t>The second one deletes  all files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60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Classic Buffer Overflow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Example C code:</a:t>
            </a:r>
          </a:p>
          <a:p>
            <a:pPr marL="932688" lvl="3" indent="0">
              <a:buNone/>
            </a:pPr>
            <a:r>
              <a:rPr lang="en-GB" dirty="0"/>
              <a:t>char </a:t>
            </a:r>
            <a:r>
              <a:rPr lang="en-GB" dirty="0" err="1"/>
              <a:t>buf</a:t>
            </a:r>
            <a:r>
              <a:rPr lang="en-GB" dirty="0"/>
              <a:t>[24];</a:t>
            </a:r>
          </a:p>
          <a:p>
            <a:pPr marL="932688" lvl="3" indent="0">
              <a:buNone/>
            </a:pPr>
            <a:r>
              <a:rPr lang="en-GB" dirty="0" err="1"/>
              <a:t>printf</a:t>
            </a:r>
            <a:r>
              <a:rPr lang="en-GB" dirty="0"/>
              <a:t>("Please enter your name </a:t>
            </a:r>
            <a:r>
              <a:rPr lang="en-GB" dirty="0" smtClean="0"/>
              <a:t>\n</a:t>
            </a:r>
            <a:r>
              <a:rPr lang="en-GB" dirty="0"/>
              <a:t>");</a:t>
            </a:r>
          </a:p>
          <a:p>
            <a:pPr marL="932688" lvl="3" indent="0">
              <a:buNone/>
            </a:pPr>
            <a:r>
              <a:rPr lang="en-GB" dirty="0"/>
              <a:t>gets(</a:t>
            </a:r>
            <a:r>
              <a:rPr lang="en-GB" dirty="0" err="1"/>
              <a:t>buf</a:t>
            </a:r>
            <a:r>
              <a:rPr lang="en-GB" dirty="0" smtClean="0"/>
              <a:t>);</a:t>
            </a:r>
          </a:p>
          <a:p>
            <a:r>
              <a:rPr lang="en-GB" dirty="0" smtClean="0"/>
              <a:t>Vulnerability</a:t>
            </a:r>
          </a:p>
          <a:p>
            <a:pPr lvl="1"/>
            <a:r>
              <a:rPr lang="en-GB" dirty="0" smtClean="0"/>
              <a:t>The code uses </a:t>
            </a:r>
            <a:r>
              <a:rPr lang="en-GB" b="1" i="1" dirty="0" smtClean="0"/>
              <a:t>gets()</a:t>
            </a:r>
          </a:p>
          <a:p>
            <a:pPr lvl="2"/>
            <a:r>
              <a:rPr lang="en-GB" dirty="0" smtClean="0"/>
              <a:t>which </a:t>
            </a:r>
            <a:r>
              <a:rPr lang="en-GB" dirty="0"/>
              <a:t>is inherently </a:t>
            </a:r>
            <a:r>
              <a:rPr lang="en-GB" dirty="0" smtClean="0"/>
              <a:t>unsafe</a:t>
            </a:r>
          </a:p>
          <a:p>
            <a:pPr lvl="2"/>
            <a:r>
              <a:rPr lang="en-GB" dirty="0" smtClean="0"/>
              <a:t>blindly </a:t>
            </a:r>
            <a:r>
              <a:rPr lang="en-GB" dirty="0"/>
              <a:t>copies all input from STDIN to the buffer without restricting how much is </a:t>
            </a:r>
            <a:r>
              <a:rPr lang="en-GB" dirty="0" smtClean="0"/>
              <a:t>copied</a:t>
            </a:r>
          </a:p>
          <a:p>
            <a:pPr lvl="2"/>
            <a:r>
              <a:rPr lang="en-GB" dirty="0" smtClean="0"/>
              <a:t>This </a:t>
            </a:r>
            <a:r>
              <a:rPr lang="en-GB" dirty="0"/>
              <a:t>allows the user to provide a string that is larger than the buffer size, resulting in an overflow condition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Strings like the below one can be used to exploit it:</a:t>
            </a:r>
          </a:p>
          <a:p>
            <a:pPr lvl="2"/>
            <a:r>
              <a:rPr lang="en-GB" dirty="0"/>
              <a:t>"\</a:t>
            </a:r>
            <a:r>
              <a:rPr lang="en-GB" dirty="0" err="1"/>
              <a:t>xeb</a:t>
            </a:r>
            <a:r>
              <a:rPr lang="en-GB" dirty="0"/>
              <a:t>\x1f\x5e\x89\x76\x08\x31\xc0\x88\x46\x07\x89\x46\x0c\xb0\x0bx89\xf3\x8d\x4e\x08\x8d\x56\x0c\</a:t>
            </a:r>
            <a:r>
              <a:rPr lang="en-GB" dirty="0" err="1"/>
              <a:t>xcd</a:t>
            </a:r>
            <a:r>
              <a:rPr lang="en-GB" dirty="0"/>
              <a:t>\x80\x31\</a:t>
            </a:r>
            <a:r>
              <a:rPr lang="en-GB" dirty="0" err="1"/>
              <a:t>xdb</a:t>
            </a:r>
            <a:r>
              <a:rPr lang="en-GB" dirty="0"/>
              <a:t>\x89\xd8\x40\</a:t>
            </a:r>
            <a:r>
              <a:rPr lang="en-GB" dirty="0" err="1"/>
              <a:t>xcd</a:t>
            </a:r>
            <a:r>
              <a:rPr lang="en-GB" dirty="0"/>
              <a:t>\x80\xe8\</a:t>
            </a:r>
            <a:r>
              <a:rPr lang="en-GB" dirty="0" err="1"/>
              <a:t>xdc</a:t>
            </a:r>
            <a:r>
              <a:rPr lang="en-GB" dirty="0"/>
              <a:t>\</a:t>
            </a:r>
            <a:r>
              <a:rPr lang="en-GB" dirty="0" err="1"/>
              <a:t>xff</a:t>
            </a:r>
            <a:r>
              <a:rPr lang="en-GB" dirty="0"/>
              <a:t>\</a:t>
            </a:r>
            <a:r>
              <a:rPr lang="en-GB" dirty="0" err="1"/>
              <a:t>xff</a:t>
            </a:r>
            <a:r>
              <a:rPr lang="en-GB" dirty="0"/>
              <a:t>\</a:t>
            </a:r>
            <a:r>
              <a:rPr lang="en-GB" dirty="0" err="1"/>
              <a:t>xff</a:t>
            </a:r>
            <a:r>
              <a:rPr lang="en-GB" dirty="0"/>
              <a:t>/bin/</a:t>
            </a:r>
            <a:r>
              <a:rPr lang="en-GB" dirty="0" err="1"/>
              <a:t>sh</a:t>
            </a:r>
            <a:r>
              <a:rPr lang="en-GB" dirty="0" smtClean="0"/>
              <a:t>"</a:t>
            </a:r>
            <a:endParaRPr lang="en-GB" dirty="0"/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29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Cross Site Scripting (CSS)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Web form textbox:</a:t>
            </a:r>
          </a:p>
          <a:p>
            <a:pPr lvl="1"/>
            <a:r>
              <a:rPr lang="en-GB" dirty="0"/>
              <a:t>“username”</a:t>
            </a:r>
          </a:p>
          <a:p>
            <a:r>
              <a:rPr lang="en-GB" dirty="0" smtClean="0"/>
              <a:t>Example PHP code:</a:t>
            </a:r>
          </a:p>
          <a:p>
            <a:pPr marL="923544" lvl="3" indent="0">
              <a:buNone/>
            </a:pPr>
            <a:r>
              <a:rPr lang="en-GB" dirty="0"/>
              <a:t>$username = $_GET['username'];</a:t>
            </a:r>
          </a:p>
          <a:p>
            <a:pPr marL="923544" lvl="3" indent="0">
              <a:buNone/>
            </a:pPr>
            <a:r>
              <a:rPr lang="en-GB" dirty="0"/>
              <a:t>echo '&lt;div class="header"&gt; Welcome, ' . $username . '&lt;/div&gt;';</a:t>
            </a:r>
          </a:p>
          <a:p>
            <a:r>
              <a:rPr lang="en-GB" dirty="0" smtClean="0"/>
              <a:t>Example CSS:</a:t>
            </a:r>
          </a:p>
          <a:p>
            <a:pPr lvl="1"/>
            <a:r>
              <a:rPr lang="en-GB" dirty="0"/>
              <a:t>http://trustedSite.example.com/welcome.php?username=&lt;Script Language="</a:t>
            </a:r>
            <a:r>
              <a:rPr lang="en-GB" dirty="0" err="1"/>
              <a:t>Javascript</a:t>
            </a:r>
            <a:r>
              <a:rPr lang="en-GB" dirty="0"/>
              <a:t>"&gt;alert("You've been attacked!");&lt;/Script&gt;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378760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104</TotalTime>
  <Words>879</Words>
  <Application>Microsoft Office PowerPoint</Application>
  <PresentationFormat>On-screen Show (4:3)</PresentationFormat>
  <Paragraphs>104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Software Vulnerability Examples</vt:lpstr>
      <vt:lpstr>SQL Injection – Example Scenario</vt:lpstr>
      <vt:lpstr>SQL Injection Example 1</vt:lpstr>
      <vt:lpstr>SQL Injection Example 2</vt:lpstr>
      <vt:lpstr>SQL Injection Example 3</vt:lpstr>
      <vt:lpstr>OS Command Injection – Example Scenario</vt:lpstr>
      <vt:lpstr>OS Command Injection Example</vt:lpstr>
      <vt:lpstr>Classic Buffer Overflow Example</vt:lpstr>
      <vt:lpstr>Cross Site Scripting (CSS) Example</vt:lpstr>
      <vt:lpstr>Missing Authentication or Authorisation</vt:lpstr>
      <vt:lpstr>Further Reading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Vulnerability Examples</dc:title>
  <dc:creator>Ivaylo Kostadinov</dc:creator>
  <cp:lastModifiedBy>Ivaylo Kostadinov</cp:lastModifiedBy>
  <cp:revision>18</cp:revision>
  <dcterms:created xsi:type="dcterms:W3CDTF">2012-03-29T22:41:13Z</dcterms:created>
  <dcterms:modified xsi:type="dcterms:W3CDTF">2012-03-30T08:36:48Z</dcterms:modified>
</cp:coreProperties>
</file>