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349" r:id="rId2"/>
    <p:sldId id="362" r:id="rId3"/>
    <p:sldId id="363" r:id="rId4"/>
    <p:sldId id="364" r:id="rId5"/>
    <p:sldId id="365" r:id="rId6"/>
    <p:sldId id="366" r:id="rId7"/>
    <p:sldId id="367" r:id="rId8"/>
    <p:sldId id="368" r:id="rId9"/>
    <p:sldId id="369" r:id="rId10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EE913C"/>
    <a:srgbClr val="0A5019"/>
    <a:srgbClr val="FF0000"/>
    <a:srgbClr val="26E44F"/>
    <a:srgbClr val="F4B780"/>
    <a:srgbClr val="BC8D4E"/>
    <a:srgbClr val="85D238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53" autoAdjust="0"/>
    <p:restoredTop sz="94569" autoAdjust="0"/>
  </p:normalViewPr>
  <p:slideViewPr>
    <p:cSldViewPr>
      <p:cViewPr varScale="1">
        <p:scale>
          <a:sx n="65" d="100"/>
          <a:sy n="65" d="100"/>
        </p:scale>
        <p:origin x="-144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058" y="-90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45929438-25D1-4FCF-9512-CA9B591490B4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2E4DAFD-F7DE-4C39-B428-BF85BC7EEA3D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AC940B-5859-4A60-95C4-FC7BD0EBF3D6}" type="slidenum">
              <a:rPr lang="en-GB"/>
              <a:pPr/>
              <a:t>2</a:t>
            </a:fld>
            <a:endParaRPr lang="en-GB"/>
          </a:p>
        </p:txBody>
      </p:sp>
      <p:sp>
        <p:nvSpPr>
          <p:cNvPr id="1215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215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AC940B-5859-4A60-95C4-FC7BD0EBF3D6}" type="slidenum">
              <a:rPr lang="en-GB"/>
              <a:pPr/>
              <a:t>3</a:t>
            </a:fld>
            <a:endParaRPr lang="en-GB"/>
          </a:p>
        </p:txBody>
      </p:sp>
      <p:sp>
        <p:nvSpPr>
          <p:cNvPr id="1215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215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AC940B-5859-4A60-95C4-FC7BD0EBF3D6}" type="slidenum">
              <a:rPr lang="en-GB"/>
              <a:pPr/>
              <a:t>4</a:t>
            </a:fld>
            <a:endParaRPr lang="en-GB"/>
          </a:p>
        </p:txBody>
      </p:sp>
      <p:sp>
        <p:nvSpPr>
          <p:cNvPr id="1215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215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AC940B-5859-4A60-95C4-FC7BD0EBF3D6}" type="slidenum">
              <a:rPr lang="en-GB"/>
              <a:pPr/>
              <a:t>5</a:t>
            </a:fld>
            <a:endParaRPr lang="en-GB"/>
          </a:p>
        </p:txBody>
      </p:sp>
      <p:sp>
        <p:nvSpPr>
          <p:cNvPr id="1215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215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AC940B-5859-4A60-95C4-FC7BD0EBF3D6}" type="slidenum">
              <a:rPr lang="en-GB"/>
              <a:pPr/>
              <a:t>6</a:t>
            </a:fld>
            <a:endParaRPr lang="en-GB"/>
          </a:p>
        </p:txBody>
      </p:sp>
      <p:sp>
        <p:nvSpPr>
          <p:cNvPr id="1215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215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AC940B-5859-4A60-95C4-FC7BD0EBF3D6}" type="slidenum">
              <a:rPr lang="en-GB"/>
              <a:pPr/>
              <a:t>7</a:t>
            </a:fld>
            <a:endParaRPr lang="en-GB"/>
          </a:p>
        </p:txBody>
      </p:sp>
      <p:sp>
        <p:nvSpPr>
          <p:cNvPr id="1215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215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AC940B-5859-4A60-95C4-FC7BD0EBF3D6}" type="slidenum">
              <a:rPr lang="en-GB"/>
              <a:pPr/>
              <a:t>8</a:t>
            </a:fld>
            <a:endParaRPr lang="en-GB"/>
          </a:p>
        </p:txBody>
      </p:sp>
      <p:sp>
        <p:nvSpPr>
          <p:cNvPr id="1215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215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AC940B-5859-4A60-95C4-FC7BD0EBF3D6}" type="slidenum">
              <a:rPr lang="en-GB"/>
              <a:pPr/>
              <a:t>9</a:t>
            </a:fld>
            <a:endParaRPr lang="en-GB"/>
          </a:p>
        </p:txBody>
      </p:sp>
      <p:sp>
        <p:nvSpPr>
          <p:cNvPr id="1215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215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 Machine Learning | Dr Guoping Qiu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809CB32A-5365-46A1-B34A-56CDB97CCA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 Machine Learning | Dr Guoping Qiu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F29569B9-6C26-48D2-8269-B71AE32A23C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 Machine Learning | Dr Guoping Qiu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C51D6309-A44C-4780-A6E8-9BB12C0715F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 Machine Learning | Dr Guoping Qiu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8946B570-80B2-40A3-9B25-201B95DD699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 Machine Learning | Dr Guoping Qiu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2EDEF255-7F23-4AEF-831A-B4B6FF0274D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 Machine Learning | Dr Guoping Qiu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14B48F6C-FC17-4876-B638-599D2DB9B12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 Machine Learning | Dr Guoping Qiu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3874394C-5DEC-4F4F-8726-A7B0C50D8D6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 Machine Learning | Dr Guoping Qiu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C52A8A7A-035A-4CC9-A6DC-9C174EC1F0D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 Machine Learning | Dr Guoping Qiu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C066E7C1-5465-444F-B4D3-7ED5FE705CA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 Machine Learning | Dr Guoping Qiu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F70020A3-B310-45CA-B1C0-FC24755FA3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 Machine Learning | Dr Guoping Qiu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7B479D17-9B16-47C0-9649-FF9FF063301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G53MLE |  Machine Learning | Dr Guoping Qiu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smtClean="0"/>
          </a:p>
          <a:p>
            <a:fld id="{BDF97C86-6807-445F-8B1C-FB463F8AB0F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12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/>
              <a:t>Machine Learning</a:t>
            </a:r>
            <a:endParaRPr lang="en-US" sz="7200"/>
          </a:p>
        </p:txBody>
      </p:sp>
      <p:sp>
        <p:nvSpPr>
          <p:cNvPr id="773125" name="Rectangle 5"/>
          <p:cNvSpPr>
            <a:spLocks noGrp="1" noChangeArrowheads="1"/>
          </p:cNvSpPr>
          <p:nvPr>
            <p:ph type="subTitle" idx="1"/>
          </p:nvPr>
        </p:nvSpPr>
        <p:spPr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Lecture </a:t>
            </a:r>
            <a:r>
              <a:rPr lang="en-US" sz="3200" dirty="0" smtClean="0"/>
              <a:t>11</a:t>
            </a:r>
            <a:endParaRPr lang="en-US" sz="3200" dirty="0"/>
          </a:p>
          <a:p>
            <a:pPr>
              <a:lnSpc>
                <a:spcPct val="90000"/>
              </a:lnSpc>
            </a:pPr>
            <a:endParaRPr lang="en-US" sz="3200" dirty="0"/>
          </a:p>
          <a:p>
            <a:pPr>
              <a:lnSpc>
                <a:spcPct val="90000"/>
              </a:lnSpc>
            </a:pPr>
            <a:r>
              <a:rPr lang="en-GB" dirty="0" smtClean="0"/>
              <a:t>Summary</a:t>
            </a:r>
            <a:endParaRPr lang="en-US" sz="3200" dirty="0"/>
          </a:p>
          <a:p>
            <a:pPr>
              <a:lnSpc>
                <a:spcPct val="90000"/>
              </a:lnSpc>
            </a:pPr>
            <a:endParaRPr lang="en-US" sz="3200" dirty="0">
              <a:latin typeface="Courier New" pitchFamily="49" charset="0"/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 Machine Learning | Dr Guoping Qiu</a:t>
            </a:r>
            <a:endParaRPr lang="en-GB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DE4E9CBE-333A-4E78-B008-7CF2A4339FC3}" type="slidenum">
              <a:rPr lang="en-GB"/>
              <a:pPr/>
              <a:t>1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4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Topics Covered</a:t>
            </a:r>
            <a:endParaRPr lang="en-US" b="0" dirty="0"/>
          </a:p>
        </p:txBody>
      </p:sp>
      <p:sp>
        <p:nvSpPr>
          <p:cNvPr id="1214467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57200" indent="-457200"/>
            <a:endParaRPr lang="en-GB" sz="2000" dirty="0"/>
          </a:p>
          <a:p>
            <a:pPr marL="457200" indent="-457200"/>
            <a:endParaRPr lang="en-US" sz="200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 Machine Learning | Dr Guoping Qiu</a:t>
            </a:r>
            <a:endParaRPr lang="en-GB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A5CEC468-F802-4EFC-9F8D-B18553210113}" type="slidenum">
              <a:rPr lang="en-GB"/>
              <a:pPr/>
              <a:t>2</a:t>
            </a:fld>
            <a:endParaRPr lang="en-GB"/>
          </a:p>
        </p:txBody>
      </p:sp>
      <p:sp>
        <p:nvSpPr>
          <p:cNvPr id="1214468" name="Rectangle 4"/>
          <p:cNvSpPr>
            <a:spLocks noChangeArrowheads="1"/>
          </p:cNvSpPr>
          <p:nvPr/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None/>
            </a:pPr>
            <a:r>
              <a:rPr lang="en-GB" sz="1600">
                <a:solidFill>
                  <a:srgbClr val="0E1F54"/>
                </a:solidFill>
              </a:rPr>
              <a:t>                                                             </a:t>
            </a: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None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</p:txBody>
      </p:sp>
      <p:sp>
        <p:nvSpPr>
          <p:cNvPr id="1214469" name="Rectangle 5"/>
          <p:cNvSpPr>
            <a:spLocks noChangeArrowheads="1"/>
          </p:cNvSpPr>
          <p:nvPr/>
        </p:nvSpPr>
        <p:spPr bwMode="auto">
          <a:xfrm>
            <a:off x="685800" y="1371600"/>
            <a:ext cx="7772400" cy="46878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r>
              <a:rPr lang="en-GB" dirty="0" smtClean="0">
                <a:solidFill>
                  <a:srgbClr val="0E1F54"/>
                </a:solidFill>
              </a:rPr>
              <a:t>Topic 1: Introduction</a:t>
            </a:r>
          </a:p>
          <a:p>
            <a:pPr marL="457200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US" dirty="0" smtClean="0">
              <a:solidFill>
                <a:srgbClr val="0E1F54"/>
              </a:solidFill>
            </a:endParaRPr>
          </a:p>
          <a:p>
            <a:pPr marL="914400" lvl="1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r>
              <a:rPr lang="en-GB" sz="2000" dirty="0" smtClean="0">
                <a:solidFill>
                  <a:srgbClr val="0E1F54"/>
                </a:solidFill>
              </a:rPr>
              <a:t>Learning and learning systems</a:t>
            </a:r>
          </a:p>
          <a:p>
            <a:pPr marL="914400" lvl="1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US" sz="2000" dirty="0" smtClean="0">
              <a:solidFill>
                <a:srgbClr val="0E1F54"/>
              </a:solidFill>
            </a:endParaRPr>
          </a:p>
          <a:p>
            <a:pPr marL="914400" lvl="1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r>
              <a:rPr lang="en-US" sz="2000" dirty="0" smtClean="0">
                <a:solidFill>
                  <a:srgbClr val="0E1F54"/>
                </a:solidFill>
              </a:rPr>
              <a:t>Design of learning systems - 5 steps approach: training sample collection/preparation, data representation, choose a learning model/paradigm, learning, testing</a:t>
            </a:r>
          </a:p>
          <a:p>
            <a:pPr marL="914400" lvl="1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US" sz="2000" dirty="0" smtClean="0">
              <a:solidFill>
                <a:srgbClr val="0E1F54"/>
              </a:solidFill>
            </a:endParaRPr>
          </a:p>
          <a:p>
            <a:pPr marL="914400" lvl="1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r>
              <a:rPr lang="en-GB" sz="2000" dirty="0" smtClean="0">
                <a:solidFill>
                  <a:srgbClr val="0E1F54"/>
                </a:solidFill>
              </a:rPr>
              <a:t>Basic maths – vector, matrix, calculus </a:t>
            </a:r>
          </a:p>
          <a:p>
            <a:pPr marL="457200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dirty="0" smtClean="0">
              <a:solidFill>
                <a:srgbClr val="0E1F54"/>
              </a:solidFill>
            </a:endParaRPr>
          </a:p>
          <a:p>
            <a:pPr marL="457200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US" dirty="0">
              <a:solidFill>
                <a:srgbClr val="0E1F54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4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Topics Covered</a:t>
            </a:r>
            <a:endParaRPr lang="en-US" b="0" dirty="0"/>
          </a:p>
        </p:txBody>
      </p:sp>
      <p:sp>
        <p:nvSpPr>
          <p:cNvPr id="1214467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57200" indent="-457200"/>
            <a:endParaRPr lang="en-GB" sz="2000" dirty="0"/>
          </a:p>
          <a:p>
            <a:pPr marL="457200" indent="-457200"/>
            <a:endParaRPr lang="en-US" sz="200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 Machine Learning | Dr Guoping Qiu</a:t>
            </a:r>
            <a:endParaRPr lang="en-GB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A5CEC468-F802-4EFC-9F8D-B18553210113}" type="slidenum">
              <a:rPr lang="en-GB"/>
              <a:pPr/>
              <a:t>3</a:t>
            </a:fld>
            <a:endParaRPr lang="en-GB"/>
          </a:p>
        </p:txBody>
      </p:sp>
      <p:sp>
        <p:nvSpPr>
          <p:cNvPr id="1214468" name="Rectangle 4"/>
          <p:cNvSpPr>
            <a:spLocks noChangeArrowheads="1"/>
          </p:cNvSpPr>
          <p:nvPr/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2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2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None/>
            </a:pPr>
            <a:r>
              <a:rPr lang="en-GB" sz="1200">
                <a:solidFill>
                  <a:srgbClr val="0E1F54"/>
                </a:solidFill>
              </a:rPr>
              <a:t>                                                             </a:t>
            </a: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2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2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2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2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2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2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2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2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None/>
            </a:pPr>
            <a:endParaRPr lang="en-GB" sz="12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200">
              <a:solidFill>
                <a:srgbClr val="0E1F54"/>
              </a:solidFill>
            </a:endParaRPr>
          </a:p>
        </p:txBody>
      </p:sp>
      <p:sp>
        <p:nvSpPr>
          <p:cNvPr id="1214469" name="Rectangle 5"/>
          <p:cNvSpPr>
            <a:spLocks noChangeArrowheads="1"/>
          </p:cNvSpPr>
          <p:nvPr/>
        </p:nvSpPr>
        <p:spPr bwMode="auto">
          <a:xfrm>
            <a:off x="685800" y="1371600"/>
            <a:ext cx="7772400" cy="46878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r>
              <a:rPr lang="en-GB" sz="2000" dirty="0" smtClean="0">
                <a:solidFill>
                  <a:srgbClr val="0E1F54"/>
                </a:solidFill>
              </a:rPr>
              <a:t>Topic 2: Neural networks</a:t>
            </a:r>
          </a:p>
          <a:p>
            <a:pPr marL="457200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2000" dirty="0" smtClean="0">
              <a:solidFill>
                <a:srgbClr val="0E1F54"/>
              </a:solidFill>
            </a:endParaRPr>
          </a:p>
          <a:p>
            <a:pPr marL="914400" lvl="1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r>
              <a:rPr lang="en-GB" sz="1800" dirty="0" err="1" smtClean="0">
                <a:solidFill>
                  <a:srgbClr val="0E1F54"/>
                </a:solidFill>
              </a:rPr>
              <a:t>Perceptron</a:t>
            </a:r>
            <a:r>
              <a:rPr lang="en-GB" sz="1800" dirty="0" smtClean="0">
                <a:solidFill>
                  <a:srgbClr val="0E1F54"/>
                </a:solidFill>
              </a:rPr>
              <a:t> – model operation, </a:t>
            </a:r>
            <a:r>
              <a:rPr lang="en-GB" sz="1800" dirty="0" err="1" smtClean="0">
                <a:solidFill>
                  <a:srgbClr val="0E1F54"/>
                </a:solidFill>
              </a:rPr>
              <a:t>perceptron</a:t>
            </a:r>
            <a:r>
              <a:rPr lang="en-GB" sz="1800" dirty="0" smtClean="0">
                <a:solidFill>
                  <a:srgbClr val="0E1F54"/>
                </a:solidFill>
              </a:rPr>
              <a:t> learning rule, decision boundary (surface), limitations, linearly separable classes</a:t>
            </a:r>
          </a:p>
          <a:p>
            <a:pPr marL="914400" lvl="1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800" dirty="0" smtClean="0">
              <a:solidFill>
                <a:srgbClr val="0E1F54"/>
              </a:solidFill>
            </a:endParaRPr>
          </a:p>
          <a:p>
            <a:pPr marL="914400" lvl="1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r>
              <a:rPr lang="en-GB" sz="1800" dirty="0" smtClean="0">
                <a:solidFill>
                  <a:srgbClr val="0E1F54"/>
                </a:solidFill>
              </a:rPr>
              <a:t>ADLINE – model operation, delta rule (gradient descent learning), batch mode, online mode</a:t>
            </a:r>
          </a:p>
          <a:p>
            <a:pPr marL="914400" lvl="1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800" dirty="0" smtClean="0">
              <a:solidFill>
                <a:srgbClr val="0E1F54"/>
              </a:solidFill>
            </a:endParaRPr>
          </a:p>
          <a:p>
            <a:pPr marL="914400" lvl="1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r>
              <a:rPr lang="en-GB" sz="1800" dirty="0" smtClean="0">
                <a:solidFill>
                  <a:srgbClr val="0E1F54"/>
                </a:solidFill>
              </a:rPr>
              <a:t>Multi-layer </a:t>
            </a:r>
            <a:r>
              <a:rPr lang="en-GB" sz="1800" dirty="0" err="1" smtClean="0">
                <a:solidFill>
                  <a:srgbClr val="0E1F54"/>
                </a:solidFill>
              </a:rPr>
              <a:t>perceptron</a:t>
            </a:r>
            <a:r>
              <a:rPr lang="en-GB" sz="1800" dirty="0" smtClean="0">
                <a:solidFill>
                  <a:srgbClr val="0E1F54"/>
                </a:solidFill>
              </a:rPr>
              <a:t> (MLP)  -  model operation, nonlinear unit (sigmoid function), principles of learning rule (back-propagation algorithm), model capability (solve linearly non-separable problems) </a:t>
            </a:r>
          </a:p>
          <a:p>
            <a:pPr marL="914400" lvl="1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800" dirty="0" smtClean="0">
              <a:solidFill>
                <a:srgbClr val="0E1F54"/>
              </a:solidFill>
            </a:endParaRPr>
          </a:p>
          <a:p>
            <a:pPr marL="914400" lvl="1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r>
              <a:rPr lang="en-GB" sz="1800" dirty="0" smtClean="0">
                <a:solidFill>
                  <a:srgbClr val="0E1F54"/>
                </a:solidFill>
              </a:rPr>
              <a:t>Generalization, over fitting, stopping criteria </a:t>
            </a:r>
          </a:p>
          <a:p>
            <a:pPr marL="914400" lvl="1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800" dirty="0" smtClean="0">
              <a:solidFill>
                <a:srgbClr val="0E1F54"/>
              </a:solidFill>
            </a:endParaRPr>
          </a:p>
          <a:p>
            <a:pPr marL="914400" lvl="1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800" dirty="0" smtClean="0">
              <a:solidFill>
                <a:srgbClr val="0E1F54"/>
              </a:solidFill>
            </a:endParaRPr>
          </a:p>
          <a:p>
            <a:pPr marL="914400" lvl="1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US" sz="1800" dirty="0" smtClean="0">
              <a:solidFill>
                <a:srgbClr val="0E1F54"/>
              </a:solidFill>
            </a:endParaRPr>
          </a:p>
          <a:p>
            <a:pPr marL="457200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US" sz="2000" dirty="0">
              <a:solidFill>
                <a:srgbClr val="0E1F54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4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Topics Covered</a:t>
            </a:r>
            <a:endParaRPr lang="en-US" b="0" dirty="0"/>
          </a:p>
        </p:txBody>
      </p:sp>
      <p:sp>
        <p:nvSpPr>
          <p:cNvPr id="1214467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57200" indent="-457200"/>
            <a:endParaRPr lang="en-GB" sz="2000" dirty="0"/>
          </a:p>
          <a:p>
            <a:pPr marL="457200" indent="-457200"/>
            <a:endParaRPr lang="en-US" sz="200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 Machine Learning | Dr Guoping Qiu</a:t>
            </a:r>
            <a:endParaRPr lang="en-GB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A5CEC468-F802-4EFC-9F8D-B18553210113}" type="slidenum">
              <a:rPr lang="en-GB"/>
              <a:pPr/>
              <a:t>4</a:t>
            </a:fld>
            <a:endParaRPr lang="en-GB"/>
          </a:p>
        </p:txBody>
      </p:sp>
      <p:sp>
        <p:nvSpPr>
          <p:cNvPr id="1214468" name="Rectangle 4"/>
          <p:cNvSpPr>
            <a:spLocks noChangeArrowheads="1"/>
          </p:cNvSpPr>
          <p:nvPr/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None/>
            </a:pPr>
            <a:r>
              <a:rPr lang="en-GB" sz="1600">
                <a:solidFill>
                  <a:srgbClr val="0E1F54"/>
                </a:solidFill>
              </a:rPr>
              <a:t>                                                             </a:t>
            </a: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None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</p:txBody>
      </p:sp>
      <p:sp>
        <p:nvSpPr>
          <p:cNvPr id="1214469" name="Rectangle 5"/>
          <p:cNvSpPr>
            <a:spLocks noChangeArrowheads="1"/>
          </p:cNvSpPr>
          <p:nvPr/>
        </p:nvSpPr>
        <p:spPr bwMode="auto">
          <a:xfrm>
            <a:off x="685800" y="1371600"/>
            <a:ext cx="7772400" cy="46878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r>
              <a:rPr lang="en-GB" dirty="0" smtClean="0">
                <a:solidFill>
                  <a:srgbClr val="0E1F54"/>
                </a:solidFill>
              </a:rPr>
              <a:t>Topic 3: Bayesian learning</a:t>
            </a:r>
          </a:p>
          <a:p>
            <a:pPr marL="457200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dirty="0" smtClean="0">
              <a:solidFill>
                <a:srgbClr val="0E1F54"/>
              </a:solidFill>
            </a:endParaRPr>
          </a:p>
          <a:p>
            <a:pPr marL="914400" lvl="1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r>
              <a:rPr lang="en-GB" sz="2000" dirty="0" smtClean="0">
                <a:solidFill>
                  <a:srgbClr val="0E1F54"/>
                </a:solidFill>
              </a:rPr>
              <a:t>Basic probability theory </a:t>
            </a:r>
          </a:p>
          <a:p>
            <a:pPr marL="914400" lvl="1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r>
              <a:rPr lang="en-GB" sz="2000" dirty="0" smtClean="0">
                <a:solidFill>
                  <a:srgbClr val="0E1F54"/>
                </a:solidFill>
              </a:rPr>
              <a:t>Bayesian theorem</a:t>
            </a:r>
          </a:p>
          <a:p>
            <a:pPr marL="914400" lvl="1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r>
              <a:rPr lang="en-GB" sz="2000" dirty="0" smtClean="0">
                <a:solidFill>
                  <a:srgbClr val="0E1F54"/>
                </a:solidFill>
              </a:rPr>
              <a:t>Estimation of probabilities</a:t>
            </a:r>
          </a:p>
          <a:p>
            <a:pPr marL="914400" lvl="1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r>
              <a:rPr lang="en-GB" sz="2000" dirty="0" smtClean="0">
                <a:solidFill>
                  <a:srgbClr val="0E1F54"/>
                </a:solidFill>
              </a:rPr>
              <a:t>Maximum a </a:t>
            </a:r>
            <a:r>
              <a:rPr lang="en-GB" sz="2000" dirty="0" err="1" smtClean="0">
                <a:solidFill>
                  <a:srgbClr val="0E1F54"/>
                </a:solidFill>
              </a:rPr>
              <a:t>posteriori</a:t>
            </a:r>
            <a:r>
              <a:rPr lang="en-GB" sz="2000" dirty="0" smtClean="0">
                <a:solidFill>
                  <a:srgbClr val="0E1F54"/>
                </a:solidFill>
              </a:rPr>
              <a:t> (MAP)</a:t>
            </a:r>
          </a:p>
          <a:p>
            <a:pPr marL="914400" lvl="1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r>
              <a:rPr lang="en-US" sz="2000" dirty="0" smtClean="0">
                <a:solidFill>
                  <a:srgbClr val="0E1F54"/>
                </a:solidFill>
              </a:rPr>
              <a:t>Maximum Likelihood (ML)</a:t>
            </a:r>
          </a:p>
          <a:p>
            <a:pPr marL="914400" lvl="1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r>
              <a:rPr lang="en-GB" sz="2000" dirty="0" smtClean="0">
                <a:solidFill>
                  <a:srgbClr val="0E1F54"/>
                </a:solidFill>
              </a:rPr>
              <a:t>Bayesian classifiers</a:t>
            </a:r>
          </a:p>
          <a:p>
            <a:pPr marL="914400" lvl="1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r>
              <a:rPr lang="en-GB" sz="2000" dirty="0" smtClean="0">
                <a:solidFill>
                  <a:srgbClr val="0E1F54"/>
                </a:solidFill>
              </a:rPr>
              <a:t>Naïve Bayesian classifier</a:t>
            </a:r>
          </a:p>
          <a:p>
            <a:pPr marL="914400" lvl="1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US" sz="2000" dirty="0" smtClean="0">
              <a:solidFill>
                <a:srgbClr val="0E1F54"/>
              </a:solidFill>
            </a:endParaRPr>
          </a:p>
          <a:p>
            <a:pPr marL="457200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US" dirty="0">
              <a:solidFill>
                <a:srgbClr val="0E1F54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4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Topics Covered</a:t>
            </a:r>
            <a:endParaRPr lang="en-US" b="0" dirty="0"/>
          </a:p>
        </p:txBody>
      </p:sp>
      <p:sp>
        <p:nvSpPr>
          <p:cNvPr id="1214467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57200" indent="-457200"/>
            <a:endParaRPr lang="en-GB" sz="2000" dirty="0"/>
          </a:p>
          <a:p>
            <a:pPr marL="457200" indent="-457200"/>
            <a:endParaRPr lang="en-US" sz="200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 Machine Learning | Dr Guoping Qiu</a:t>
            </a:r>
            <a:endParaRPr lang="en-GB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A5CEC468-F802-4EFC-9F8D-B18553210113}" type="slidenum">
              <a:rPr lang="en-GB"/>
              <a:pPr/>
              <a:t>5</a:t>
            </a:fld>
            <a:endParaRPr lang="en-GB"/>
          </a:p>
        </p:txBody>
      </p:sp>
      <p:sp>
        <p:nvSpPr>
          <p:cNvPr id="1214468" name="Rectangle 4"/>
          <p:cNvSpPr>
            <a:spLocks noChangeArrowheads="1"/>
          </p:cNvSpPr>
          <p:nvPr/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None/>
            </a:pPr>
            <a:r>
              <a:rPr lang="en-GB" sz="1600">
                <a:solidFill>
                  <a:srgbClr val="0E1F54"/>
                </a:solidFill>
              </a:rPr>
              <a:t>                                                             </a:t>
            </a: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None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</p:txBody>
      </p:sp>
      <p:sp>
        <p:nvSpPr>
          <p:cNvPr id="1214469" name="Rectangle 5"/>
          <p:cNvSpPr>
            <a:spLocks noChangeArrowheads="1"/>
          </p:cNvSpPr>
          <p:nvPr/>
        </p:nvSpPr>
        <p:spPr bwMode="auto">
          <a:xfrm>
            <a:off x="685800" y="1371600"/>
            <a:ext cx="7772400" cy="46878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r>
              <a:rPr lang="en-GB" dirty="0" smtClean="0">
                <a:solidFill>
                  <a:srgbClr val="0E1F54"/>
                </a:solidFill>
              </a:rPr>
              <a:t>Topic 4: Instance based learning</a:t>
            </a:r>
          </a:p>
          <a:p>
            <a:pPr marL="457200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dirty="0" smtClean="0">
              <a:solidFill>
                <a:srgbClr val="0E1F54"/>
              </a:solidFill>
            </a:endParaRPr>
          </a:p>
          <a:p>
            <a:pPr marL="914400" lvl="1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r>
              <a:rPr lang="en-GB" sz="2000" dirty="0" smtClean="0">
                <a:solidFill>
                  <a:srgbClr val="0E1F54"/>
                </a:solidFill>
              </a:rPr>
              <a:t>K nearest neighbour classifier (K-NN) – feature space neighbourhood concept, classifier construction and operation, choose a suitable values of K</a:t>
            </a:r>
          </a:p>
          <a:p>
            <a:pPr marL="914400" lvl="1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US" sz="2000" dirty="0" smtClean="0">
              <a:solidFill>
                <a:srgbClr val="0E1F54"/>
              </a:solidFill>
            </a:endParaRPr>
          </a:p>
          <a:p>
            <a:pPr marL="457200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US" dirty="0">
              <a:solidFill>
                <a:srgbClr val="0E1F54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4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Topics Covered</a:t>
            </a:r>
            <a:endParaRPr lang="en-US" b="0" dirty="0"/>
          </a:p>
        </p:txBody>
      </p:sp>
      <p:sp>
        <p:nvSpPr>
          <p:cNvPr id="1214467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57200" indent="-457200"/>
            <a:endParaRPr lang="en-GB" sz="2000" dirty="0"/>
          </a:p>
          <a:p>
            <a:pPr marL="457200" indent="-457200"/>
            <a:endParaRPr lang="en-US" sz="200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 Machine Learning | Dr Guoping Qiu</a:t>
            </a:r>
            <a:endParaRPr lang="en-GB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A5CEC468-F802-4EFC-9F8D-B18553210113}" type="slidenum">
              <a:rPr lang="en-GB"/>
              <a:pPr/>
              <a:t>6</a:t>
            </a:fld>
            <a:endParaRPr lang="en-GB"/>
          </a:p>
        </p:txBody>
      </p:sp>
      <p:sp>
        <p:nvSpPr>
          <p:cNvPr id="1214468" name="Rectangle 4"/>
          <p:cNvSpPr>
            <a:spLocks noChangeArrowheads="1"/>
          </p:cNvSpPr>
          <p:nvPr/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None/>
            </a:pPr>
            <a:r>
              <a:rPr lang="en-GB" sz="1600">
                <a:solidFill>
                  <a:srgbClr val="0E1F54"/>
                </a:solidFill>
              </a:rPr>
              <a:t>                                                             </a:t>
            </a: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None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</p:txBody>
      </p:sp>
      <p:sp>
        <p:nvSpPr>
          <p:cNvPr id="1214469" name="Rectangle 5"/>
          <p:cNvSpPr>
            <a:spLocks noChangeArrowheads="1"/>
          </p:cNvSpPr>
          <p:nvPr/>
        </p:nvSpPr>
        <p:spPr bwMode="auto">
          <a:xfrm>
            <a:off x="685800" y="1371600"/>
            <a:ext cx="7772400" cy="46878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r>
              <a:rPr lang="en-GB" dirty="0" smtClean="0">
                <a:solidFill>
                  <a:srgbClr val="0E1F54"/>
                </a:solidFill>
              </a:rPr>
              <a:t>Topic 5: Clustering analysis</a:t>
            </a:r>
          </a:p>
          <a:p>
            <a:pPr marL="457200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dirty="0" smtClean="0">
              <a:solidFill>
                <a:srgbClr val="0E1F54"/>
              </a:solidFill>
            </a:endParaRPr>
          </a:p>
          <a:p>
            <a:pPr marL="914400" lvl="1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r>
              <a:rPr lang="en-GB" sz="2000" dirty="0" smtClean="0">
                <a:solidFill>
                  <a:srgbClr val="0E1F54"/>
                </a:solidFill>
              </a:rPr>
              <a:t>Basic concept of data clustering and why it is useful</a:t>
            </a:r>
          </a:p>
          <a:p>
            <a:pPr marL="914400" lvl="1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r>
              <a:rPr lang="en-GB" sz="2000" dirty="0" smtClean="0">
                <a:solidFill>
                  <a:srgbClr val="0E1F54"/>
                </a:solidFill>
              </a:rPr>
              <a:t>How to do data clustering (K-means algorithm) – operation of the algorithm</a:t>
            </a:r>
          </a:p>
          <a:p>
            <a:pPr marL="914400" lvl="1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r>
              <a:rPr lang="en-GB" sz="2000" dirty="0" smtClean="0">
                <a:solidFill>
                  <a:srgbClr val="0E1F54"/>
                </a:solidFill>
              </a:rPr>
              <a:t>Link between K-means algorithm and gradient descent (the concept of clustering cost function or objective function)</a:t>
            </a:r>
          </a:p>
          <a:p>
            <a:pPr marL="914400" lvl="1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r>
              <a:rPr lang="en-GB" sz="2000" dirty="0" smtClean="0">
                <a:solidFill>
                  <a:srgbClr val="0E1F54"/>
                </a:solidFill>
              </a:rPr>
              <a:t>Limitations/weaknesses of the basic K-means algorithm – sensitive to initial cluster centres, local minima </a:t>
            </a:r>
          </a:p>
          <a:p>
            <a:pPr marL="914400" lvl="1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2000" dirty="0" smtClean="0">
              <a:solidFill>
                <a:srgbClr val="0E1F54"/>
              </a:solidFill>
            </a:endParaRPr>
          </a:p>
          <a:p>
            <a:pPr marL="914400" lvl="1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US" sz="2000" dirty="0" smtClean="0">
              <a:solidFill>
                <a:srgbClr val="0E1F54"/>
              </a:solidFill>
            </a:endParaRPr>
          </a:p>
          <a:p>
            <a:pPr marL="457200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US" dirty="0">
              <a:solidFill>
                <a:srgbClr val="0E1F54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4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Topics Covered</a:t>
            </a:r>
            <a:endParaRPr lang="en-US" b="0" dirty="0"/>
          </a:p>
        </p:txBody>
      </p:sp>
      <p:sp>
        <p:nvSpPr>
          <p:cNvPr id="1214467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57200" indent="-457200"/>
            <a:endParaRPr lang="en-GB" sz="2000" dirty="0"/>
          </a:p>
          <a:p>
            <a:pPr marL="457200" indent="-457200"/>
            <a:endParaRPr lang="en-US" sz="200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 Machine Learning | Dr Guoping Qiu</a:t>
            </a:r>
            <a:endParaRPr lang="en-GB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A5CEC468-F802-4EFC-9F8D-B18553210113}" type="slidenum">
              <a:rPr lang="en-GB"/>
              <a:pPr/>
              <a:t>7</a:t>
            </a:fld>
            <a:endParaRPr lang="en-GB"/>
          </a:p>
        </p:txBody>
      </p:sp>
      <p:sp>
        <p:nvSpPr>
          <p:cNvPr id="1214468" name="Rectangle 4"/>
          <p:cNvSpPr>
            <a:spLocks noChangeArrowheads="1"/>
          </p:cNvSpPr>
          <p:nvPr/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None/>
            </a:pPr>
            <a:r>
              <a:rPr lang="en-GB" sz="1600">
                <a:solidFill>
                  <a:srgbClr val="0E1F54"/>
                </a:solidFill>
              </a:rPr>
              <a:t>                                                             </a:t>
            </a: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None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</p:txBody>
      </p:sp>
      <p:sp>
        <p:nvSpPr>
          <p:cNvPr id="1214469" name="Rectangle 5"/>
          <p:cNvSpPr>
            <a:spLocks noChangeArrowheads="1"/>
          </p:cNvSpPr>
          <p:nvPr/>
        </p:nvSpPr>
        <p:spPr bwMode="auto">
          <a:xfrm>
            <a:off x="685800" y="1371600"/>
            <a:ext cx="7772400" cy="46878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r>
              <a:rPr lang="en-GB" dirty="0" smtClean="0">
                <a:solidFill>
                  <a:srgbClr val="0E1F54"/>
                </a:solidFill>
              </a:rPr>
              <a:t>Topic 6: Data processing and representation</a:t>
            </a:r>
          </a:p>
          <a:p>
            <a:pPr marL="457200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dirty="0" smtClean="0">
              <a:solidFill>
                <a:srgbClr val="0E1F54"/>
              </a:solidFill>
            </a:endParaRPr>
          </a:p>
          <a:p>
            <a:pPr marL="914400" lvl="1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r>
              <a:rPr lang="en-GB" sz="2000" dirty="0" smtClean="0">
                <a:solidFill>
                  <a:srgbClr val="0E1F54"/>
                </a:solidFill>
              </a:rPr>
              <a:t>Concepts of correlation and redundancy</a:t>
            </a:r>
          </a:p>
          <a:p>
            <a:pPr marL="914400" lvl="1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r>
              <a:rPr lang="en-GB" sz="2000" dirty="0" smtClean="0">
                <a:solidFill>
                  <a:srgbClr val="0E1F54"/>
                </a:solidFill>
              </a:rPr>
              <a:t>Covariance matrix</a:t>
            </a:r>
          </a:p>
          <a:p>
            <a:pPr marL="914400" lvl="1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r>
              <a:rPr lang="en-GB" sz="2000" dirty="0" smtClean="0">
                <a:solidFill>
                  <a:srgbClr val="0E1F54"/>
                </a:solidFill>
              </a:rPr>
              <a:t>Concepts of feature extraction/dimensionality reduction</a:t>
            </a:r>
          </a:p>
          <a:p>
            <a:pPr marL="914400" lvl="1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r>
              <a:rPr lang="en-GB" sz="2000" dirty="0" smtClean="0">
                <a:solidFill>
                  <a:srgbClr val="0E1F54"/>
                </a:solidFill>
              </a:rPr>
              <a:t>Principle and application of Principal Component Analysis (PCA)</a:t>
            </a:r>
          </a:p>
          <a:p>
            <a:pPr marL="914400" lvl="1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2000" dirty="0" smtClean="0">
              <a:solidFill>
                <a:srgbClr val="0E1F54"/>
              </a:solidFill>
            </a:endParaRPr>
          </a:p>
          <a:p>
            <a:pPr marL="914400" lvl="1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US" sz="2000" dirty="0" smtClean="0">
              <a:solidFill>
                <a:srgbClr val="0E1F54"/>
              </a:solidFill>
            </a:endParaRPr>
          </a:p>
          <a:p>
            <a:pPr marL="457200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US" dirty="0">
              <a:solidFill>
                <a:srgbClr val="0E1F54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4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Topics Covered</a:t>
            </a:r>
            <a:endParaRPr lang="en-US" b="0" dirty="0"/>
          </a:p>
        </p:txBody>
      </p:sp>
      <p:sp>
        <p:nvSpPr>
          <p:cNvPr id="1214467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57200" indent="-457200"/>
            <a:endParaRPr lang="en-GB" sz="2000" dirty="0"/>
          </a:p>
          <a:p>
            <a:pPr marL="457200" indent="-457200"/>
            <a:endParaRPr lang="en-US" sz="200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 Machine Learning | Dr Guoping Qiu</a:t>
            </a:r>
            <a:endParaRPr lang="en-GB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A5CEC468-F802-4EFC-9F8D-B18553210113}" type="slidenum">
              <a:rPr lang="en-GB"/>
              <a:pPr/>
              <a:t>8</a:t>
            </a:fld>
            <a:endParaRPr lang="en-GB"/>
          </a:p>
        </p:txBody>
      </p:sp>
      <p:sp>
        <p:nvSpPr>
          <p:cNvPr id="1214468" name="Rectangle 4"/>
          <p:cNvSpPr>
            <a:spLocks noChangeArrowheads="1"/>
          </p:cNvSpPr>
          <p:nvPr/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None/>
            </a:pPr>
            <a:r>
              <a:rPr lang="en-GB" sz="1600">
                <a:solidFill>
                  <a:srgbClr val="0E1F54"/>
                </a:solidFill>
              </a:rPr>
              <a:t>                                                             </a:t>
            </a: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None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</p:txBody>
      </p:sp>
      <p:sp>
        <p:nvSpPr>
          <p:cNvPr id="1214469" name="Rectangle 5"/>
          <p:cNvSpPr>
            <a:spLocks noChangeArrowheads="1"/>
          </p:cNvSpPr>
          <p:nvPr/>
        </p:nvSpPr>
        <p:spPr bwMode="auto">
          <a:xfrm>
            <a:off x="685800" y="1371600"/>
            <a:ext cx="7772400" cy="46878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r>
              <a:rPr lang="en-GB" dirty="0" smtClean="0">
                <a:solidFill>
                  <a:srgbClr val="0E1F54"/>
                </a:solidFill>
              </a:rPr>
              <a:t>Topic 7: Support vector machines</a:t>
            </a:r>
          </a:p>
          <a:p>
            <a:pPr marL="457200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dirty="0" smtClean="0">
              <a:solidFill>
                <a:srgbClr val="0E1F54"/>
              </a:solidFill>
            </a:endParaRPr>
          </a:p>
          <a:p>
            <a:pPr marL="914400" lvl="1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r>
              <a:rPr lang="en-GB" sz="2000" dirty="0" smtClean="0">
                <a:solidFill>
                  <a:srgbClr val="0E1F54"/>
                </a:solidFill>
              </a:rPr>
              <a:t>Model operation (how it works)</a:t>
            </a:r>
          </a:p>
          <a:p>
            <a:pPr marL="914400" lvl="1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r>
              <a:rPr lang="en-GB" sz="2000" dirty="0" smtClean="0">
                <a:solidFill>
                  <a:srgbClr val="0E1F54"/>
                </a:solidFill>
              </a:rPr>
              <a:t>Support vectors</a:t>
            </a:r>
          </a:p>
          <a:p>
            <a:pPr marL="914400" lvl="1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r>
              <a:rPr lang="en-GB" sz="2000" dirty="0" smtClean="0">
                <a:solidFill>
                  <a:srgbClr val="0E1F54"/>
                </a:solidFill>
              </a:rPr>
              <a:t>Max margin classifier</a:t>
            </a:r>
          </a:p>
          <a:p>
            <a:pPr marL="914400" lvl="1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r>
              <a:rPr lang="en-GB" sz="2000" dirty="0" smtClean="0">
                <a:solidFill>
                  <a:srgbClr val="0E1F54"/>
                </a:solidFill>
              </a:rPr>
              <a:t>Linear SVMs</a:t>
            </a:r>
          </a:p>
          <a:p>
            <a:pPr marL="914400" lvl="1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r>
              <a:rPr lang="en-GB" sz="2000" dirty="0" smtClean="0">
                <a:solidFill>
                  <a:srgbClr val="0E1F54"/>
                </a:solidFill>
              </a:rPr>
              <a:t>Concept of Soft margin classification</a:t>
            </a:r>
          </a:p>
          <a:p>
            <a:pPr marL="914400" lvl="1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r>
              <a:rPr lang="en-GB" sz="2000" dirty="0" smtClean="0">
                <a:solidFill>
                  <a:srgbClr val="0E1F54"/>
                </a:solidFill>
              </a:rPr>
              <a:t>Principle of Non-linear SVMs and the “Kernel Trick”</a:t>
            </a:r>
          </a:p>
          <a:p>
            <a:pPr marL="914400" lvl="1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2000" dirty="0" smtClean="0">
              <a:solidFill>
                <a:srgbClr val="0E1F54"/>
              </a:solidFill>
            </a:endParaRPr>
          </a:p>
          <a:p>
            <a:pPr marL="914400" lvl="1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2000" dirty="0" smtClean="0">
              <a:solidFill>
                <a:srgbClr val="0E1F54"/>
              </a:solidFill>
            </a:endParaRPr>
          </a:p>
          <a:p>
            <a:pPr marL="914400" lvl="1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US" sz="2000" dirty="0" smtClean="0">
              <a:solidFill>
                <a:srgbClr val="0E1F54"/>
              </a:solidFill>
            </a:endParaRPr>
          </a:p>
          <a:p>
            <a:pPr marL="457200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US" dirty="0">
              <a:solidFill>
                <a:srgbClr val="0E1F54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4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Topics Covered</a:t>
            </a:r>
            <a:endParaRPr lang="en-US" b="0" dirty="0"/>
          </a:p>
        </p:txBody>
      </p:sp>
      <p:sp>
        <p:nvSpPr>
          <p:cNvPr id="1214467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57200" indent="-457200"/>
            <a:endParaRPr lang="en-GB" sz="2000" dirty="0"/>
          </a:p>
          <a:p>
            <a:pPr marL="457200" indent="-457200"/>
            <a:endParaRPr lang="en-US" sz="200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 Machine Learning | Dr Guoping Qiu</a:t>
            </a:r>
            <a:endParaRPr lang="en-GB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A5CEC468-F802-4EFC-9F8D-B18553210113}" type="slidenum">
              <a:rPr lang="en-GB"/>
              <a:pPr/>
              <a:t>9</a:t>
            </a:fld>
            <a:endParaRPr lang="en-GB"/>
          </a:p>
        </p:txBody>
      </p:sp>
      <p:sp>
        <p:nvSpPr>
          <p:cNvPr id="1214468" name="Rectangle 4"/>
          <p:cNvSpPr>
            <a:spLocks noChangeArrowheads="1"/>
          </p:cNvSpPr>
          <p:nvPr/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None/>
            </a:pPr>
            <a:r>
              <a:rPr lang="en-GB" sz="1600">
                <a:solidFill>
                  <a:srgbClr val="0E1F54"/>
                </a:solidFill>
              </a:rPr>
              <a:t>                                                             </a:t>
            </a: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None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</p:txBody>
      </p:sp>
      <p:sp>
        <p:nvSpPr>
          <p:cNvPr id="1214469" name="Rectangle 5"/>
          <p:cNvSpPr>
            <a:spLocks noChangeArrowheads="1"/>
          </p:cNvSpPr>
          <p:nvPr/>
        </p:nvSpPr>
        <p:spPr bwMode="auto">
          <a:xfrm>
            <a:off x="685800" y="1371600"/>
            <a:ext cx="7772400" cy="46878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r>
              <a:rPr lang="en-GB" dirty="0" smtClean="0">
                <a:solidFill>
                  <a:srgbClr val="0E1F54"/>
                </a:solidFill>
              </a:rPr>
              <a:t>Topic 8: Decision tree learning </a:t>
            </a:r>
          </a:p>
          <a:p>
            <a:pPr marL="457200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dirty="0" smtClean="0">
              <a:solidFill>
                <a:srgbClr val="0E1F54"/>
              </a:solidFill>
            </a:endParaRPr>
          </a:p>
          <a:p>
            <a:pPr marL="914400" lvl="1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r>
              <a:rPr lang="en-GB" sz="2000" dirty="0" smtClean="0">
                <a:solidFill>
                  <a:srgbClr val="0E1F54"/>
                </a:solidFill>
              </a:rPr>
              <a:t>Information gain</a:t>
            </a:r>
          </a:p>
          <a:p>
            <a:pPr marL="914400" lvl="1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r>
              <a:rPr lang="en-GB" sz="2000" dirty="0" smtClean="0">
                <a:solidFill>
                  <a:srgbClr val="0E1F54"/>
                </a:solidFill>
              </a:rPr>
              <a:t>Decision tree construction (design) – picking the root node, recursive branching</a:t>
            </a:r>
          </a:p>
          <a:p>
            <a:pPr marL="914400" lvl="1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2000" dirty="0" smtClean="0">
              <a:solidFill>
                <a:srgbClr val="0E1F54"/>
              </a:solidFill>
            </a:endParaRPr>
          </a:p>
          <a:p>
            <a:pPr marL="914400" lvl="1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2000" dirty="0" smtClean="0">
              <a:solidFill>
                <a:srgbClr val="0E1F54"/>
              </a:solidFill>
            </a:endParaRPr>
          </a:p>
          <a:p>
            <a:pPr marL="914400" lvl="1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US" sz="2000" dirty="0" smtClean="0">
              <a:solidFill>
                <a:srgbClr val="0E1F54"/>
              </a:solidFill>
            </a:endParaRPr>
          </a:p>
          <a:p>
            <a:pPr marL="457200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US" dirty="0">
              <a:solidFill>
                <a:srgbClr val="0E1F54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18942</TotalTime>
  <Words>444</Words>
  <Application>Microsoft Office PowerPoint</Application>
  <PresentationFormat>On-screen Show (4:3)</PresentationFormat>
  <Paragraphs>195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Machine Learning</vt:lpstr>
      <vt:lpstr>Topics Covered</vt:lpstr>
      <vt:lpstr>Topics Covered</vt:lpstr>
      <vt:lpstr>Topics Covered</vt:lpstr>
      <vt:lpstr>Topics Covered</vt:lpstr>
      <vt:lpstr>Topics Covered</vt:lpstr>
      <vt:lpstr>Topics Covered</vt:lpstr>
      <vt:lpstr>Topics Covered</vt:lpstr>
      <vt:lpstr>Topics Covered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 can position your opening statement here, either in Connexions Purple or reversed-out.</dc:title>
  <dc:creator>David Mc Mullan</dc:creator>
  <cp:lastModifiedBy>Qiu</cp:lastModifiedBy>
  <cp:revision>1769</cp:revision>
  <dcterms:created xsi:type="dcterms:W3CDTF">2003-03-31T12:37:15Z</dcterms:created>
  <dcterms:modified xsi:type="dcterms:W3CDTF">2012-04-27T08:53:12Z</dcterms:modified>
</cp:coreProperties>
</file>