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49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BC8D4E"/>
    <a:srgbClr val="85D238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3" autoAdjust="0"/>
    <p:restoredTop sz="94569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5929438-25D1-4FCF-9512-CA9B591490B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2E4DAFD-F7DE-4C39-B428-BF85BC7EEA3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C940B-5859-4A60-95C4-FC7BD0EBF3D6}" type="slidenum">
              <a:rPr lang="en-GB"/>
              <a:pPr/>
              <a:t>2</a:t>
            </a:fld>
            <a:endParaRPr lang="en-GB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C940B-5859-4A60-95C4-FC7BD0EBF3D6}" type="slidenum">
              <a:rPr lang="en-GB"/>
              <a:pPr/>
              <a:t>3</a:t>
            </a:fld>
            <a:endParaRPr lang="en-GB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C940B-5859-4A60-95C4-FC7BD0EBF3D6}" type="slidenum">
              <a:rPr lang="en-GB"/>
              <a:pPr/>
              <a:t>4</a:t>
            </a:fld>
            <a:endParaRPr lang="en-GB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C940B-5859-4A60-95C4-FC7BD0EBF3D6}" type="slidenum">
              <a:rPr lang="en-GB"/>
              <a:pPr/>
              <a:t>5</a:t>
            </a:fld>
            <a:endParaRPr lang="en-GB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C940B-5859-4A60-95C4-FC7BD0EBF3D6}" type="slidenum">
              <a:rPr lang="en-GB"/>
              <a:pPr/>
              <a:t>6</a:t>
            </a:fld>
            <a:endParaRPr lang="en-GB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C940B-5859-4A60-95C4-FC7BD0EBF3D6}" type="slidenum">
              <a:rPr lang="en-GB"/>
              <a:pPr/>
              <a:t>7</a:t>
            </a:fld>
            <a:endParaRPr lang="en-GB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C940B-5859-4A60-95C4-FC7BD0EBF3D6}" type="slidenum">
              <a:rPr lang="en-GB"/>
              <a:pPr/>
              <a:t>8</a:t>
            </a:fld>
            <a:endParaRPr lang="en-GB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C940B-5859-4A60-95C4-FC7BD0EBF3D6}" type="slidenum">
              <a:rPr lang="en-GB"/>
              <a:pPr/>
              <a:t>9</a:t>
            </a:fld>
            <a:endParaRPr lang="en-GB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809CB32A-5365-46A1-B34A-56CDB97CCA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29569B9-6C26-48D2-8269-B71AE32A23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51D6309-A44C-4780-A6E8-9BB12C0715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8946B570-80B2-40A3-9B25-201B95DD69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2EDEF255-7F23-4AEF-831A-B4B6FF027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14B48F6C-FC17-4876-B638-599D2DB9B1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3874394C-5DEC-4F4F-8726-A7B0C50D8D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52A8A7A-035A-4CC9-A6DC-9C174EC1F0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066E7C1-5465-444F-B4D3-7ED5FE705C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70020A3-B310-45CA-B1C0-FC24755FA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B479D17-9B16-47C0-9649-FF9FF06330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BDF97C86-6807-445F-8B1C-FB463F8AB0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Machine Learning</a:t>
            </a:r>
            <a:endParaRPr lang="en-US" sz="720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Lecture </a:t>
            </a:r>
            <a:r>
              <a:rPr lang="en-US" sz="3200" dirty="0" smtClean="0"/>
              <a:t>11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GB" dirty="0" smtClean="0"/>
              <a:t>Summary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>
              <a:latin typeface="Courier New" pitchFamily="49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E4E9CBE-333A-4E78-B008-7CF2A4339FC3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Topics Covered</a:t>
            </a:r>
            <a:endParaRPr lang="en-US" b="0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5CEC468-F802-4EFC-9F8D-B18553210113}" type="slidenum">
              <a:rPr lang="en-GB"/>
              <a:pPr/>
              <a:t>2</a:t>
            </a:fld>
            <a:endParaRPr lang="en-GB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dirty="0" smtClean="0">
                <a:solidFill>
                  <a:srgbClr val="0E1F54"/>
                </a:solidFill>
              </a:rPr>
              <a:t>Topic 1: Introduction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Learning and learning systems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2000" dirty="0" smtClean="0">
                <a:solidFill>
                  <a:srgbClr val="0E1F54"/>
                </a:solidFill>
              </a:rPr>
              <a:t>Design of learning systems - 5 steps approach: training sample collection/preparation, data representation, choose a learning model/paradigm, learning, testing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Basic maths – vector, matrix, calculus 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Topics Covered</a:t>
            </a:r>
            <a:endParaRPr lang="en-US" b="0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5CEC468-F802-4EFC-9F8D-B18553210113}" type="slidenum">
              <a:rPr lang="en-GB"/>
              <a:pPr/>
              <a:t>3</a:t>
            </a:fld>
            <a:endParaRPr lang="en-GB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2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2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200">
              <a:solidFill>
                <a:srgbClr val="0E1F54"/>
              </a:solidFill>
            </a:endParaRPr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Topic 2: Neural networks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20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1800" dirty="0" err="1" smtClean="0">
                <a:solidFill>
                  <a:srgbClr val="0E1F54"/>
                </a:solidFill>
              </a:rPr>
              <a:t>Perceptron</a:t>
            </a:r>
            <a:r>
              <a:rPr lang="en-GB" sz="1800" dirty="0" smtClean="0">
                <a:solidFill>
                  <a:srgbClr val="0E1F54"/>
                </a:solidFill>
              </a:rPr>
              <a:t> – model operation, </a:t>
            </a:r>
            <a:r>
              <a:rPr lang="en-GB" sz="1800" dirty="0" err="1" smtClean="0">
                <a:solidFill>
                  <a:srgbClr val="0E1F54"/>
                </a:solidFill>
              </a:rPr>
              <a:t>perceptron</a:t>
            </a:r>
            <a:r>
              <a:rPr lang="en-GB" sz="1800" dirty="0" smtClean="0">
                <a:solidFill>
                  <a:srgbClr val="0E1F54"/>
                </a:solidFill>
              </a:rPr>
              <a:t> learning rule, decision boundary (surface), limitations, linearly separable classes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8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1800" dirty="0" smtClean="0">
                <a:solidFill>
                  <a:srgbClr val="0E1F54"/>
                </a:solidFill>
              </a:rPr>
              <a:t>ADLINE – model operation, delta rule (gradient descent learning), batch mode, online mode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8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1800" dirty="0" smtClean="0">
                <a:solidFill>
                  <a:srgbClr val="0E1F54"/>
                </a:solidFill>
              </a:rPr>
              <a:t>Multi-layer </a:t>
            </a:r>
            <a:r>
              <a:rPr lang="en-GB" sz="1800" dirty="0" err="1" smtClean="0">
                <a:solidFill>
                  <a:srgbClr val="0E1F54"/>
                </a:solidFill>
              </a:rPr>
              <a:t>perceptron</a:t>
            </a:r>
            <a:r>
              <a:rPr lang="en-GB" sz="1800" dirty="0" smtClean="0">
                <a:solidFill>
                  <a:srgbClr val="0E1F54"/>
                </a:solidFill>
              </a:rPr>
              <a:t> (MLP)  -  model operation, nonlinear unit (sigmoid function), principles of learning rule (back-propagation algorithm), model capability (solve linearly non-separable problems) 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8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1800" dirty="0" smtClean="0">
                <a:solidFill>
                  <a:srgbClr val="0E1F54"/>
                </a:solidFill>
              </a:rPr>
              <a:t>Generalization, over fitting, stopping criteria 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8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8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18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Topics Covered</a:t>
            </a:r>
            <a:endParaRPr lang="en-US" b="0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5CEC468-F802-4EFC-9F8D-B18553210113}" type="slidenum">
              <a:rPr lang="en-GB"/>
              <a:pPr/>
              <a:t>4</a:t>
            </a:fld>
            <a:endParaRPr lang="en-GB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dirty="0" smtClean="0">
                <a:solidFill>
                  <a:srgbClr val="0E1F54"/>
                </a:solidFill>
              </a:rPr>
              <a:t>Topic 3: Bayesian learning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Basic probability theory 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Bayesian theorem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Estimation of probabilities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Maximum a </a:t>
            </a:r>
            <a:r>
              <a:rPr lang="en-GB" sz="2000" dirty="0" err="1" smtClean="0">
                <a:solidFill>
                  <a:srgbClr val="0E1F54"/>
                </a:solidFill>
              </a:rPr>
              <a:t>posteriori</a:t>
            </a:r>
            <a:r>
              <a:rPr lang="en-GB" sz="2000" dirty="0" smtClean="0">
                <a:solidFill>
                  <a:srgbClr val="0E1F54"/>
                </a:solidFill>
              </a:rPr>
              <a:t> (MAP)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US" sz="2000" dirty="0" smtClean="0">
                <a:solidFill>
                  <a:srgbClr val="0E1F54"/>
                </a:solidFill>
              </a:rPr>
              <a:t>Maximum Likelihood (ML)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Bayesian classifiers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Naïve Bayesian classifier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Topics Covered</a:t>
            </a:r>
            <a:endParaRPr lang="en-US" b="0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5CEC468-F802-4EFC-9F8D-B18553210113}" type="slidenum">
              <a:rPr lang="en-GB"/>
              <a:pPr/>
              <a:t>5</a:t>
            </a:fld>
            <a:endParaRPr lang="en-GB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dirty="0" smtClean="0">
                <a:solidFill>
                  <a:srgbClr val="0E1F54"/>
                </a:solidFill>
              </a:rPr>
              <a:t>Topic 4: Instance based learning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K nearest neighbour classifier (K-NN) – feature space neighbourhood concept, classifier construction and operation, choose a suitable values of K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Topics Covered</a:t>
            </a:r>
            <a:endParaRPr lang="en-US" b="0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5CEC468-F802-4EFC-9F8D-B18553210113}" type="slidenum">
              <a:rPr lang="en-GB"/>
              <a:pPr/>
              <a:t>6</a:t>
            </a:fld>
            <a:endParaRPr lang="en-GB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dirty="0" smtClean="0">
                <a:solidFill>
                  <a:srgbClr val="0E1F54"/>
                </a:solidFill>
              </a:rPr>
              <a:t>Topic 5: Clustering analysis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Basic concept of data clustering and why it is useful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How to do data clustering (K-means algorithm) – operation of the algorithm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Link between K-means algorithm and gradient descent (the concept of clustering cost function or objective function)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Limitations/weaknesses of the basic K-means algorithm – sensitive to initial cluster centres, local minima 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20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Topics Covered</a:t>
            </a:r>
            <a:endParaRPr lang="en-US" b="0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5CEC468-F802-4EFC-9F8D-B18553210113}" type="slidenum">
              <a:rPr lang="en-GB"/>
              <a:pPr/>
              <a:t>7</a:t>
            </a:fld>
            <a:endParaRPr lang="en-GB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dirty="0" smtClean="0">
                <a:solidFill>
                  <a:srgbClr val="0E1F54"/>
                </a:solidFill>
              </a:rPr>
              <a:t>Topic 6: Data processing and representation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Concepts of correlation and redundancy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Covariance matrix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Concepts of feature extraction/dimensionality reduction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Principle and application of Principal Component Analysis (PCA)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20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Topics Covered</a:t>
            </a:r>
            <a:endParaRPr lang="en-US" b="0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5CEC468-F802-4EFC-9F8D-B18553210113}" type="slidenum">
              <a:rPr lang="en-GB"/>
              <a:pPr/>
              <a:t>8</a:t>
            </a:fld>
            <a:endParaRPr lang="en-GB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dirty="0" smtClean="0">
                <a:solidFill>
                  <a:srgbClr val="0E1F54"/>
                </a:solidFill>
              </a:rPr>
              <a:t>Topic 7: Support vector machines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Model operation (how it works)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Support vectors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Max margin classifier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Linear SVMs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Concept of Soft margin classification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Principle of Non-linear SVMs and the “Kernel Trick”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20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20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Topics Covered</a:t>
            </a:r>
            <a:endParaRPr lang="en-US" b="0" dirty="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 dirty="0"/>
          </a:p>
          <a:p>
            <a:pPr marL="457200" indent="-457200"/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5CEC468-F802-4EFC-9F8D-B18553210113}" type="slidenum">
              <a:rPr lang="en-GB"/>
              <a:pPr/>
              <a:t>9</a:t>
            </a:fld>
            <a:endParaRPr lang="en-GB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GB" sz="1600">
                <a:solidFill>
                  <a:srgbClr val="0E1F54"/>
                </a:solidFill>
              </a:rPr>
              <a:t>         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endParaRPr lang="en-GB" sz="1600">
              <a:solidFill>
                <a:srgbClr val="0E1F5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1600">
              <a:solidFill>
                <a:srgbClr val="0E1F54"/>
              </a:solidFill>
            </a:endParaRPr>
          </a:p>
        </p:txBody>
      </p:sp>
      <p:sp>
        <p:nvSpPr>
          <p:cNvPr id="121446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687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dirty="0" smtClean="0">
                <a:solidFill>
                  <a:srgbClr val="0E1F54"/>
                </a:solidFill>
              </a:rPr>
              <a:t>Topic 8: Decision tree learning </a:t>
            </a: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Information gain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r>
              <a:rPr lang="en-GB" sz="2000" dirty="0" smtClean="0">
                <a:solidFill>
                  <a:srgbClr val="0E1F54"/>
                </a:solidFill>
              </a:rPr>
              <a:t>Decision tree construction (design) – picking the root node, recursive branching</a:t>
            </a: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20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GB" sz="2000" dirty="0" smtClean="0">
              <a:solidFill>
                <a:srgbClr val="0E1F54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 dirty="0" smtClean="0">
              <a:solidFill>
                <a:srgbClr val="0E1F54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dirty="0">
              <a:solidFill>
                <a:srgbClr val="0E1F5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18942</TotalTime>
  <Words>444</Words>
  <Application>Microsoft Office PowerPoint</Application>
  <PresentationFormat>On-screen Show (4:3)</PresentationFormat>
  <Paragraphs>195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Machine Learning</vt:lpstr>
      <vt:lpstr>Topics Covered</vt:lpstr>
      <vt:lpstr>Topics Covered</vt:lpstr>
      <vt:lpstr>Topics Covered</vt:lpstr>
      <vt:lpstr>Topics Covered</vt:lpstr>
      <vt:lpstr>Topics Covered</vt:lpstr>
      <vt:lpstr>Topics Covered</vt:lpstr>
      <vt:lpstr>Topics Covered</vt:lpstr>
      <vt:lpstr>Topics Covered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1769</cp:revision>
  <dcterms:created xsi:type="dcterms:W3CDTF">2003-03-31T12:37:15Z</dcterms:created>
  <dcterms:modified xsi:type="dcterms:W3CDTF">2012-04-27T08:53:12Z</dcterms:modified>
</cp:coreProperties>
</file>