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2"/>
  </p:notesMasterIdLst>
  <p:handoutMasterIdLst>
    <p:handoutMasterId r:id="rId33"/>
  </p:handoutMasterIdLst>
  <p:sldIdLst>
    <p:sldId id="349" r:id="rId2"/>
    <p:sldId id="358" r:id="rId3"/>
    <p:sldId id="359" r:id="rId4"/>
    <p:sldId id="360" r:id="rId5"/>
    <p:sldId id="357" r:id="rId6"/>
    <p:sldId id="361" r:id="rId7"/>
    <p:sldId id="362" r:id="rId8"/>
    <p:sldId id="363" r:id="rId9"/>
    <p:sldId id="364" r:id="rId10"/>
    <p:sldId id="365" r:id="rId11"/>
    <p:sldId id="366" r:id="rId12"/>
    <p:sldId id="367" r:id="rId13"/>
    <p:sldId id="368" r:id="rId14"/>
    <p:sldId id="369" r:id="rId15"/>
    <p:sldId id="370" r:id="rId16"/>
    <p:sldId id="371" r:id="rId17"/>
    <p:sldId id="372" r:id="rId18"/>
    <p:sldId id="373" r:id="rId19"/>
    <p:sldId id="374" r:id="rId20"/>
    <p:sldId id="375" r:id="rId21"/>
    <p:sldId id="376" r:id="rId22"/>
    <p:sldId id="377" r:id="rId23"/>
    <p:sldId id="378" r:id="rId24"/>
    <p:sldId id="379" r:id="rId25"/>
    <p:sldId id="380" r:id="rId26"/>
    <p:sldId id="381" r:id="rId27"/>
    <p:sldId id="382" r:id="rId28"/>
    <p:sldId id="385" r:id="rId29"/>
    <p:sldId id="383" r:id="rId30"/>
    <p:sldId id="384" r:id="rId31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EE913C"/>
    <a:srgbClr val="0A5019"/>
    <a:srgbClr val="FF0000"/>
    <a:srgbClr val="26E44F"/>
    <a:srgbClr val="F4B780"/>
    <a:srgbClr val="094917"/>
    <a:srgbClr val="05270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569" autoAdjust="0"/>
  </p:normalViewPr>
  <p:slideViewPr>
    <p:cSldViewPr>
      <p:cViewPr>
        <p:scale>
          <a:sx n="75" d="100"/>
          <a:sy n="75" d="100"/>
        </p:scale>
        <p:origin x="-642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58" y="-90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0421C941-2B0F-485F-85BE-9049DDFD8893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02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A064D502-D5D7-40FC-A1EA-D3F770A70FAC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6F673B-7317-40C5-B909-4A6E668173C7}" type="slidenum">
              <a:rPr lang="en-GB"/>
              <a:pPr/>
              <a:t>2</a:t>
            </a:fld>
            <a:endParaRPr lang="en-GB"/>
          </a:p>
        </p:txBody>
      </p:sp>
      <p:sp>
        <p:nvSpPr>
          <p:cNvPr id="100045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0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64D5A8-A92C-49EF-821E-AA6441703005}" type="slidenum">
              <a:rPr lang="en-GB"/>
              <a:pPr/>
              <a:t>11</a:t>
            </a:fld>
            <a:endParaRPr lang="en-GB"/>
          </a:p>
        </p:txBody>
      </p:sp>
      <p:sp>
        <p:nvSpPr>
          <p:cNvPr id="101888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18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EE6425-ECC5-4411-96BB-F55F45C06F1C}" type="slidenum">
              <a:rPr lang="en-GB"/>
              <a:pPr/>
              <a:t>12</a:t>
            </a:fld>
            <a:endParaRPr lang="en-GB"/>
          </a:p>
        </p:txBody>
      </p:sp>
      <p:sp>
        <p:nvSpPr>
          <p:cNvPr id="102093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20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C7FF0B-28E6-429D-945C-A8A85D5B0DD8}" type="slidenum">
              <a:rPr lang="en-GB"/>
              <a:pPr/>
              <a:t>13</a:t>
            </a:fld>
            <a:endParaRPr lang="en-GB"/>
          </a:p>
        </p:txBody>
      </p:sp>
      <p:sp>
        <p:nvSpPr>
          <p:cNvPr id="102297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22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CAB8CB-C5C6-416B-8079-B5266944CD47}" type="slidenum">
              <a:rPr lang="en-GB"/>
              <a:pPr/>
              <a:t>14</a:t>
            </a:fld>
            <a:endParaRPr lang="en-GB"/>
          </a:p>
        </p:txBody>
      </p:sp>
      <p:sp>
        <p:nvSpPr>
          <p:cNvPr id="102502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25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DF47D2-258B-4B37-8867-51E1054BE469}" type="slidenum">
              <a:rPr lang="en-GB"/>
              <a:pPr/>
              <a:t>15</a:t>
            </a:fld>
            <a:endParaRPr lang="en-GB"/>
          </a:p>
        </p:txBody>
      </p:sp>
      <p:sp>
        <p:nvSpPr>
          <p:cNvPr id="102707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27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A2D88E-D5DD-4573-B65C-C1838B7A2636}" type="slidenum">
              <a:rPr lang="en-GB"/>
              <a:pPr/>
              <a:t>16</a:t>
            </a:fld>
            <a:endParaRPr lang="en-GB"/>
          </a:p>
        </p:txBody>
      </p:sp>
      <p:sp>
        <p:nvSpPr>
          <p:cNvPr id="102912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29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479538-0489-4964-81AA-FC24E225CD98}" type="slidenum">
              <a:rPr lang="en-GB"/>
              <a:pPr/>
              <a:t>17</a:t>
            </a:fld>
            <a:endParaRPr lang="en-GB"/>
          </a:p>
        </p:txBody>
      </p:sp>
      <p:sp>
        <p:nvSpPr>
          <p:cNvPr id="103117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31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A12D6F-6907-4CBF-BCEF-DEBC127B6276}" type="slidenum">
              <a:rPr lang="en-GB"/>
              <a:pPr/>
              <a:t>18</a:t>
            </a:fld>
            <a:endParaRPr lang="en-GB"/>
          </a:p>
        </p:txBody>
      </p:sp>
      <p:sp>
        <p:nvSpPr>
          <p:cNvPr id="103321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33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AA89A0-F22C-456D-9E6C-5B8F84236C85}" type="slidenum">
              <a:rPr lang="en-GB"/>
              <a:pPr/>
              <a:t>19</a:t>
            </a:fld>
            <a:endParaRPr lang="en-GB"/>
          </a:p>
        </p:txBody>
      </p:sp>
      <p:sp>
        <p:nvSpPr>
          <p:cNvPr id="103526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35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6EA93B-EC54-4F1A-9817-00BFD2BD6CAB}" type="slidenum">
              <a:rPr lang="en-GB"/>
              <a:pPr/>
              <a:t>20</a:t>
            </a:fld>
            <a:endParaRPr lang="en-GB"/>
          </a:p>
        </p:txBody>
      </p:sp>
      <p:sp>
        <p:nvSpPr>
          <p:cNvPr id="103731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37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144BDC-8DDD-4C06-8987-B8B01B26C867}" type="slidenum">
              <a:rPr lang="en-GB"/>
              <a:pPr/>
              <a:t>3</a:t>
            </a:fld>
            <a:endParaRPr lang="en-GB"/>
          </a:p>
        </p:txBody>
      </p:sp>
      <p:sp>
        <p:nvSpPr>
          <p:cNvPr id="100454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0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7AECF2-6556-4605-AAD4-23661519C3B9}" type="slidenum">
              <a:rPr lang="en-GB"/>
              <a:pPr/>
              <a:t>21</a:t>
            </a:fld>
            <a:endParaRPr lang="en-GB"/>
          </a:p>
        </p:txBody>
      </p:sp>
      <p:sp>
        <p:nvSpPr>
          <p:cNvPr id="103936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39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A05F3E-39A5-4D72-9EED-1B321DF5FCD4}" type="slidenum">
              <a:rPr lang="en-GB"/>
              <a:pPr/>
              <a:t>22</a:t>
            </a:fld>
            <a:endParaRPr lang="en-GB"/>
          </a:p>
        </p:txBody>
      </p:sp>
      <p:sp>
        <p:nvSpPr>
          <p:cNvPr id="104141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4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C1802D-B0D6-4988-A194-74FFBA7B3272}" type="slidenum">
              <a:rPr lang="en-GB"/>
              <a:pPr/>
              <a:t>23</a:t>
            </a:fld>
            <a:endParaRPr lang="en-GB"/>
          </a:p>
        </p:txBody>
      </p:sp>
      <p:sp>
        <p:nvSpPr>
          <p:cNvPr id="104345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43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D8E7BE-B4BF-4C23-9F71-721771B00C61}" type="slidenum">
              <a:rPr lang="en-GB"/>
              <a:pPr/>
              <a:t>24</a:t>
            </a:fld>
            <a:endParaRPr lang="en-GB"/>
          </a:p>
        </p:txBody>
      </p:sp>
      <p:sp>
        <p:nvSpPr>
          <p:cNvPr id="104550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45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33165B-AD02-4D6B-8F0F-A6F6785548AD}" type="slidenum">
              <a:rPr lang="en-GB"/>
              <a:pPr/>
              <a:t>25</a:t>
            </a:fld>
            <a:endParaRPr lang="en-GB"/>
          </a:p>
        </p:txBody>
      </p:sp>
      <p:sp>
        <p:nvSpPr>
          <p:cNvPr id="104755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47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C4C572-6E95-47FA-BF36-6CAAEB5C575A}" type="slidenum">
              <a:rPr lang="en-GB"/>
              <a:pPr/>
              <a:t>26</a:t>
            </a:fld>
            <a:endParaRPr lang="en-GB"/>
          </a:p>
        </p:txBody>
      </p:sp>
      <p:sp>
        <p:nvSpPr>
          <p:cNvPr id="104960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4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A61706-CB7D-4C9E-80C6-12F652B90C85}" type="slidenum">
              <a:rPr lang="en-GB"/>
              <a:pPr/>
              <a:t>27</a:t>
            </a:fld>
            <a:endParaRPr lang="en-GB"/>
          </a:p>
        </p:txBody>
      </p:sp>
      <p:sp>
        <p:nvSpPr>
          <p:cNvPr id="105165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51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A61706-CB7D-4C9E-80C6-12F652B90C85}" type="slidenum">
              <a:rPr lang="en-GB"/>
              <a:pPr/>
              <a:t>28</a:t>
            </a:fld>
            <a:endParaRPr lang="en-GB"/>
          </a:p>
        </p:txBody>
      </p:sp>
      <p:sp>
        <p:nvSpPr>
          <p:cNvPr id="105165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51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DE9F64-9BC6-4F9E-9658-D9FE5452B96C}" type="slidenum">
              <a:rPr lang="en-GB"/>
              <a:pPr/>
              <a:t>29</a:t>
            </a:fld>
            <a:endParaRPr lang="en-GB"/>
          </a:p>
        </p:txBody>
      </p:sp>
      <p:sp>
        <p:nvSpPr>
          <p:cNvPr id="105369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53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1AA6A5-8890-4DFF-AD18-C19975F6BC1A}" type="slidenum">
              <a:rPr lang="en-GB"/>
              <a:pPr/>
              <a:t>30</a:t>
            </a:fld>
            <a:endParaRPr lang="en-GB"/>
          </a:p>
        </p:txBody>
      </p:sp>
      <p:sp>
        <p:nvSpPr>
          <p:cNvPr id="105574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55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6DA18C-22BF-40FF-9D0E-D50467EF3562}" type="slidenum">
              <a:rPr lang="en-GB"/>
              <a:pPr/>
              <a:t>4</a:t>
            </a:fld>
            <a:endParaRPr lang="en-GB"/>
          </a:p>
        </p:txBody>
      </p:sp>
      <p:sp>
        <p:nvSpPr>
          <p:cNvPr id="100659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06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CD7ED4-58AA-44B9-801F-75CE5D0A5F26}" type="slidenum">
              <a:rPr lang="en-GB"/>
              <a:pPr/>
              <a:t>5</a:t>
            </a:fld>
            <a:endParaRPr lang="en-GB"/>
          </a:p>
        </p:txBody>
      </p:sp>
      <p:sp>
        <p:nvSpPr>
          <p:cNvPr id="95949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95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98B1EF-5B6F-4105-9A3B-5A745B858EE3}" type="slidenum">
              <a:rPr lang="en-GB"/>
              <a:pPr/>
              <a:t>6</a:t>
            </a:fld>
            <a:endParaRPr lang="en-GB"/>
          </a:p>
        </p:txBody>
      </p:sp>
      <p:sp>
        <p:nvSpPr>
          <p:cNvPr id="100864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0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30764C-E1A1-470C-860C-2F75ABD6BBD1}" type="slidenum">
              <a:rPr lang="en-GB"/>
              <a:pPr/>
              <a:t>7</a:t>
            </a:fld>
            <a:endParaRPr lang="en-GB"/>
          </a:p>
        </p:txBody>
      </p:sp>
      <p:sp>
        <p:nvSpPr>
          <p:cNvPr id="101069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10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93A19A-96F6-4C76-8C84-E0908B094C8D}" type="slidenum">
              <a:rPr lang="en-GB"/>
              <a:pPr/>
              <a:t>8</a:t>
            </a:fld>
            <a:endParaRPr lang="en-GB"/>
          </a:p>
        </p:txBody>
      </p:sp>
      <p:sp>
        <p:nvSpPr>
          <p:cNvPr id="101273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12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6FC8FD-349F-44DF-885F-D6B88DA748BE}" type="slidenum">
              <a:rPr lang="en-GB"/>
              <a:pPr/>
              <a:t>9</a:t>
            </a:fld>
            <a:endParaRPr lang="en-GB"/>
          </a:p>
        </p:txBody>
      </p:sp>
      <p:sp>
        <p:nvSpPr>
          <p:cNvPr id="101478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14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C6EE0C-C18C-4145-9B3F-1F31FC23C138}" type="slidenum">
              <a:rPr lang="en-GB"/>
              <a:pPr/>
              <a:t>10</a:t>
            </a:fld>
            <a:endParaRPr lang="en-GB"/>
          </a:p>
        </p:txBody>
      </p:sp>
      <p:sp>
        <p:nvSpPr>
          <p:cNvPr id="101683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1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B3C9C9CC-5500-4D11-9421-E5F09D29AC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6D981C3F-E36F-4F08-B8BE-C81C121866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01F7B8D8-521A-4D27-9DDF-7416129173E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752528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068FE485-96CE-4F1B-B12E-EC394A95725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02B96D4D-6FB0-4AF7-99DB-C26BCE10699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7B9D6D35-2333-4CCA-8EF5-9591BA66CC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C3830CA0-8BF0-4989-B621-8251B2EA9D6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1D844678-D51F-4BFA-B41A-A8ADDD7082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CDA07AB8-0765-44E8-92F3-5F798569963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40F5A7A9-5A48-429E-9089-8C80FE51FBC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FAE34449-11D3-4C1D-A418-7218DBC1C81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G53MLE: Machine Learning: Guoping Qiu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smtClean="0"/>
          </a:p>
          <a:p>
            <a:fld id="{DAA94B05-4F87-48E8-9BE9-E417F872A1F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12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/>
              <a:t>Machine Learning</a:t>
            </a:r>
            <a:endParaRPr lang="en-US" sz="7200"/>
          </a:p>
        </p:txBody>
      </p:sp>
      <p:sp>
        <p:nvSpPr>
          <p:cNvPr id="773125" name="Rectangle 5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Lecture 1</a:t>
            </a:r>
          </a:p>
          <a:p>
            <a:pPr>
              <a:lnSpc>
                <a:spcPct val="90000"/>
              </a:lnSpc>
            </a:pP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/>
              <a:t>Introduction</a:t>
            </a:r>
            <a:endParaRPr lang="en-US" sz="3200" dirty="0">
              <a:latin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3265D293-01C1-452D-BB0D-0AB217C7F9AD}" type="slidenum">
              <a:rPr lang="en-GB"/>
              <a:pPr/>
              <a:t>1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Design a Learning System</a:t>
            </a:r>
            <a:endParaRPr lang="en-US"/>
          </a:p>
        </p:txBody>
      </p:sp>
      <p:sp>
        <p:nvSpPr>
          <p:cNvPr id="1015811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57200" indent="-457200">
              <a:buFont typeface="Wingdings" pitchFamily="2" charset="2"/>
              <a:buNone/>
            </a:pPr>
            <a:r>
              <a:rPr lang="en-GB" sz="2000"/>
              <a:t>Step 1: Collect Training Examples (Experience). </a:t>
            </a:r>
          </a:p>
          <a:p>
            <a:pPr marL="457200" indent="-457200"/>
            <a:endParaRPr lang="en-GB" sz="2000"/>
          </a:p>
          <a:p>
            <a:pPr marL="838200" lvl="1" indent="-381000"/>
            <a:r>
              <a:rPr lang="en-GB" sz="1800"/>
              <a:t>Without examples, our system will not learn (so-called learning from examples)</a:t>
            </a:r>
          </a:p>
          <a:p>
            <a:pPr marL="838200" lvl="1" indent="-381000"/>
            <a:endParaRPr lang="en-GB" sz="180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11454C5F-02C6-4CF0-AC80-BB5C06AE36F4}" type="slidenum">
              <a:rPr lang="en-GB"/>
              <a:pPr/>
              <a:t>10</a:t>
            </a:fld>
            <a:endParaRPr lang="en-GB"/>
          </a:p>
        </p:txBody>
      </p:sp>
      <p:pic>
        <p:nvPicPr>
          <p:cNvPr id="10158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20838" y="3324225"/>
            <a:ext cx="4464050" cy="19764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1015820" name="Text Box 12"/>
          <p:cNvSpPr txBox="1">
            <a:spLocks noChangeArrowheads="1"/>
          </p:cNvSpPr>
          <p:nvPr/>
        </p:nvSpPr>
        <p:spPr bwMode="auto">
          <a:xfrm>
            <a:off x="6373813" y="3213100"/>
            <a:ext cx="358775" cy="217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/>
              <a:t>2</a:t>
            </a:r>
          </a:p>
          <a:p>
            <a:pPr>
              <a:spcBef>
                <a:spcPct val="50000"/>
              </a:spcBef>
            </a:pPr>
            <a:r>
              <a:rPr lang="en-GB" sz="1600"/>
              <a:t>3</a:t>
            </a:r>
          </a:p>
          <a:p>
            <a:pPr>
              <a:spcBef>
                <a:spcPct val="50000"/>
              </a:spcBef>
            </a:pPr>
            <a:r>
              <a:rPr lang="en-GB" sz="1600"/>
              <a:t>6</a:t>
            </a:r>
          </a:p>
          <a:p>
            <a:pPr>
              <a:spcBef>
                <a:spcPct val="50000"/>
              </a:spcBef>
            </a:pPr>
            <a:r>
              <a:rPr lang="en-GB" sz="1600"/>
              <a:t>7</a:t>
            </a:r>
          </a:p>
          <a:p>
            <a:pPr>
              <a:spcBef>
                <a:spcPct val="50000"/>
              </a:spcBef>
            </a:pPr>
            <a:r>
              <a:rPr lang="en-GB" sz="1600"/>
              <a:t>8</a:t>
            </a:r>
          </a:p>
          <a:p>
            <a:pPr>
              <a:spcBef>
                <a:spcPct val="50000"/>
              </a:spcBef>
            </a:pPr>
            <a:r>
              <a:rPr lang="en-GB" sz="1600"/>
              <a:t>9</a:t>
            </a:r>
            <a:endParaRPr lang="en-US" sz="160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7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Design a Learning System</a:t>
            </a:r>
            <a:endParaRPr lang="en-US"/>
          </a:p>
        </p:txBody>
      </p:sp>
      <p:sp>
        <p:nvSpPr>
          <p:cNvPr id="1017859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57200" indent="-457200">
              <a:buFont typeface="Wingdings" pitchFamily="2" charset="2"/>
              <a:buNone/>
            </a:pPr>
            <a:r>
              <a:rPr lang="en-GB" sz="2000" dirty="0"/>
              <a:t>Step 2: Representing Experience</a:t>
            </a:r>
          </a:p>
          <a:p>
            <a:pPr marL="457200" indent="-457200"/>
            <a:endParaRPr lang="en-GB" sz="2000" dirty="0"/>
          </a:p>
          <a:p>
            <a:pPr marL="838200" lvl="1" indent="-381000"/>
            <a:r>
              <a:rPr lang="en-GB" sz="1800" dirty="0"/>
              <a:t>Choose a representation scheme for the experience/examples</a:t>
            </a:r>
          </a:p>
          <a:p>
            <a:pPr marL="838200" lvl="1" indent="-381000"/>
            <a:endParaRPr lang="en-GB" sz="1800" dirty="0"/>
          </a:p>
          <a:p>
            <a:pPr marL="838200" lvl="1" indent="-381000"/>
            <a:endParaRPr lang="en-GB" sz="1800" dirty="0"/>
          </a:p>
          <a:p>
            <a:pPr marL="838200" lvl="1" indent="-381000"/>
            <a:endParaRPr lang="en-GB" sz="1800" dirty="0"/>
          </a:p>
          <a:p>
            <a:pPr marL="838200" lvl="1" indent="-381000"/>
            <a:endParaRPr lang="en-GB" sz="1800" dirty="0"/>
          </a:p>
          <a:p>
            <a:pPr marL="838200" lvl="1" indent="-381000"/>
            <a:endParaRPr lang="en-GB" sz="1800" dirty="0"/>
          </a:p>
          <a:p>
            <a:pPr marL="838200" lvl="1" indent="-381000"/>
            <a:endParaRPr lang="en-GB" sz="1800" dirty="0"/>
          </a:p>
          <a:p>
            <a:pPr marL="1257300" lvl="2" indent="-342900"/>
            <a:endParaRPr lang="en-GB" sz="1600" dirty="0" smtClean="0"/>
          </a:p>
          <a:p>
            <a:pPr marL="1257300" lvl="2" indent="-342900"/>
            <a:r>
              <a:rPr lang="en-GB" sz="1600" dirty="0" smtClean="0"/>
              <a:t>The </a:t>
            </a:r>
            <a:r>
              <a:rPr lang="en-GB" sz="1600" dirty="0"/>
              <a:t>sensor input represented by an n-d vector, called the </a:t>
            </a:r>
            <a:r>
              <a:rPr lang="en-GB" sz="1600" b="1" dirty="0"/>
              <a:t>feature vector</a:t>
            </a:r>
            <a:r>
              <a:rPr lang="en-GB" sz="1600" dirty="0"/>
              <a:t>, </a:t>
            </a:r>
            <a:r>
              <a:rPr lang="en-GB" sz="1600" b="1" dirty="0"/>
              <a:t>X </a:t>
            </a:r>
            <a:r>
              <a:rPr lang="en-GB" sz="1600" dirty="0"/>
              <a:t>= (x</a:t>
            </a:r>
            <a:r>
              <a:rPr lang="en-GB" sz="1600" baseline="-25000" dirty="0"/>
              <a:t>1</a:t>
            </a:r>
            <a:r>
              <a:rPr lang="en-GB" sz="1600" dirty="0"/>
              <a:t>, x</a:t>
            </a:r>
            <a:r>
              <a:rPr lang="en-GB" sz="1600" baseline="-25000" dirty="0"/>
              <a:t>2</a:t>
            </a:r>
            <a:r>
              <a:rPr lang="en-GB" sz="1600" dirty="0"/>
              <a:t>, x</a:t>
            </a:r>
            <a:r>
              <a:rPr lang="en-GB" sz="1600" baseline="-25000" dirty="0"/>
              <a:t>3</a:t>
            </a:r>
            <a:r>
              <a:rPr lang="en-GB" sz="1600" dirty="0"/>
              <a:t>, …, </a:t>
            </a:r>
            <a:r>
              <a:rPr lang="en-GB" sz="1600" dirty="0" err="1"/>
              <a:t>x</a:t>
            </a:r>
            <a:r>
              <a:rPr lang="en-GB" sz="1600" baseline="-25000" dirty="0" err="1"/>
              <a:t>n</a:t>
            </a:r>
            <a:r>
              <a:rPr lang="en-GB" sz="1600" dirty="0"/>
              <a:t>)</a:t>
            </a:r>
          </a:p>
          <a:p>
            <a:pPr marL="838200" lvl="1" indent="-381000"/>
            <a:endParaRPr lang="en-GB" sz="18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D8C4B5AD-3B4A-4E63-BF8E-6907CC299093}" type="slidenum">
              <a:rPr lang="en-GB"/>
              <a:pPr/>
              <a:t>11</a:t>
            </a:fld>
            <a:endParaRPr lang="en-GB"/>
          </a:p>
        </p:txBody>
      </p:sp>
      <p:pic>
        <p:nvPicPr>
          <p:cNvPr id="1018027" name="Picture 17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2275" y="2997200"/>
            <a:ext cx="673100" cy="164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18028" name="Text Box 172"/>
          <p:cNvSpPr txBox="1">
            <a:spLocks noChangeArrowheads="1"/>
          </p:cNvSpPr>
          <p:nvPr/>
        </p:nvSpPr>
        <p:spPr bwMode="auto">
          <a:xfrm>
            <a:off x="2627313" y="3213100"/>
            <a:ext cx="55927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400"/>
              <a:t>(1,1,0,1,1,1,1,1,1,1,0,0,0,0,1,1,1, 1,1,0, …., 1) 64-d Vector</a:t>
            </a:r>
            <a:endParaRPr lang="en-US" sz="1400"/>
          </a:p>
        </p:txBody>
      </p:sp>
      <p:sp>
        <p:nvSpPr>
          <p:cNvPr id="1018029" name="Line 173"/>
          <p:cNvSpPr>
            <a:spLocks noChangeShapeType="1"/>
          </p:cNvSpPr>
          <p:nvPr/>
        </p:nvSpPr>
        <p:spPr bwMode="auto">
          <a:xfrm>
            <a:off x="2339975" y="3357563"/>
            <a:ext cx="36036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18030" name="Text Box 174"/>
          <p:cNvSpPr txBox="1">
            <a:spLocks noChangeArrowheads="1"/>
          </p:cNvSpPr>
          <p:nvPr/>
        </p:nvSpPr>
        <p:spPr bwMode="auto">
          <a:xfrm>
            <a:off x="2651125" y="4060825"/>
            <a:ext cx="5592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400"/>
              <a:t>(1,1,1,1,1,1,1,1,1,1,0,0,1,1,1,1,1, 1,1,0, …., 1) 64-d Vector</a:t>
            </a:r>
            <a:endParaRPr lang="en-US" sz="1400"/>
          </a:p>
        </p:txBody>
      </p:sp>
      <p:sp>
        <p:nvSpPr>
          <p:cNvPr id="1018031" name="Line 175"/>
          <p:cNvSpPr>
            <a:spLocks noChangeShapeType="1"/>
          </p:cNvSpPr>
          <p:nvPr/>
        </p:nvSpPr>
        <p:spPr bwMode="auto">
          <a:xfrm>
            <a:off x="2339975" y="4221163"/>
            <a:ext cx="36036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Design a Learning System</a:t>
            </a:r>
            <a:endParaRPr lang="en-US"/>
          </a:p>
        </p:txBody>
      </p:sp>
      <p:sp>
        <p:nvSpPr>
          <p:cNvPr id="1019907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57200" indent="-457200">
              <a:buFont typeface="Wingdings" pitchFamily="2" charset="2"/>
              <a:buNone/>
            </a:pPr>
            <a:r>
              <a:rPr lang="en-GB" sz="2000"/>
              <a:t>Step 2: Representing Experience</a:t>
            </a:r>
          </a:p>
          <a:p>
            <a:pPr marL="457200" indent="-457200"/>
            <a:endParaRPr lang="en-GB" sz="2000"/>
          </a:p>
          <a:p>
            <a:pPr marL="838200" lvl="1" indent="-381000"/>
            <a:r>
              <a:rPr lang="en-GB" sz="1800"/>
              <a:t>Choose a representation scheme for the experience/examples</a:t>
            </a:r>
          </a:p>
          <a:p>
            <a:pPr marL="1257300" lvl="2" indent="-342900"/>
            <a:endParaRPr lang="en-GB" sz="1600"/>
          </a:p>
          <a:p>
            <a:pPr marL="1257300" lvl="2" indent="-342900"/>
            <a:r>
              <a:rPr lang="en-GB" sz="1600"/>
              <a:t>The sensor input represented by an n-d vector, called the feature vector, </a:t>
            </a:r>
            <a:r>
              <a:rPr lang="en-GB" sz="1600" b="1"/>
              <a:t>X </a:t>
            </a:r>
            <a:r>
              <a:rPr lang="en-GB" sz="1600"/>
              <a:t>= (x1, x2, x3, …, xn)</a:t>
            </a:r>
            <a:endParaRPr lang="en-GB" sz="1600" b="1"/>
          </a:p>
          <a:p>
            <a:pPr marL="1257300" lvl="2" indent="-342900"/>
            <a:endParaRPr lang="en-GB" sz="1600" b="1"/>
          </a:p>
          <a:p>
            <a:pPr marL="1257300" lvl="2" indent="-342900"/>
            <a:r>
              <a:rPr lang="en-GB" sz="1600"/>
              <a:t>To represent the experience, we need to know what </a:t>
            </a:r>
            <a:r>
              <a:rPr lang="en-GB" sz="1600" b="1"/>
              <a:t>X</a:t>
            </a:r>
            <a:r>
              <a:rPr lang="en-GB" sz="1600"/>
              <a:t> is. </a:t>
            </a:r>
          </a:p>
          <a:p>
            <a:pPr marL="1257300" lvl="2" indent="-342900"/>
            <a:endParaRPr lang="en-GB" sz="1600"/>
          </a:p>
          <a:p>
            <a:pPr marL="1257300" lvl="2" indent="-342900"/>
            <a:r>
              <a:rPr lang="en-GB" sz="1600"/>
              <a:t>So we need a corresponding vector </a:t>
            </a:r>
            <a:r>
              <a:rPr lang="en-GB" sz="1600" b="1"/>
              <a:t>D</a:t>
            </a:r>
            <a:r>
              <a:rPr lang="en-GB" sz="1600"/>
              <a:t>, which will record our knowledge (experience) about </a:t>
            </a:r>
            <a:r>
              <a:rPr lang="en-GB" sz="1600" b="1"/>
              <a:t>X</a:t>
            </a:r>
            <a:endParaRPr lang="en-GB" sz="1600"/>
          </a:p>
          <a:p>
            <a:pPr marL="1257300" lvl="2" indent="-342900"/>
            <a:endParaRPr lang="en-GB" sz="1600"/>
          </a:p>
          <a:p>
            <a:pPr marL="1257300" lvl="2" indent="-342900"/>
            <a:r>
              <a:rPr lang="en-GB" sz="1600"/>
              <a:t>The experience </a:t>
            </a:r>
            <a:r>
              <a:rPr lang="en-GB" sz="1600" b="1"/>
              <a:t>E</a:t>
            </a:r>
            <a:r>
              <a:rPr lang="en-GB" sz="1600"/>
              <a:t> is a pair of vectors </a:t>
            </a:r>
            <a:r>
              <a:rPr lang="en-GB" sz="1600" b="1"/>
              <a:t>E</a:t>
            </a:r>
            <a:r>
              <a:rPr lang="en-GB" sz="1600"/>
              <a:t> = (</a:t>
            </a:r>
            <a:r>
              <a:rPr lang="en-GB" sz="1600" b="1"/>
              <a:t>X</a:t>
            </a:r>
            <a:r>
              <a:rPr lang="en-GB" sz="1600"/>
              <a:t>, </a:t>
            </a:r>
            <a:r>
              <a:rPr lang="en-GB" sz="1600" b="1"/>
              <a:t>D</a:t>
            </a:r>
            <a:r>
              <a:rPr lang="en-GB" sz="1600"/>
              <a:t>)</a:t>
            </a:r>
          </a:p>
          <a:p>
            <a:pPr marL="838200" lvl="1" indent="-381000"/>
            <a:endParaRPr lang="en-GB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AE3FC27A-1B27-4DE6-B881-A53A82035D4A}" type="slidenum">
              <a:rPr lang="en-GB"/>
              <a:pPr/>
              <a:t>12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1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Design a Learning System</a:t>
            </a:r>
            <a:endParaRPr lang="en-US"/>
          </a:p>
        </p:txBody>
      </p:sp>
      <p:sp>
        <p:nvSpPr>
          <p:cNvPr id="1021955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57200" indent="-457200">
              <a:buFont typeface="Wingdings" pitchFamily="2" charset="2"/>
              <a:buNone/>
            </a:pPr>
            <a:r>
              <a:rPr lang="en-GB" sz="2000" dirty="0"/>
              <a:t>Step 2: Representing Experience</a:t>
            </a:r>
          </a:p>
          <a:p>
            <a:pPr marL="457200" indent="-457200"/>
            <a:endParaRPr lang="en-GB" sz="2000" dirty="0"/>
          </a:p>
          <a:p>
            <a:pPr marL="838200" lvl="1" indent="-381000"/>
            <a:r>
              <a:rPr lang="en-GB" sz="1800" dirty="0"/>
              <a:t>Choose a representation scheme for the experience/examples</a:t>
            </a:r>
          </a:p>
          <a:p>
            <a:pPr marL="1257300" lvl="2" indent="-342900"/>
            <a:endParaRPr lang="en-GB" sz="1600" dirty="0"/>
          </a:p>
          <a:p>
            <a:pPr marL="1257300" lvl="2" indent="-342900"/>
            <a:endParaRPr lang="en-GB" sz="1600" dirty="0" smtClean="0"/>
          </a:p>
          <a:p>
            <a:pPr marL="1257300" lvl="2" indent="-342900"/>
            <a:r>
              <a:rPr lang="en-GB" sz="1600" dirty="0" smtClean="0"/>
              <a:t>The </a:t>
            </a:r>
            <a:r>
              <a:rPr lang="en-GB" sz="1600" dirty="0"/>
              <a:t>experience </a:t>
            </a:r>
            <a:r>
              <a:rPr lang="en-GB" sz="1600" b="1" dirty="0"/>
              <a:t>E</a:t>
            </a:r>
            <a:r>
              <a:rPr lang="en-GB" sz="1600" dirty="0"/>
              <a:t> is a pair of vectors </a:t>
            </a:r>
            <a:r>
              <a:rPr lang="en-GB" sz="1600" b="1" dirty="0"/>
              <a:t>E</a:t>
            </a:r>
            <a:r>
              <a:rPr lang="en-GB" sz="1600" dirty="0"/>
              <a:t> = (</a:t>
            </a:r>
            <a:r>
              <a:rPr lang="en-GB" sz="1600" b="1" dirty="0"/>
              <a:t>X</a:t>
            </a:r>
            <a:r>
              <a:rPr lang="en-GB" sz="1600" dirty="0"/>
              <a:t>, </a:t>
            </a:r>
            <a:r>
              <a:rPr lang="en-GB" sz="1600" b="1" dirty="0"/>
              <a:t>D</a:t>
            </a:r>
            <a:r>
              <a:rPr lang="en-GB" sz="1600" dirty="0"/>
              <a:t>)</a:t>
            </a:r>
          </a:p>
          <a:p>
            <a:pPr marL="838200" lvl="1" indent="-381000"/>
            <a:endParaRPr lang="en-GB" sz="1800" dirty="0"/>
          </a:p>
          <a:p>
            <a:pPr marL="838200" lvl="1" indent="-381000"/>
            <a:endParaRPr lang="en-GB" sz="1800" dirty="0"/>
          </a:p>
          <a:p>
            <a:pPr marL="838200" lvl="1" indent="-381000"/>
            <a:r>
              <a:rPr lang="en-GB" sz="1800" dirty="0"/>
              <a:t>So, what would </a:t>
            </a:r>
            <a:r>
              <a:rPr lang="en-GB" sz="1800" b="1" dirty="0"/>
              <a:t>D</a:t>
            </a:r>
            <a:r>
              <a:rPr lang="en-GB" sz="1800" dirty="0"/>
              <a:t> be like? There are many possibilities.</a:t>
            </a:r>
          </a:p>
          <a:p>
            <a:pPr marL="838200" lvl="1" indent="-381000"/>
            <a:endParaRPr lang="en-GB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8E61C616-CB4E-4799-BE03-523C6468C591}" type="slidenum">
              <a:rPr lang="en-GB"/>
              <a:pPr/>
              <a:t>13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Design a Learning System</a:t>
            </a:r>
            <a:endParaRPr lang="en-US"/>
          </a:p>
        </p:txBody>
      </p:sp>
      <p:sp>
        <p:nvSpPr>
          <p:cNvPr id="1024003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57200" indent="-457200">
              <a:buFont typeface="Wingdings" pitchFamily="2" charset="2"/>
              <a:buNone/>
            </a:pPr>
            <a:r>
              <a:rPr lang="en-GB" sz="2000"/>
              <a:t>Step 2: Representing Experience</a:t>
            </a:r>
          </a:p>
          <a:p>
            <a:pPr marL="457200" indent="-457200"/>
            <a:endParaRPr lang="en-GB" sz="2000"/>
          </a:p>
          <a:p>
            <a:pPr marL="838200" lvl="1" indent="-381000"/>
            <a:r>
              <a:rPr lang="en-GB" sz="1800"/>
              <a:t>So, what would </a:t>
            </a:r>
            <a:r>
              <a:rPr lang="en-GB" sz="1800" b="1"/>
              <a:t>D</a:t>
            </a:r>
            <a:r>
              <a:rPr lang="en-GB" sz="1800"/>
              <a:t> be like? There are many possibilities.</a:t>
            </a:r>
          </a:p>
          <a:p>
            <a:pPr marL="838200" lvl="1" indent="-381000"/>
            <a:endParaRPr lang="en-GB" sz="1800"/>
          </a:p>
          <a:p>
            <a:pPr marL="838200" lvl="1" indent="-381000"/>
            <a:r>
              <a:rPr lang="en-GB" sz="1800"/>
              <a:t>Assuming our system is to recognise 10 digits only, then D can be a 10-d binary vector; each correspond to one of the digits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0FE93C56-C420-4D2F-9F0B-83451871AAD4}" type="slidenum">
              <a:rPr lang="en-GB"/>
              <a:pPr/>
              <a:t>14</a:t>
            </a:fld>
            <a:endParaRPr lang="en-GB"/>
          </a:p>
        </p:txBody>
      </p:sp>
      <p:sp>
        <p:nvSpPr>
          <p:cNvPr id="1024304" name="Text Box 304"/>
          <p:cNvSpPr txBox="1">
            <a:spLocks noChangeArrowheads="1"/>
          </p:cNvSpPr>
          <p:nvPr/>
        </p:nvSpPr>
        <p:spPr bwMode="auto">
          <a:xfrm>
            <a:off x="1619250" y="3860800"/>
            <a:ext cx="527685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>
                <a:solidFill>
                  <a:srgbClr val="05270C"/>
                </a:solidFill>
              </a:rPr>
              <a:t>D = (d0, d1, d2, d3, d4, d5, d6, d7, d8, d9)</a:t>
            </a:r>
          </a:p>
          <a:p>
            <a:endParaRPr lang="en-GB" sz="1800">
              <a:solidFill>
                <a:srgbClr val="05270C"/>
              </a:solidFill>
            </a:endParaRPr>
          </a:p>
          <a:p>
            <a:r>
              <a:rPr lang="en-GB" sz="1800">
                <a:solidFill>
                  <a:srgbClr val="05270C"/>
                </a:solidFill>
              </a:rPr>
              <a:t>e.g, </a:t>
            </a:r>
          </a:p>
          <a:p>
            <a:endParaRPr lang="en-GB" sz="1800">
              <a:solidFill>
                <a:srgbClr val="05270C"/>
              </a:solidFill>
            </a:endParaRPr>
          </a:p>
          <a:p>
            <a:r>
              <a:rPr lang="en-GB" sz="1800">
                <a:solidFill>
                  <a:srgbClr val="05270C"/>
                </a:solidFill>
              </a:rPr>
              <a:t>if X is digit 5, then d5=1; all others =0</a:t>
            </a:r>
          </a:p>
          <a:p>
            <a:endParaRPr lang="en-GB" sz="1800">
              <a:solidFill>
                <a:srgbClr val="05270C"/>
              </a:solidFill>
            </a:endParaRPr>
          </a:p>
          <a:p>
            <a:r>
              <a:rPr lang="en-GB" sz="1800">
                <a:solidFill>
                  <a:srgbClr val="05270C"/>
                </a:solidFill>
              </a:rPr>
              <a:t>If X is digit 9, then d9=1; all others =0</a:t>
            </a:r>
            <a:endParaRPr lang="en-US" sz="1800">
              <a:solidFill>
                <a:srgbClr val="05270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Design a Learning System</a:t>
            </a:r>
            <a:endParaRPr lang="en-US"/>
          </a:p>
        </p:txBody>
      </p:sp>
      <p:sp>
        <p:nvSpPr>
          <p:cNvPr id="1026051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57200" indent="-457200">
              <a:buFont typeface="Wingdings" pitchFamily="2" charset="2"/>
              <a:buNone/>
            </a:pPr>
            <a:r>
              <a:rPr lang="en-GB" sz="2000"/>
              <a:t>Step 2: Representing Experience</a:t>
            </a:r>
          </a:p>
          <a:p>
            <a:pPr marL="457200" indent="-457200"/>
            <a:endParaRPr lang="en-GB" sz="2000"/>
          </a:p>
          <a:p>
            <a:pPr marL="838200" lvl="1" indent="-381000"/>
            <a:r>
              <a:rPr lang="en-GB" sz="1600"/>
              <a:t>So, what would </a:t>
            </a:r>
            <a:r>
              <a:rPr lang="en-GB" sz="1600" b="1"/>
              <a:t>D</a:t>
            </a:r>
            <a:r>
              <a:rPr lang="en-GB" sz="1600"/>
              <a:t> be like? There are many possibilities.</a:t>
            </a:r>
          </a:p>
          <a:p>
            <a:pPr marL="838200" lvl="1" indent="-381000"/>
            <a:endParaRPr lang="en-GB" sz="1600"/>
          </a:p>
          <a:p>
            <a:pPr marL="838200" lvl="1" indent="-381000"/>
            <a:r>
              <a:rPr lang="en-GB" sz="1600"/>
              <a:t>Assuming our system is to recognise 10 digits only, then D can be a 10-d binary vector; each correspond to one of the digits</a:t>
            </a:r>
          </a:p>
        </p:txBody>
      </p:sp>
      <p:sp>
        <p:nvSpPr>
          <p:cNvPr id="30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0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4481AAE2-DB42-4556-8B9A-3791B6CD6D3B}" type="slidenum">
              <a:rPr lang="en-GB"/>
              <a:pPr/>
              <a:t>15</a:t>
            </a:fld>
            <a:endParaRPr lang="en-GB"/>
          </a:p>
        </p:txBody>
      </p:sp>
      <p:sp>
        <p:nvSpPr>
          <p:cNvPr id="1026056" name="AutoShape 8"/>
          <p:cNvSpPr>
            <a:spLocks noChangeAspect="1" noChangeArrowheads="1" noTextEdit="1"/>
          </p:cNvSpPr>
          <p:nvPr/>
        </p:nvSpPr>
        <p:spPr bwMode="auto">
          <a:xfrm>
            <a:off x="1619250" y="3789363"/>
            <a:ext cx="673100" cy="164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26352" name="Group 304"/>
          <p:cNvGrpSpPr>
            <a:grpSpLocks/>
          </p:cNvGrpSpPr>
          <p:nvPr/>
        </p:nvGrpSpPr>
        <p:grpSpPr bwMode="auto">
          <a:xfrm>
            <a:off x="1490663" y="4067175"/>
            <a:ext cx="6715125" cy="730250"/>
            <a:chOff x="939" y="2453"/>
            <a:chExt cx="4230" cy="460"/>
          </a:xfrm>
        </p:grpSpPr>
        <p:sp>
          <p:nvSpPr>
            <p:cNvPr id="1026052" name="Text Box 4"/>
            <p:cNvSpPr txBox="1">
              <a:spLocks noChangeArrowheads="1"/>
            </p:cNvSpPr>
            <p:nvPr/>
          </p:nvSpPr>
          <p:spPr bwMode="auto">
            <a:xfrm>
              <a:off x="1348" y="2453"/>
              <a:ext cx="3821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400" dirty="0"/>
                <a:t>X = (1,1,0,1,1,1,1,1,1,1,0,0,0,0,1,1,1, 1,1,0, …., 1); 64-d Vector</a:t>
              </a:r>
            </a:p>
            <a:p>
              <a:endParaRPr lang="en-GB" sz="1400" dirty="0"/>
            </a:p>
            <a:p>
              <a:r>
                <a:rPr lang="en-GB" sz="1400" dirty="0"/>
                <a:t>D= (0,0,0,0,0,1,0,0,0,0)</a:t>
              </a:r>
            </a:p>
          </p:txBody>
        </p:sp>
        <p:sp>
          <p:nvSpPr>
            <p:cNvPr id="1026053" name="Line 5"/>
            <p:cNvSpPr>
              <a:spLocks noChangeShapeType="1"/>
            </p:cNvSpPr>
            <p:nvPr/>
          </p:nvSpPr>
          <p:spPr bwMode="auto">
            <a:xfrm>
              <a:off x="1167" y="2693"/>
              <a:ext cx="22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26057" name="Group 9"/>
            <p:cNvGrpSpPr>
              <a:grpSpLocks/>
            </p:cNvGrpSpPr>
            <p:nvPr/>
          </p:nvGrpSpPr>
          <p:grpSpPr bwMode="auto">
            <a:xfrm>
              <a:off x="939" y="2523"/>
              <a:ext cx="272" cy="272"/>
              <a:chOff x="1021" y="2388"/>
              <a:chExt cx="417" cy="469"/>
            </a:xfrm>
          </p:grpSpPr>
          <p:sp>
            <p:nvSpPr>
              <p:cNvPr id="1026058" name="Rectangle 10"/>
              <p:cNvSpPr>
                <a:spLocks noChangeArrowheads="1"/>
              </p:cNvSpPr>
              <p:nvPr/>
            </p:nvSpPr>
            <p:spPr bwMode="auto">
              <a:xfrm>
                <a:off x="1021" y="2388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59" name="Rectangle 11"/>
              <p:cNvSpPr>
                <a:spLocks noChangeArrowheads="1"/>
              </p:cNvSpPr>
              <p:nvPr/>
            </p:nvSpPr>
            <p:spPr bwMode="auto">
              <a:xfrm>
                <a:off x="1073" y="2388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60" name="Rectangle 12"/>
              <p:cNvSpPr>
                <a:spLocks noChangeArrowheads="1"/>
              </p:cNvSpPr>
              <p:nvPr/>
            </p:nvSpPr>
            <p:spPr bwMode="auto">
              <a:xfrm>
                <a:off x="1125" y="2388"/>
                <a:ext cx="53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61" name="Rectangle 13"/>
              <p:cNvSpPr>
                <a:spLocks noChangeArrowheads="1"/>
              </p:cNvSpPr>
              <p:nvPr/>
            </p:nvSpPr>
            <p:spPr bwMode="auto">
              <a:xfrm>
                <a:off x="1178" y="2388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62" name="Rectangle 14"/>
              <p:cNvSpPr>
                <a:spLocks noChangeArrowheads="1"/>
              </p:cNvSpPr>
              <p:nvPr/>
            </p:nvSpPr>
            <p:spPr bwMode="auto">
              <a:xfrm>
                <a:off x="1230" y="2388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63" name="Rectangle 15"/>
              <p:cNvSpPr>
                <a:spLocks noChangeArrowheads="1"/>
              </p:cNvSpPr>
              <p:nvPr/>
            </p:nvSpPr>
            <p:spPr bwMode="auto">
              <a:xfrm>
                <a:off x="1282" y="2388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64" name="Rectangle 16"/>
              <p:cNvSpPr>
                <a:spLocks noChangeArrowheads="1"/>
              </p:cNvSpPr>
              <p:nvPr/>
            </p:nvSpPr>
            <p:spPr bwMode="auto">
              <a:xfrm>
                <a:off x="1334" y="2388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65" name="Rectangle 17"/>
              <p:cNvSpPr>
                <a:spLocks noChangeArrowheads="1"/>
              </p:cNvSpPr>
              <p:nvPr/>
            </p:nvSpPr>
            <p:spPr bwMode="auto">
              <a:xfrm>
                <a:off x="1386" y="2388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66" name="Rectangle 18"/>
              <p:cNvSpPr>
                <a:spLocks noChangeArrowheads="1"/>
              </p:cNvSpPr>
              <p:nvPr/>
            </p:nvSpPr>
            <p:spPr bwMode="auto">
              <a:xfrm>
                <a:off x="1021" y="2388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67" name="Rectangle 19"/>
              <p:cNvSpPr>
                <a:spLocks noChangeArrowheads="1"/>
              </p:cNvSpPr>
              <p:nvPr/>
            </p:nvSpPr>
            <p:spPr bwMode="auto">
              <a:xfrm>
                <a:off x="1073" y="2388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68" name="Rectangle 20"/>
              <p:cNvSpPr>
                <a:spLocks noChangeArrowheads="1"/>
              </p:cNvSpPr>
              <p:nvPr/>
            </p:nvSpPr>
            <p:spPr bwMode="auto">
              <a:xfrm>
                <a:off x="1125" y="2388"/>
                <a:ext cx="53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69" name="Rectangle 21"/>
              <p:cNvSpPr>
                <a:spLocks noChangeArrowheads="1"/>
              </p:cNvSpPr>
              <p:nvPr/>
            </p:nvSpPr>
            <p:spPr bwMode="auto">
              <a:xfrm>
                <a:off x="1178" y="2388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70" name="Rectangle 22"/>
              <p:cNvSpPr>
                <a:spLocks noChangeArrowheads="1"/>
              </p:cNvSpPr>
              <p:nvPr/>
            </p:nvSpPr>
            <p:spPr bwMode="auto">
              <a:xfrm>
                <a:off x="1230" y="2388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71" name="Rectangle 23"/>
              <p:cNvSpPr>
                <a:spLocks noChangeArrowheads="1"/>
              </p:cNvSpPr>
              <p:nvPr/>
            </p:nvSpPr>
            <p:spPr bwMode="auto">
              <a:xfrm>
                <a:off x="1282" y="2388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72" name="Rectangle 24"/>
              <p:cNvSpPr>
                <a:spLocks noChangeArrowheads="1"/>
              </p:cNvSpPr>
              <p:nvPr/>
            </p:nvSpPr>
            <p:spPr bwMode="auto">
              <a:xfrm>
                <a:off x="1334" y="2388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73" name="Rectangle 25"/>
              <p:cNvSpPr>
                <a:spLocks noChangeArrowheads="1"/>
              </p:cNvSpPr>
              <p:nvPr/>
            </p:nvSpPr>
            <p:spPr bwMode="auto">
              <a:xfrm>
                <a:off x="1386" y="2388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74" name="Rectangle 26"/>
              <p:cNvSpPr>
                <a:spLocks noChangeArrowheads="1"/>
              </p:cNvSpPr>
              <p:nvPr/>
            </p:nvSpPr>
            <p:spPr bwMode="auto">
              <a:xfrm>
                <a:off x="1021" y="2440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75" name="Rectangle 27"/>
              <p:cNvSpPr>
                <a:spLocks noChangeArrowheads="1"/>
              </p:cNvSpPr>
              <p:nvPr/>
            </p:nvSpPr>
            <p:spPr bwMode="auto">
              <a:xfrm>
                <a:off x="1073" y="2440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76" name="Rectangle 28"/>
              <p:cNvSpPr>
                <a:spLocks noChangeArrowheads="1"/>
              </p:cNvSpPr>
              <p:nvPr/>
            </p:nvSpPr>
            <p:spPr bwMode="auto">
              <a:xfrm>
                <a:off x="1125" y="2440"/>
                <a:ext cx="53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77" name="Rectangle 29"/>
              <p:cNvSpPr>
                <a:spLocks noChangeArrowheads="1"/>
              </p:cNvSpPr>
              <p:nvPr/>
            </p:nvSpPr>
            <p:spPr bwMode="auto">
              <a:xfrm>
                <a:off x="1178" y="2440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78" name="Rectangle 30"/>
              <p:cNvSpPr>
                <a:spLocks noChangeArrowheads="1"/>
              </p:cNvSpPr>
              <p:nvPr/>
            </p:nvSpPr>
            <p:spPr bwMode="auto">
              <a:xfrm>
                <a:off x="1230" y="2440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79" name="Rectangle 31"/>
              <p:cNvSpPr>
                <a:spLocks noChangeArrowheads="1"/>
              </p:cNvSpPr>
              <p:nvPr/>
            </p:nvSpPr>
            <p:spPr bwMode="auto">
              <a:xfrm>
                <a:off x="1282" y="2440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80" name="Rectangle 32"/>
              <p:cNvSpPr>
                <a:spLocks noChangeArrowheads="1"/>
              </p:cNvSpPr>
              <p:nvPr/>
            </p:nvSpPr>
            <p:spPr bwMode="auto">
              <a:xfrm>
                <a:off x="1334" y="2440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81" name="Rectangle 33"/>
              <p:cNvSpPr>
                <a:spLocks noChangeArrowheads="1"/>
              </p:cNvSpPr>
              <p:nvPr/>
            </p:nvSpPr>
            <p:spPr bwMode="auto">
              <a:xfrm>
                <a:off x="1386" y="2440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82" name="Rectangle 34"/>
              <p:cNvSpPr>
                <a:spLocks noChangeArrowheads="1"/>
              </p:cNvSpPr>
              <p:nvPr/>
            </p:nvSpPr>
            <p:spPr bwMode="auto">
              <a:xfrm>
                <a:off x="1021" y="2440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83" name="Rectangle 35"/>
              <p:cNvSpPr>
                <a:spLocks noChangeArrowheads="1"/>
              </p:cNvSpPr>
              <p:nvPr/>
            </p:nvSpPr>
            <p:spPr bwMode="auto">
              <a:xfrm>
                <a:off x="1073" y="2440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84" name="Rectangle 36"/>
              <p:cNvSpPr>
                <a:spLocks noChangeArrowheads="1"/>
              </p:cNvSpPr>
              <p:nvPr/>
            </p:nvSpPr>
            <p:spPr bwMode="auto">
              <a:xfrm>
                <a:off x="1125" y="2440"/>
                <a:ext cx="53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85" name="Rectangle 37"/>
              <p:cNvSpPr>
                <a:spLocks noChangeArrowheads="1"/>
              </p:cNvSpPr>
              <p:nvPr/>
            </p:nvSpPr>
            <p:spPr bwMode="auto">
              <a:xfrm>
                <a:off x="1178" y="2440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86" name="Rectangle 38"/>
              <p:cNvSpPr>
                <a:spLocks noChangeArrowheads="1"/>
              </p:cNvSpPr>
              <p:nvPr/>
            </p:nvSpPr>
            <p:spPr bwMode="auto">
              <a:xfrm>
                <a:off x="1230" y="2440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87" name="Rectangle 39"/>
              <p:cNvSpPr>
                <a:spLocks noChangeArrowheads="1"/>
              </p:cNvSpPr>
              <p:nvPr/>
            </p:nvSpPr>
            <p:spPr bwMode="auto">
              <a:xfrm>
                <a:off x="1282" y="2440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88" name="Rectangle 40"/>
              <p:cNvSpPr>
                <a:spLocks noChangeArrowheads="1"/>
              </p:cNvSpPr>
              <p:nvPr/>
            </p:nvSpPr>
            <p:spPr bwMode="auto">
              <a:xfrm>
                <a:off x="1334" y="2440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89" name="Rectangle 41"/>
              <p:cNvSpPr>
                <a:spLocks noChangeArrowheads="1"/>
              </p:cNvSpPr>
              <p:nvPr/>
            </p:nvSpPr>
            <p:spPr bwMode="auto">
              <a:xfrm>
                <a:off x="1386" y="2440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90" name="Rectangle 42"/>
              <p:cNvSpPr>
                <a:spLocks noChangeArrowheads="1"/>
              </p:cNvSpPr>
              <p:nvPr/>
            </p:nvSpPr>
            <p:spPr bwMode="auto">
              <a:xfrm>
                <a:off x="1021" y="2492"/>
                <a:ext cx="52" cy="53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91" name="Rectangle 43"/>
              <p:cNvSpPr>
                <a:spLocks noChangeArrowheads="1"/>
              </p:cNvSpPr>
              <p:nvPr/>
            </p:nvSpPr>
            <p:spPr bwMode="auto">
              <a:xfrm>
                <a:off x="1073" y="2492"/>
                <a:ext cx="52" cy="53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92" name="Rectangle 44"/>
              <p:cNvSpPr>
                <a:spLocks noChangeArrowheads="1"/>
              </p:cNvSpPr>
              <p:nvPr/>
            </p:nvSpPr>
            <p:spPr bwMode="auto">
              <a:xfrm>
                <a:off x="1125" y="2492"/>
                <a:ext cx="53" cy="53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93" name="Rectangle 45"/>
              <p:cNvSpPr>
                <a:spLocks noChangeArrowheads="1"/>
              </p:cNvSpPr>
              <p:nvPr/>
            </p:nvSpPr>
            <p:spPr bwMode="auto">
              <a:xfrm>
                <a:off x="1178" y="2492"/>
                <a:ext cx="52" cy="53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94" name="Rectangle 46"/>
              <p:cNvSpPr>
                <a:spLocks noChangeArrowheads="1"/>
              </p:cNvSpPr>
              <p:nvPr/>
            </p:nvSpPr>
            <p:spPr bwMode="auto">
              <a:xfrm>
                <a:off x="1230" y="2492"/>
                <a:ext cx="52" cy="53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95" name="Rectangle 47"/>
              <p:cNvSpPr>
                <a:spLocks noChangeArrowheads="1"/>
              </p:cNvSpPr>
              <p:nvPr/>
            </p:nvSpPr>
            <p:spPr bwMode="auto">
              <a:xfrm>
                <a:off x="1282" y="2492"/>
                <a:ext cx="52" cy="53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96" name="Rectangle 48"/>
              <p:cNvSpPr>
                <a:spLocks noChangeArrowheads="1"/>
              </p:cNvSpPr>
              <p:nvPr/>
            </p:nvSpPr>
            <p:spPr bwMode="auto">
              <a:xfrm>
                <a:off x="1334" y="2492"/>
                <a:ext cx="52" cy="53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97" name="Rectangle 49"/>
              <p:cNvSpPr>
                <a:spLocks noChangeArrowheads="1"/>
              </p:cNvSpPr>
              <p:nvPr/>
            </p:nvSpPr>
            <p:spPr bwMode="auto">
              <a:xfrm>
                <a:off x="1386" y="2492"/>
                <a:ext cx="52" cy="53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98" name="Rectangle 50"/>
              <p:cNvSpPr>
                <a:spLocks noChangeArrowheads="1"/>
              </p:cNvSpPr>
              <p:nvPr/>
            </p:nvSpPr>
            <p:spPr bwMode="auto">
              <a:xfrm>
                <a:off x="1021" y="2492"/>
                <a:ext cx="52" cy="53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99" name="Rectangle 51"/>
              <p:cNvSpPr>
                <a:spLocks noChangeArrowheads="1"/>
              </p:cNvSpPr>
              <p:nvPr/>
            </p:nvSpPr>
            <p:spPr bwMode="auto">
              <a:xfrm>
                <a:off x="1073" y="2492"/>
                <a:ext cx="52" cy="53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00" name="Rectangle 52"/>
              <p:cNvSpPr>
                <a:spLocks noChangeArrowheads="1"/>
              </p:cNvSpPr>
              <p:nvPr/>
            </p:nvSpPr>
            <p:spPr bwMode="auto">
              <a:xfrm>
                <a:off x="1125" y="2492"/>
                <a:ext cx="53" cy="53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01" name="Rectangle 53"/>
              <p:cNvSpPr>
                <a:spLocks noChangeArrowheads="1"/>
              </p:cNvSpPr>
              <p:nvPr/>
            </p:nvSpPr>
            <p:spPr bwMode="auto">
              <a:xfrm>
                <a:off x="1178" y="2492"/>
                <a:ext cx="52" cy="53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02" name="Rectangle 54"/>
              <p:cNvSpPr>
                <a:spLocks noChangeArrowheads="1"/>
              </p:cNvSpPr>
              <p:nvPr/>
            </p:nvSpPr>
            <p:spPr bwMode="auto">
              <a:xfrm>
                <a:off x="1230" y="2492"/>
                <a:ext cx="52" cy="53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03" name="Rectangle 55"/>
              <p:cNvSpPr>
                <a:spLocks noChangeArrowheads="1"/>
              </p:cNvSpPr>
              <p:nvPr/>
            </p:nvSpPr>
            <p:spPr bwMode="auto">
              <a:xfrm>
                <a:off x="1282" y="2492"/>
                <a:ext cx="52" cy="53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04" name="Rectangle 56"/>
              <p:cNvSpPr>
                <a:spLocks noChangeArrowheads="1"/>
              </p:cNvSpPr>
              <p:nvPr/>
            </p:nvSpPr>
            <p:spPr bwMode="auto">
              <a:xfrm>
                <a:off x="1334" y="2492"/>
                <a:ext cx="52" cy="53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05" name="Rectangle 57"/>
              <p:cNvSpPr>
                <a:spLocks noChangeArrowheads="1"/>
              </p:cNvSpPr>
              <p:nvPr/>
            </p:nvSpPr>
            <p:spPr bwMode="auto">
              <a:xfrm>
                <a:off x="1386" y="2492"/>
                <a:ext cx="52" cy="53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06" name="Rectangle 58"/>
              <p:cNvSpPr>
                <a:spLocks noChangeArrowheads="1"/>
              </p:cNvSpPr>
              <p:nvPr/>
            </p:nvSpPr>
            <p:spPr bwMode="auto">
              <a:xfrm>
                <a:off x="1021" y="254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07" name="Rectangle 59"/>
              <p:cNvSpPr>
                <a:spLocks noChangeArrowheads="1"/>
              </p:cNvSpPr>
              <p:nvPr/>
            </p:nvSpPr>
            <p:spPr bwMode="auto">
              <a:xfrm>
                <a:off x="1073" y="254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08" name="Rectangle 60"/>
              <p:cNvSpPr>
                <a:spLocks noChangeArrowheads="1"/>
              </p:cNvSpPr>
              <p:nvPr/>
            </p:nvSpPr>
            <p:spPr bwMode="auto">
              <a:xfrm>
                <a:off x="1125" y="2545"/>
                <a:ext cx="53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09" name="Rectangle 61"/>
              <p:cNvSpPr>
                <a:spLocks noChangeArrowheads="1"/>
              </p:cNvSpPr>
              <p:nvPr/>
            </p:nvSpPr>
            <p:spPr bwMode="auto">
              <a:xfrm>
                <a:off x="1178" y="254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10" name="Rectangle 62"/>
              <p:cNvSpPr>
                <a:spLocks noChangeArrowheads="1"/>
              </p:cNvSpPr>
              <p:nvPr/>
            </p:nvSpPr>
            <p:spPr bwMode="auto">
              <a:xfrm>
                <a:off x="1230" y="254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11" name="Rectangle 63"/>
              <p:cNvSpPr>
                <a:spLocks noChangeArrowheads="1"/>
              </p:cNvSpPr>
              <p:nvPr/>
            </p:nvSpPr>
            <p:spPr bwMode="auto">
              <a:xfrm>
                <a:off x="1282" y="254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12" name="Rectangle 64"/>
              <p:cNvSpPr>
                <a:spLocks noChangeArrowheads="1"/>
              </p:cNvSpPr>
              <p:nvPr/>
            </p:nvSpPr>
            <p:spPr bwMode="auto">
              <a:xfrm>
                <a:off x="1334" y="254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13" name="Rectangle 65"/>
              <p:cNvSpPr>
                <a:spLocks noChangeArrowheads="1"/>
              </p:cNvSpPr>
              <p:nvPr/>
            </p:nvSpPr>
            <p:spPr bwMode="auto">
              <a:xfrm>
                <a:off x="1386" y="254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14" name="Rectangle 66"/>
              <p:cNvSpPr>
                <a:spLocks noChangeArrowheads="1"/>
              </p:cNvSpPr>
              <p:nvPr/>
            </p:nvSpPr>
            <p:spPr bwMode="auto">
              <a:xfrm>
                <a:off x="1021" y="254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15" name="Rectangle 67"/>
              <p:cNvSpPr>
                <a:spLocks noChangeArrowheads="1"/>
              </p:cNvSpPr>
              <p:nvPr/>
            </p:nvSpPr>
            <p:spPr bwMode="auto">
              <a:xfrm>
                <a:off x="1073" y="254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16" name="Rectangle 68"/>
              <p:cNvSpPr>
                <a:spLocks noChangeArrowheads="1"/>
              </p:cNvSpPr>
              <p:nvPr/>
            </p:nvSpPr>
            <p:spPr bwMode="auto">
              <a:xfrm>
                <a:off x="1125" y="2545"/>
                <a:ext cx="53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17" name="Rectangle 69"/>
              <p:cNvSpPr>
                <a:spLocks noChangeArrowheads="1"/>
              </p:cNvSpPr>
              <p:nvPr/>
            </p:nvSpPr>
            <p:spPr bwMode="auto">
              <a:xfrm>
                <a:off x="1178" y="254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18" name="Rectangle 70"/>
              <p:cNvSpPr>
                <a:spLocks noChangeArrowheads="1"/>
              </p:cNvSpPr>
              <p:nvPr/>
            </p:nvSpPr>
            <p:spPr bwMode="auto">
              <a:xfrm>
                <a:off x="1230" y="254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19" name="Rectangle 71"/>
              <p:cNvSpPr>
                <a:spLocks noChangeArrowheads="1"/>
              </p:cNvSpPr>
              <p:nvPr/>
            </p:nvSpPr>
            <p:spPr bwMode="auto">
              <a:xfrm>
                <a:off x="1282" y="254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20" name="Rectangle 72"/>
              <p:cNvSpPr>
                <a:spLocks noChangeArrowheads="1"/>
              </p:cNvSpPr>
              <p:nvPr/>
            </p:nvSpPr>
            <p:spPr bwMode="auto">
              <a:xfrm>
                <a:off x="1334" y="254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21" name="Rectangle 73"/>
              <p:cNvSpPr>
                <a:spLocks noChangeArrowheads="1"/>
              </p:cNvSpPr>
              <p:nvPr/>
            </p:nvSpPr>
            <p:spPr bwMode="auto">
              <a:xfrm>
                <a:off x="1386" y="254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22" name="Rectangle 74"/>
              <p:cNvSpPr>
                <a:spLocks noChangeArrowheads="1"/>
              </p:cNvSpPr>
              <p:nvPr/>
            </p:nvSpPr>
            <p:spPr bwMode="auto">
              <a:xfrm>
                <a:off x="1021" y="2597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23" name="Rectangle 75"/>
              <p:cNvSpPr>
                <a:spLocks noChangeArrowheads="1"/>
              </p:cNvSpPr>
              <p:nvPr/>
            </p:nvSpPr>
            <p:spPr bwMode="auto">
              <a:xfrm>
                <a:off x="1073" y="2597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24" name="Rectangle 76"/>
              <p:cNvSpPr>
                <a:spLocks noChangeArrowheads="1"/>
              </p:cNvSpPr>
              <p:nvPr/>
            </p:nvSpPr>
            <p:spPr bwMode="auto">
              <a:xfrm>
                <a:off x="1125" y="2597"/>
                <a:ext cx="53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25" name="Rectangle 77"/>
              <p:cNvSpPr>
                <a:spLocks noChangeArrowheads="1"/>
              </p:cNvSpPr>
              <p:nvPr/>
            </p:nvSpPr>
            <p:spPr bwMode="auto">
              <a:xfrm>
                <a:off x="1178" y="2597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26" name="Rectangle 78"/>
              <p:cNvSpPr>
                <a:spLocks noChangeArrowheads="1"/>
              </p:cNvSpPr>
              <p:nvPr/>
            </p:nvSpPr>
            <p:spPr bwMode="auto">
              <a:xfrm>
                <a:off x="1230" y="2597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27" name="Rectangle 79"/>
              <p:cNvSpPr>
                <a:spLocks noChangeArrowheads="1"/>
              </p:cNvSpPr>
              <p:nvPr/>
            </p:nvSpPr>
            <p:spPr bwMode="auto">
              <a:xfrm>
                <a:off x="1282" y="2597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28" name="Rectangle 80"/>
              <p:cNvSpPr>
                <a:spLocks noChangeArrowheads="1"/>
              </p:cNvSpPr>
              <p:nvPr/>
            </p:nvSpPr>
            <p:spPr bwMode="auto">
              <a:xfrm>
                <a:off x="1334" y="2597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29" name="Rectangle 81"/>
              <p:cNvSpPr>
                <a:spLocks noChangeArrowheads="1"/>
              </p:cNvSpPr>
              <p:nvPr/>
            </p:nvSpPr>
            <p:spPr bwMode="auto">
              <a:xfrm>
                <a:off x="1386" y="2597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30" name="Rectangle 82"/>
              <p:cNvSpPr>
                <a:spLocks noChangeArrowheads="1"/>
              </p:cNvSpPr>
              <p:nvPr/>
            </p:nvSpPr>
            <p:spPr bwMode="auto">
              <a:xfrm>
                <a:off x="1021" y="2597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31" name="Rectangle 83"/>
              <p:cNvSpPr>
                <a:spLocks noChangeArrowheads="1"/>
              </p:cNvSpPr>
              <p:nvPr/>
            </p:nvSpPr>
            <p:spPr bwMode="auto">
              <a:xfrm>
                <a:off x="1073" y="2597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32" name="Rectangle 84"/>
              <p:cNvSpPr>
                <a:spLocks noChangeArrowheads="1"/>
              </p:cNvSpPr>
              <p:nvPr/>
            </p:nvSpPr>
            <p:spPr bwMode="auto">
              <a:xfrm>
                <a:off x="1125" y="2597"/>
                <a:ext cx="53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33" name="Rectangle 85"/>
              <p:cNvSpPr>
                <a:spLocks noChangeArrowheads="1"/>
              </p:cNvSpPr>
              <p:nvPr/>
            </p:nvSpPr>
            <p:spPr bwMode="auto">
              <a:xfrm>
                <a:off x="1178" y="2597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34" name="Rectangle 86"/>
              <p:cNvSpPr>
                <a:spLocks noChangeArrowheads="1"/>
              </p:cNvSpPr>
              <p:nvPr/>
            </p:nvSpPr>
            <p:spPr bwMode="auto">
              <a:xfrm>
                <a:off x="1230" y="2597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35" name="Rectangle 87"/>
              <p:cNvSpPr>
                <a:spLocks noChangeArrowheads="1"/>
              </p:cNvSpPr>
              <p:nvPr/>
            </p:nvSpPr>
            <p:spPr bwMode="auto">
              <a:xfrm>
                <a:off x="1282" y="2597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36" name="Rectangle 88"/>
              <p:cNvSpPr>
                <a:spLocks noChangeArrowheads="1"/>
              </p:cNvSpPr>
              <p:nvPr/>
            </p:nvSpPr>
            <p:spPr bwMode="auto">
              <a:xfrm>
                <a:off x="1334" y="2597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37" name="Rectangle 89"/>
              <p:cNvSpPr>
                <a:spLocks noChangeArrowheads="1"/>
              </p:cNvSpPr>
              <p:nvPr/>
            </p:nvSpPr>
            <p:spPr bwMode="auto">
              <a:xfrm>
                <a:off x="1386" y="2597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38" name="Rectangle 90"/>
              <p:cNvSpPr>
                <a:spLocks noChangeArrowheads="1"/>
              </p:cNvSpPr>
              <p:nvPr/>
            </p:nvSpPr>
            <p:spPr bwMode="auto">
              <a:xfrm>
                <a:off x="1021" y="2649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39" name="Rectangle 91"/>
              <p:cNvSpPr>
                <a:spLocks noChangeArrowheads="1"/>
              </p:cNvSpPr>
              <p:nvPr/>
            </p:nvSpPr>
            <p:spPr bwMode="auto">
              <a:xfrm>
                <a:off x="1073" y="2649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40" name="Rectangle 92"/>
              <p:cNvSpPr>
                <a:spLocks noChangeArrowheads="1"/>
              </p:cNvSpPr>
              <p:nvPr/>
            </p:nvSpPr>
            <p:spPr bwMode="auto">
              <a:xfrm>
                <a:off x="1125" y="2649"/>
                <a:ext cx="53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41" name="Rectangle 93"/>
              <p:cNvSpPr>
                <a:spLocks noChangeArrowheads="1"/>
              </p:cNvSpPr>
              <p:nvPr/>
            </p:nvSpPr>
            <p:spPr bwMode="auto">
              <a:xfrm>
                <a:off x="1178" y="2649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42" name="Rectangle 94"/>
              <p:cNvSpPr>
                <a:spLocks noChangeArrowheads="1"/>
              </p:cNvSpPr>
              <p:nvPr/>
            </p:nvSpPr>
            <p:spPr bwMode="auto">
              <a:xfrm>
                <a:off x="1230" y="2649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43" name="Rectangle 95"/>
              <p:cNvSpPr>
                <a:spLocks noChangeArrowheads="1"/>
              </p:cNvSpPr>
              <p:nvPr/>
            </p:nvSpPr>
            <p:spPr bwMode="auto">
              <a:xfrm>
                <a:off x="1282" y="2649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44" name="Rectangle 96"/>
              <p:cNvSpPr>
                <a:spLocks noChangeArrowheads="1"/>
              </p:cNvSpPr>
              <p:nvPr/>
            </p:nvSpPr>
            <p:spPr bwMode="auto">
              <a:xfrm>
                <a:off x="1334" y="2649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45" name="Rectangle 97"/>
              <p:cNvSpPr>
                <a:spLocks noChangeArrowheads="1"/>
              </p:cNvSpPr>
              <p:nvPr/>
            </p:nvSpPr>
            <p:spPr bwMode="auto">
              <a:xfrm>
                <a:off x="1386" y="2649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46" name="Rectangle 98"/>
              <p:cNvSpPr>
                <a:spLocks noChangeArrowheads="1"/>
              </p:cNvSpPr>
              <p:nvPr/>
            </p:nvSpPr>
            <p:spPr bwMode="auto">
              <a:xfrm>
                <a:off x="1021" y="2649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47" name="Rectangle 99"/>
              <p:cNvSpPr>
                <a:spLocks noChangeArrowheads="1"/>
              </p:cNvSpPr>
              <p:nvPr/>
            </p:nvSpPr>
            <p:spPr bwMode="auto">
              <a:xfrm>
                <a:off x="1073" y="2649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48" name="Rectangle 100"/>
              <p:cNvSpPr>
                <a:spLocks noChangeArrowheads="1"/>
              </p:cNvSpPr>
              <p:nvPr/>
            </p:nvSpPr>
            <p:spPr bwMode="auto">
              <a:xfrm>
                <a:off x="1125" y="2649"/>
                <a:ext cx="53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49" name="Rectangle 101"/>
              <p:cNvSpPr>
                <a:spLocks noChangeArrowheads="1"/>
              </p:cNvSpPr>
              <p:nvPr/>
            </p:nvSpPr>
            <p:spPr bwMode="auto">
              <a:xfrm>
                <a:off x="1178" y="2649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50" name="Rectangle 102"/>
              <p:cNvSpPr>
                <a:spLocks noChangeArrowheads="1"/>
              </p:cNvSpPr>
              <p:nvPr/>
            </p:nvSpPr>
            <p:spPr bwMode="auto">
              <a:xfrm>
                <a:off x="1230" y="2649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51" name="Rectangle 103"/>
              <p:cNvSpPr>
                <a:spLocks noChangeArrowheads="1"/>
              </p:cNvSpPr>
              <p:nvPr/>
            </p:nvSpPr>
            <p:spPr bwMode="auto">
              <a:xfrm>
                <a:off x="1282" y="2649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52" name="Rectangle 104"/>
              <p:cNvSpPr>
                <a:spLocks noChangeArrowheads="1"/>
              </p:cNvSpPr>
              <p:nvPr/>
            </p:nvSpPr>
            <p:spPr bwMode="auto">
              <a:xfrm>
                <a:off x="1334" y="2649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53" name="Rectangle 105"/>
              <p:cNvSpPr>
                <a:spLocks noChangeArrowheads="1"/>
              </p:cNvSpPr>
              <p:nvPr/>
            </p:nvSpPr>
            <p:spPr bwMode="auto">
              <a:xfrm>
                <a:off x="1386" y="2649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54" name="Rectangle 106"/>
              <p:cNvSpPr>
                <a:spLocks noChangeArrowheads="1"/>
              </p:cNvSpPr>
              <p:nvPr/>
            </p:nvSpPr>
            <p:spPr bwMode="auto">
              <a:xfrm>
                <a:off x="1021" y="2701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55" name="Rectangle 107"/>
              <p:cNvSpPr>
                <a:spLocks noChangeArrowheads="1"/>
              </p:cNvSpPr>
              <p:nvPr/>
            </p:nvSpPr>
            <p:spPr bwMode="auto">
              <a:xfrm>
                <a:off x="1073" y="2701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56" name="Rectangle 108"/>
              <p:cNvSpPr>
                <a:spLocks noChangeArrowheads="1"/>
              </p:cNvSpPr>
              <p:nvPr/>
            </p:nvSpPr>
            <p:spPr bwMode="auto">
              <a:xfrm>
                <a:off x="1125" y="2701"/>
                <a:ext cx="53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57" name="Rectangle 109"/>
              <p:cNvSpPr>
                <a:spLocks noChangeArrowheads="1"/>
              </p:cNvSpPr>
              <p:nvPr/>
            </p:nvSpPr>
            <p:spPr bwMode="auto">
              <a:xfrm>
                <a:off x="1178" y="2701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58" name="Rectangle 110"/>
              <p:cNvSpPr>
                <a:spLocks noChangeArrowheads="1"/>
              </p:cNvSpPr>
              <p:nvPr/>
            </p:nvSpPr>
            <p:spPr bwMode="auto">
              <a:xfrm>
                <a:off x="1230" y="2701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59" name="Rectangle 111"/>
              <p:cNvSpPr>
                <a:spLocks noChangeArrowheads="1"/>
              </p:cNvSpPr>
              <p:nvPr/>
            </p:nvSpPr>
            <p:spPr bwMode="auto">
              <a:xfrm>
                <a:off x="1282" y="2701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60" name="Rectangle 112"/>
              <p:cNvSpPr>
                <a:spLocks noChangeArrowheads="1"/>
              </p:cNvSpPr>
              <p:nvPr/>
            </p:nvSpPr>
            <p:spPr bwMode="auto">
              <a:xfrm>
                <a:off x="1334" y="2701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61" name="Rectangle 113"/>
              <p:cNvSpPr>
                <a:spLocks noChangeArrowheads="1"/>
              </p:cNvSpPr>
              <p:nvPr/>
            </p:nvSpPr>
            <p:spPr bwMode="auto">
              <a:xfrm>
                <a:off x="1386" y="2701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62" name="Rectangle 114"/>
              <p:cNvSpPr>
                <a:spLocks noChangeArrowheads="1"/>
              </p:cNvSpPr>
              <p:nvPr/>
            </p:nvSpPr>
            <p:spPr bwMode="auto">
              <a:xfrm>
                <a:off x="1021" y="2701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63" name="Rectangle 115"/>
              <p:cNvSpPr>
                <a:spLocks noChangeArrowheads="1"/>
              </p:cNvSpPr>
              <p:nvPr/>
            </p:nvSpPr>
            <p:spPr bwMode="auto">
              <a:xfrm>
                <a:off x="1073" y="2701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64" name="Rectangle 116"/>
              <p:cNvSpPr>
                <a:spLocks noChangeArrowheads="1"/>
              </p:cNvSpPr>
              <p:nvPr/>
            </p:nvSpPr>
            <p:spPr bwMode="auto">
              <a:xfrm>
                <a:off x="1125" y="2701"/>
                <a:ext cx="53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65" name="Rectangle 117"/>
              <p:cNvSpPr>
                <a:spLocks noChangeArrowheads="1"/>
              </p:cNvSpPr>
              <p:nvPr/>
            </p:nvSpPr>
            <p:spPr bwMode="auto">
              <a:xfrm>
                <a:off x="1178" y="2701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66" name="Rectangle 118"/>
              <p:cNvSpPr>
                <a:spLocks noChangeArrowheads="1"/>
              </p:cNvSpPr>
              <p:nvPr/>
            </p:nvSpPr>
            <p:spPr bwMode="auto">
              <a:xfrm>
                <a:off x="1230" y="2701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67" name="Rectangle 119"/>
              <p:cNvSpPr>
                <a:spLocks noChangeArrowheads="1"/>
              </p:cNvSpPr>
              <p:nvPr/>
            </p:nvSpPr>
            <p:spPr bwMode="auto">
              <a:xfrm>
                <a:off x="1282" y="2701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68" name="Rectangle 120"/>
              <p:cNvSpPr>
                <a:spLocks noChangeArrowheads="1"/>
              </p:cNvSpPr>
              <p:nvPr/>
            </p:nvSpPr>
            <p:spPr bwMode="auto">
              <a:xfrm>
                <a:off x="1334" y="2701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69" name="Rectangle 121"/>
              <p:cNvSpPr>
                <a:spLocks noChangeArrowheads="1"/>
              </p:cNvSpPr>
              <p:nvPr/>
            </p:nvSpPr>
            <p:spPr bwMode="auto">
              <a:xfrm>
                <a:off x="1386" y="2701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70" name="Rectangle 122"/>
              <p:cNvSpPr>
                <a:spLocks noChangeArrowheads="1"/>
              </p:cNvSpPr>
              <p:nvPr/>
            </p:nvSpPr>
            <p:spPr bwMode="auto">
              <a:xfrm>
                <a:off x="1021" y="2753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71" name="Rectangle 123"/>
              <p:cNvSpPr>
                <a:spLocks noChangeArrowheads="1"/>
              </p:cNvSpPr>
              <p:nvPr/>
            </p:nvSpPr>
            <p:spPr bwMode="auto">
              <a:xfrm>
                <a:off x="1073" y="2753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72" name="Rectangle 124"/>
              <p:cNvSpPr>
                <a:spLocks noChangeArrowheads="1"/>
              </p:cNvSpPr>
              <p:nvPr/>
            </p:nvSpPr>
            <p:spPr bwMode="auto">
              <a:xfrm>
                <a:off x="1125" y="2753"/>
                <a:ext cx="53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73" name="Rectangle 125"/>
              <p:cNvSpPr>
                <a:spLocks noChangeArrowheads="1"/>
              </p:cNvSpPr>
              <p:nvPr/>
            </p:nvSpPr>
            <p:spPr bwMode="auto">
              <a:xfrm>
                <a:off x="1178" y="2753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74" name="Rectangle 126"/>
              <p:cNvSpPr>
                <a:spLocks noChangeArrowheads="1"/>
              </p:cNvSpPr>
              <p:nvPr/>
            </p:nvSpPr>
            <p:spPr bwMode="auto">
              <a:xfrm>
                <a:off x="1230" y="2753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75" name="Rectangle 127"/>
              <p:cNvSpPr>
                <a:spLocks noChangeArrowheads="1"/>
              </p:cNvSpPr>
              <p:nvPr/>
            </p:nvSpPr>
            <p:spPr bwMode="auto">
              <a:xfrm>
                <a:off x="1282" y="2753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76" name="Rectangle 128"/>
              <p:cNvSpPr>
                <a:spLocks noChangeArrowheads="1"/>
              </p:cNvSpPr>
              <p:nvPr/>
            </p:nvSpPr>
            <p:spPr bwMode="auto">
              <a:xfrm>
                <a:off x="1334" y="2753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77" name="Rectangle 129"/>
              <p:cNvSpPr>
                <a:spLocks noChangeArrowheads="1"/>
              </p:cNvSpPr>
              <p:nvPr/>
            </p:nvSpPr>
            <p:spPr bwMode="auto">
              <a:xfrm>
                <a:off x="1386" y="2753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78" name="Rectangle 130"/>
              <p:cNvSpPr>
                <a:spLocks noChangeArrowheads="1"/>
              </p:cNvSpPr>
              <p:nvPr/>
            </p:nvSpPr>
            <p:spPr bwMode="auto">
              <a:xfrm>
                <a:off x="1021" y="2753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79" name="Rectangle 131"/>
              <p:cNvSpPr>
                <a:spLocks noChangeArrowheads="1"/>
              </p:cNvSpPr>
              <p:nvPr/>
            </p:nvSpPr>
            <p:spPr bwMode="auto">
              <a:xfrm>
                <a:off x="1073" y="2753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80" name="Rectangle 132"/>
              <p:cNvSpPr>
                <a:spLocks noChangeArrowheads="1"/>
              </p:cNvSpPr>
              <p:nvPr/>
            </p:nvSpPr>
            <p:spPr bwMode="auto">
              <a:xfrm>
                <a:off x="1125" y="2753"/>
                <a:ext cx="53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81" name="Rectangle 133"/>
              <p:cNvSpPr>
                <a:spLocks noChangeArrowheads="1"/>
              </p:cNvSpPr>
              <p:nvPr/>
            </p:nvSpPr>
            <p:spPr bwMode="auto">
              <a:xfrm>
                <a:off x="1178" y="2753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82" name="Rectangle 134"/>
              <p:cNvSpPr>
                <a:spLocks noChangeArrowheads="1"/>
              </p:cNvSpPr>
              <p:nvPr/>
            </p:nvSpPr>
            <p:spPr bwMode="auto">
              <a:xfrm>
                <a:off x="1230" y="2753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83" name="Rectangle 135"/>
              <p:cNvSpPr>
                <a:spLocks noChangeArrowheads="1"/>
              </p:cNvSpPr>
              <p:nvPr/>
            </p:nvSpPr>
            <p:spPr bwMode="auto">
              <a:xfrm>
                <a:off x="1282" y="2753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84" name="Rectangle 136"/>
              <p:cNvSpPr>
                <a:spLocks noChangeArrowheads="1"/>
              </p:cNvSpPr>
              <p:nvPr/>
            </p:nvSpPr>
            <p:spPr bwMode="auto">
              <a:xfrm>
                <a:off x="1334" y="2753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85" name="Rectangle 137"/>
              <p:cNvSpPr>
                <a:spLocks noChangeArrowheads="1"/>
              </p:cNvSpPr>
              <p:nvPr/>
            </p:nvSpPr>
            <p:spPr bwMode="auto">
              <a:xfrm>
                <a:off x="1386" y="2753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86" name="Rectangle 138"/>
              <p:cNvSpPr>
                <a:spLocks noChangeArrowheads="1"/>
              </p:cNvSpPr>
              <p:nvPr/>
            </p:nvSpPr>
            <p:spPr bwMode="auto">
              <a:xfrm>
                <a:off x="1021" y="280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87" name="Rectangle 139"/>
              <p:cNvSpPr>
                <a:spLocks noChangeArrowheads="1"/>
              </p:cNvSpPr>
              <p:nvPr/>
            </p:nvSpPr>
            <p:spPr bwMode="auto">
              <a:xfrm>
                <a:off x="1073" y="280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88" name="Rectangle 140"/>
              <p:cNvSpPr>
                <a:spLocks noChangeArrowheads="1"/>
              </p:cNvSpPr>
              <p:nvPr/>
            </p:nvSpPr>
            <p:spPr bwMode="auto">
              <a:xfrm>
                <a:off x="1125" y="2805"/>
                <a:ext cx="53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89" name="Rectangle 141"/>
              <p:cNvSpPr>
                <a:spLocks noChangeArrowheads="1"/>
              </p:cNvSpPr>
              <p:nvPr/>
            </p:nvSpPr>
            <p:spPr bwMode="auto">
              <a:xfrm>
                <a:off x="1178" y="280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90" name="Rectangle 142"/>
              <p:cNvSpPr>
                <a:spLocks noChangeArrowheads="1"/>
              </p:cNvSpPr>
              <p:nvPr/>
            </p:nvSpPr>
            <p:spPr bwMode="auto">
              <a:xfrm>
                <a:off x="1230" y="280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91" name="Rectangle 143"/>
              <p:cNvSpPr>
                <a:spLocks noChangeArrowheads="1"/>
              </p:cNvSpPr>
              <p:nvPr/>
            </p:nvSpPr>
            <p:spPr bwMode="auto">
              <a:xfrm>
                <a:off x="1282" y="280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92" name="Rectangle 144"/>
              <p:cNvSpPr>
                <a:spLocks noChangeArrowheads="1"/>
              </p:cNvSpPr>
              <p:nvPr/>
            </p:nvSpPr>
            <p:spPr bwMode="auto">
              <a:xfrm>
                <a:off x="1334" y="280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93" name="Rectangle 145"/>
              <p:cNvSpPr>
                <a:spLocks noChangeArrowheads="1"/>
              </p:cNvSpPr>
              <p:nvPr/>
            </p:nvSpPr>
            <p:spPr bwMode="auto">
              <a:xfrm>
                <a:off x="1386" y="280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94" name="Rectangle 146"/>
              <p:cNvSpPr>
                <a:spLocks noChangeArrowheads="1"/>
              </p:cNvSpPr>
              <p:nvPr/>
            </p:nvSpPr>
            <p:spPr bwMode="auto">
              <a:xfrm>
                <a:off x="1021" y="280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95" name="Rectangle 147"/>
              <p:cNvSpPr>
                <a:spLocks noChangeArrowheads="1"/>
              </p:cNvSpPr>
              <p:nvPr/>
            </p:nvSpPr>
            <p:spPr bwMode="auto">
              <a:xfrm>
                <a:off x="1073" y="280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96" name="Rectangle 148"/>
              <p:cNvSpPr>
                <a:spLocks noChangeArrowheads="1"/>
              </p:cNvSpPr>
              <p:nvPr/>
            </p:nvSpPr>
            <p:spPr bwMode="auto">
              <a:xfrm>
                <a:off x="1125" y="2805"/>
                <a:ext cx="53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97" name="Rectangle 149"/>
              <p:cNvSpPr>
                <a:spLocks noChangeArrowheads="1"/>
              </p:cNvSpPr>
              <p:nvPr/>
            </p:nvSpPr>
            <p:spPr bwMode="auto">
              <a:xfrm>
                <a:off x="1178" y="280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98" name="Rectangle 150"/>
              <p:cNvSpPr>
                <a:spLocks noChangeArrowheads="1"/>
              </p:cNvSpPr>
              <p:nvPr/>
            </p:nvSpPr>
            <p:spPr bwMode="auto">
              <a:xfrm>
                <a:off x="1230" y="280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99" name="Rectangle 151"/>
              <p:cNvSpPr>
                <a:spLocks noChangeArrowheads="1"/>
              </p:cNvSpPr>
              <p:nvPr/>
            </p:nvSpPr>
            <p:spPr bwMode="auto">
              <a:xfrm>
                <a:off x="1282" y="280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00" name="Rectangle 152"/>
              <p:cNvSpPr>
                <a:spLocks noChangeArrowheads="1"/>
              </p:cNvSpPr>
              <p:nvPr/>
            </p:nvSpPr>
            <p:spPr bwMode="auto">
              <a:xfrm>
                <a:off x="1334" y="280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01" name="Rectangle 153"/>
              <p:cNvSpPr>
                <a:spLocks noChangeArrowheads="1"/>
              </p:cNvSpPr>
              <p:nvPr/>
            </p:nvSpPr>
            <p:spPr bwMode="auto">
              <a:xfrm>
                <a:off x="1386" y="280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02" name="Freeform 154"/>
              <p:cNvSpPr>
                <a:spLocks/>
              </p:cNvSpPr>
              <p:nvPr/>
            </p:nvSpPr>
            <p:spPr bwMode="auto">
              <a:xfrm>
                <a:off x="1086" y="2425"/>
                <a:ext cx="241" cy="369"/>
              </a:xfrm>
              <a:custGeom>
                <a:avLst/>
                <a:gdLst/>
                <a:ahLst/>
                <a:cxnLst>
                  <a:cxn ang="0">
                    <a:pos x="61" y="0"/>
                  </a:cxn>
                  <a:cxn ang="0">
                    <a:pos x="44" y="93"/>
                  </a:cxn>
                  <a:cxn ang="0">
                    <a:pos x="37" y="143"/>
                  </a:cxn>
                  <a:cxn ang="0">
                    <a:pos x="29" y="163"/>
                  </a:cxn>
                  <a:cxn ang="0">
                    <a:pos x="57" y="156"/>
                  </a:cxn>
                  <a:cxn ang="0">
                    <a:pos x="63" y="154"/>
                  </a:cxn>
                  <a:cxn ang="0">
                    <a:pos x="128" y="165"/>
                  </a:cxn>
                  <a:cxn ang="0">
                    <a:pos x="144" y="172"/>
                  </a:cxn>
                  <a:cxn ang="0">
                    <a:pos x="215" y="232"/>
                  </a:cxn>
                  <a:cxn ang="0">
                    <a:pos x="233" y="284"/>
                  </a:cxn>
                  <a:cxn ang="0">
                    <a:pos x="241" y="306"/>
                  </a:cxn>
                  <a:cxn ang="0">
                    <a:pos x="224" y="321"/>
                  </a:cxn>
                  <a:cxn ang="0">
                    <a:pos x="146" y="343"/>
                  </a:cxn>
                  <a:cxn ang="0">
                    <a:pos x="107" y="354"/>
                  </a:cxn>
                  <a:cxn ang="0">
                    <a:pos x="74" y="367"/>
                  </a:cxn>
                  <a:cxn ang="0">
                    <a:pos x="0" y="369"/>
                  </a:cxn>
                </a:cxnLst>
                <a:rect l="0" t="0" r="r" b="b"/>
                <a:pathLst>
                  <a:path w="241" h="369">
                    <a:moveTo>
                      <a:pt x="61" y="0"/>
                    </a:moveTo>
                    <a:cubicBezTo>
                      <a:pt x="57" y="32"/>
                      <a:pt x="51" y="63"/>
                      <a:pt x="44" y="93"/>
                    </a:cubicBezTo>
                    <a:cubicBezTo>
                      <a:pt x="43" y="98"/>
                      <a:pt x="45" y="132"/>
                      <a:pt x="37" y="143"/>
                    </a:cubicBezTo>
                    <a:cubicBezTo>
                      <a:pt x="33" y="149"/>
                      <a:pt x="29" y="163"/>
                      <a:pt x="29" y="163"/>
                    </a:cubicBezTo>
                    <a:cubicBezTo>
                      <a:pt x="38" y="166"/>
                      <a:pt x="47" y="160"/>
                      <a:pt x="57" y="156"/>
                    </a:cubicBezTo>
                    <a:cubicBezTo>
                      <a:pt x="59" y="156"/>
                      <a:pt x="63" y="154"/>
                      <a:pt x="63" y="154"/>
                    </a:cubicBezTo>
                    <a:cubicBezTo>
                      <a:pt x="90" y="156"/>
                      <a:pt x="104" y="160"/>
                      <a:pt x="128" y="165"/>
                    </a:cubicBezTo>
                    <a:cubicBezTo>
                      <a:pt x="145" y="176"/>
                      <a:pt x="124" y="163"/>
                      <a:pt x="144" y="172"/>
                    </a:cubicBezTo>
                    <a:cubicBezTo>
                      <a:pt x="164" y="180"/>
                      <a:pt x="205" y="212"/>
                      <a:pt x="215" y="232"/>
                    </a:cubicBezTo>
                    <a:cubicBezTo>
                      <a:pt x="223" y="249"/>
                      <a:pt x="226" y="268"/>
                      <a:pt x="233" y="284"/>
                    </a:cubicBezTo>
                    <a:cubicBezTo>
                      <a:pt x="236" y="291"/>
                      <a:pt x="241" y="306"/>
                      <a:pt x="241" y="306"/>
                    </a:cubicBezTo>
                    <a:cubicBezTo>
                      <a:pt x="236" y="316"/>
                      <a:pt x="234" y="318"/>
                      <a:pt x="224" y="321"/>
                    </a:cubicBezTo>
                    <a:cubicBezTo>
                      <a:pt x="214" y="336"/>
                      <a:pt x="163" y="341"/>
                      <a:pt x="146" y="343"/>
                    </a:cubicBezTo>
                    <a:cubicBezTo>
                      <a:pt x="132" y="346"/>
                      <a:pt x="120" y="349"/>
                      <a:pt x="107" y="354"/>
                    </a:cubicBezTo>
                    <a:cubicBezTo>
                      <a:pt x="96" y="357"/>
                      <a:pt x="86" y="366"/>
                      <a:pt x="74" y="367"/>
                    </a:cubicBezTo>
                    <a:cubicBezTo>
                      <a:pt x="11" y="369"/>
                      <a:pt x="35" y="369"/>
                      <a:pt x="0" y="369"/>
                    </a:cubicBezTo>
                  </a:path>
                </a:pathLst>
              </a:custGeom>
              <a:noFill/>
              <a:ln w="55563" cap="flat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03" name="Freeform 155"/>
              <p:cNvSpPr>
                <a:spLocks/>
              </p:cNvSpPr>
              <p:nvPr/>
            </p:nvSpPr>
            <p:spPr bwMode="auto">
              <a:xfrm>
                <a:off x="1141" y="2477"/>
                <a:ext cx="204" cy="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04" y="7"/>
                  </a:cxn>
                </a:cxnLst>
                <a:rect l="0" t="0" r="r" b="b"/>
                <a:pathLst>
                  <a:path w="204" h="7">
                    <a:moveTo>
                      <a:pt x="0" y="0"/>
                    </a:moveTo>
                    <a:cubicBezTo>
                      <a:pt x="68" y="2"/>
                      <a:pt x="135" y="7"/>
                      <a:pt x="204" y="7"/>
                    </a:cubicBezTo>
                  </a:path>
                </a:pathLst>
              </a:custGeom>
              <a:noFill/>
              <a:ln w="55563" cap="flat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026351" name="Group 303"/>
          <p:cNvGrpSpPr>
            <a:grpSpLocks/>
          </p:cNvGrpSpPr>
          <p:nvPr/>
        </p:nvGrpSpPr>
        <p:grpSpPr bwMode="auto">
          <a:xfrm>
            <a:off x="1476375" y="5075238"/>
            <a:ext cx="6723063" cy="730250"/>
            <a:chOff x="930" y="2931"/>
            <a:chExt cx="4235" cy="460"/>
          </a:xfrm>
        </p:grpSpPr>
        <p:sp>
          <p:nvSpPr>
            <p:cNvPr id="1026054" name="Text Box 6"/>
            <p:cNvSpPr txBox="1">
              <a:spLocks noChangeArrowheads="1"/>
            </p:cNvSpPr>
            <p:nvPr/>
          </p:nvSpPr>
          <p:spPr bwMode="auto">
            <a:xfrm>
              <a:off x="1383" y="2931"/>
              <a:ext cx="3782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400"/>
                <a:t>X= (1,1,1,1,1,1,1,1,1,1,0,0,1,1,1,1,1, 1,1,0, …., 1); 64-d Vector</a:t>
              </a:r>
            </a:p>
            <a:p>
              <a:endParaRPr lang="en-GB" sz="1400"/>
            </a:p>
            <a:p>
              <a:r>
                <a:rPr lang="en-GB" sz="1400"/>
                <a:t>D= (0,0,0,0,0,0,0,0,1,0)</a:t>
              </a:r>
              <a:endParaRPr lang="en-US" sz="1400"/>
            </a:p>
          </p:txBody>
        </p:sp>
        <p:sp>
          <p:nvSpPr>
            <p:cNvPr id="1026055" name="Line 7"/>
            <p:cNvSpPr>
              <a:spLocks noChangeShapeType="1"/>
            </p:cNvSpPr>
            <p:nvPr/>
          </p:nvSpPr>
          <p:spPr bwMode="auto">
            <a:xfrm>
              <a:off x="1167" y="3207"/>
              <a:ext cx="22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26204" name="Group 156"/>
            <p:cNvGrpSpPr>
              <a:grpSpLocks/>
            </p:cNvGrpSpPr>
            <p:nvPr/>
          </p:nvGrpSpPr>
          <p:grpSpPr bwMode="auto">
            <a:xfrm>
              <a:off x="930" y="3049"/>
              <a:ext cx="236" cy="290"/>
              <a:chOff x="1021" y="2935"/>
              <a:chExt cx="417" cy="468"/>
            </a:xfrm>
          </p:grpSpPr>
          <p:sp>
            <p:nvSpPr>
              <p:cNvPr id="1026205" name="Rectangle 157"/>
              <p:cNvSpPr>
                <a:spLocks noChangeArrowheads="1"/>
              </p:cNvSpPr>
              <p:nvPr/>
            </p:nvSpPr>
            <p:spPr bwMode="auto">
              <a:xfrm>
                <a:off x="1021" y="293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06" name="Rectangle 158"/>
              <p:cNvSpPr>
                <a:spLocks noChangeArrowheads="1"/>
              </p:cNvSpPr>
              <p:nvPr/>
            </p:nvSpPr>
            <p:spPr bwMode="auto">
              <a:xfrm>
                <a:off x="1073" y="293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07" name="Rectangle 159"/>
              <p:cNvSpPr>
                <a:spLocks noChangeArrowheads="1"/>
              </p:cNvSpPr>
              <p:nvPr/>
            </p:nvSpPr>
            <p:spPr bwMode="auto">
              <a:xfrm>
                <a:off x="1125" y="2935"/>
                <a:ext cx="53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08" name="Rectangle 160"/>
              <p:cNvSpPr>
                <a:spLocks noChangeArrowheads="1"/>
              </p:cNvSpPr>
              <p:nvPr/>
            </p:nvSpPr>
            <p:spPr bwMode="auto">
              <a:xfrm>
                <a:off x="1178" y="293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09" name="Rectangle 161"/>
              <p:cNvSpPr>
                <a:spLocks noChangeArrowheads="1"/>
              </p:cNvSpPr>
              <p:nvPr/>
            </p:nvSpPr>
            <p:spPr bwMode="auto">
              <a:xfrm>
                <a:off x="1230" y="293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10" name="Rectangle 162"/>
              <p:cNvSpPr>
                <a:spLocks noChangeArrowheads="1"/>
              </p:cNvSpPr>
              <p:nvPr/>
            </p:nvSpPr>
            <p:spPr bwMode="auto">
              <a:xfrm>
                <a:off x="1282" y="293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11" name="Rectangle 163"/>
              <p:cNvSpPr>
                <a:spLocks noChangeArrowheads="1"/>
              </p:cNvSpPr>
              <p:nvPr/>
            </p:nvSpPr>
            <p:spPr bwMode="auto">
              <a:xfrm>
                <a:off x="1334" y="293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12" name="Rectangle 164"/>
              <p:cNvSpPr>
                <a:spLocks noChangeArrowheads="1"/>
              </p:cNvSpPr>
              <p:nvPr/>
            </p:nvSpPr>
            <p:spPr bwMode="auto">
              <a:xfrm>
                <a:off x="1386" y="293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13" name="Rectangle 165"/>
              <p:cNvSpPr>
                <a:spLocks noChangeArrowheads="1"/>
              </p:cNvSpPr>
              <p:nvPr/>
            </p:nvSpPr>
            <p:spPr bwMode="auto">
              <a:xfrm>
                <a:off x="1021" y="293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14" name="Rectangle 166"/>
              <p:cNvSpPr>
                <a:spLocks noChangeArrowheads="1"/>
              </p:cNvSpPr>
              <p:nvPr/>
            </p:nvSpPr>
            <p:spPr bwMode="auto">
              <a:xfrm>
                <a:off x="1073" y="293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15" name="Rectangle 167"/>
              <p:cNvSpPr>
                <a:spLocks noChangeArrowheads="1"/>
              </p:cNvSpPr>
              <p:nvPr/>
            </p:nvSpPr>
            <p:spPr bwMode="auto">
              <a:xfrm>
                <a:off x="1125" y="2935"/>
                <a:ext cx="53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16" name="Rectangle 168"/>
              <p:cNvSpPr>
                <a:spLocks noChangeArrowheads="1"/>
              </p:cNvSpPr>
              <p:nvPr/>
            </p:nvSpPr>
            <p:spPr bwMode="auto">
              <a:xfrm>
                <a:off x="1178" y="293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17" name="Rectangle 169"/>
              <p:cNvSpPr>
                <a:spLocks noChangeArrowheads="1"/>
              </p:cNvSpPr>
              <p:nvPr/>
            </p:nvSpPr>
            <p:spPr bwMode="auto">
              <a:xfrm>
                <a:off x="1230" y="293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18" name="Rectangle 170"/>
              <p:cNvSpPr>
                <a:spLocks noChangeArrowheads="1"/>
              </p:cNvSpPr>
              <p:nvPr/>
            </p:nvSpPr>
            <p:spPr bwMode="auto">
              <a:xfrm>
                <a:off x="1282" y="293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19" name="Rectangle 171"/>
              <p:cNvSpPr>
                <a:spLocks noChangeArrowheads="1"/>
              </p:cNvSpPr>
              <p:nvPr/>
            </p:nvSpPr>
            <p:spPr bwMode="auto">
              <a:xfrm>
                <a:off x="1334" y="293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20" name="Rectangle 172"/>
              <p:cNvSpPr>
                <a:spLocks noChangeArrowheads="1"/>
              </p:cNvSpPr>
              <p:nvPr/>
            </p:nvSpPr>
            <p:spPr bwMode="auto">
              <a:xfrm>
                <a:off x="1386" y="293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21" name="Rectangle 173"/>
              <p:cNvSpPr>
                <a:spLocks noChangeArrowheads="1"/>
              </p:cNvSpPr>
              <p:nvPr/>
            </p:nvSpPr>
            <p:spPr bwMode="auto">
              <a:xfrm>
                <a:off x="1021" y="2987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22" name="Rectangle 174"/>
              <p:cNvSpPr>
                <a:spLocks noChangeArrowheads="1"/>
              </p:cNvSpPr>
              <p:nvPr/>
            </p:nvSpPr>
            <p:spPr bwMode="auto">
              <a:xfrm>
                <a:off x="1073" y="2987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23" name="Rectangle 175"/>
              <p:cNvSpPr>
                <a:spLocks noChangeArrowheads="1"/>
              </p:cNvSpPr>
              <p:nvPr/>
            </p:nvSpPr>
            <p:spPr bwMode="auto">
              <a:xfrm>
                <a:off x="1125" y="2987"/>
                <a:ext cx="53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24" name="Rectangle 176"/>
              <p:cNvSpPr>
                <a:spLocks noChangeArrowheads="1"/>
              </p:cNvSpPr>
              <p:nvPr/>
            </p:nvSpPr>
            <p:spPr bwMode="auto">
              <a:xfrm>
                <a:off x="1178" y="2987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25" name="Rectangle 177"/>
              <p:cNvSpPr>
                <a:spLocks noChangeArrowheads="1"/>
              </p:cNvSpPr>
              <p:nvPr/>
            </p:nvSpPr>
            <p:spPr bwMode="auto">
              <a:xfrm>
                <a:off x="1230" y="2987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26" name="Rectangle 178"/>
              <p:cNvSpPr>
                <a:spLocks noChangeArrowheads="1"/>
              </p:cNvSpPr>
              <p:nvPr/>
            </p:nvSpPr>
            <p:spPr bwMode="auto">
              <a:xfrm>
                <a:off x="1282" y="2987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27" name="Rectangle 179"/>
              <p:cNvSpPr>
                <a:spLocks noChangeArrowheads="1"/>
              </p:cNvSpPr>
              <p:nvPr/>
            </p:nvSpPr>
            <p:spPr bwMode="auto">
              <a:xfrm>
                <a:off x="1334" y="2987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28" name="Rectangle 180"/>
              <p:cNvSpPr>
                <a:spLocks noChangeArrowheads="1"/>
              </p:cNvSpPr>
              <p:nvPr/>
            </p:nvSpPr>
            <p:spPr bwMode="auto">
              <a:xfrm>
                <a:off x="1386" y="2987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29" name="Rectangle 181"/>
              <p:cNvSpPr>
                <a:spLocks noChangeArrowheads="1"/>
              </p:cNvSpPr>
              <p:nvPr/>
            </p:nvSpPr>
            <p:spPr bwMode="auto">
              <a:xfrm>
                <a:off x="1021" y="2987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30" name="Rectangle 182"/>
              <p:cNvSpPr>
                <a:spLocks noChangeArrowheads="1"/>
              </p:cNvSpPr>
              <p:nvPr/>
            </p:nvSpPr>
            <p:spPr bwMode="auto">
              <a:xfrm>
                <a:off x="1073" y="2987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31" name="Rectangle 183"/>
              <p:cNvSpPr>
                <a:spLocks noChangeArrowheads="1"/>
              </p:cNvSpPr>
              <p:nvPr/>
            </p:nvSpPr>
            <p:spPr bwMode="auto">
              <a:xfrm>
                <a:off x="1125" y="2987"/>
                <a:ext cx="53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32" name="Rectangle 184"/>
              <p:cNvSpPr>
                <a:spLocks noChangeArrowheads="1"/>
              </p:cNvSpPr>
              <p:nvPr/>
            </p:nvSpPr>
            <p:spPr bwMode="auto">
              <a:xfrm>
                <a:off x="1178" y="2987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33" name="Rectangle 185"/>
              <p:cNvSpPr>
                <a:spLocks noChangeArrowheads="1"/>
              </p:cNvSpPr>
              <p:nvPr/>
            </p:nvSpPr>
            <p:spPr bwMode="auto">
              <a:xfrm>
                <a:off x="1230" y="2987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34" name="Rectangle 186"/>
              <p:cNvSpPr>
                <a:spLocks noChangeArrowheads="1"/>
              </p:cNvSpPr>
              <p:nvPr/>
            </p:nvSpPr>
            <p:spPr bwMode="auto">
              <a:xfrm>
                <a:off x="1282" y="2987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35" name="Rectangle 187"/>
              <p:cNvSpPr>
                <a:spLocks noChangeArrowheads="1"/>
              </p:cNvSpPr>
              <p:nvPr/>
            </p:nvSpPr>
            <p:spPr bwMode="auto">
              <a:xfrm>
                <a:off x="1334" y="2987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36" name="Rectangle 188"/>
              <p:cNvSpPr>
                <a:spLocks noChangeArrowheads="1"/>
              </p:cNvSpPr>
              <p:nvPr/>
            </p:nvSpPr>
            <p:spPr bwMode="auto">
              <a:xfrm>
                <a:off x="1386" y="2987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37" name="Rectangle 189"/>
              <p:cNvSpPr>
                <a:spLocks noChangeArrowheads="1"/>
              </p:cNvSpPr>
              <p:nvPr/>
            </p:nvSpPr>
            <p:spPr bwMode="auto">
              <a:xfrm>
                <a:off x="1021" y="3039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38" name="Rectangle 190"/>
              <p:cNvSpPr>
                <a:spLocks noChangeArrowheads="1"/>
              </p:cNvSpPr>
              <p:nvPr/>
            </p:nvSpPr>
            <p:spPr bwMode="auto">
              <a:xfrm>
                <a:off x="1073" y="3039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39" name="Rectangle 191"/>
              <p:cNvSpPr>
                <a:spLocks noChangeArrowheads="1"/>
              </p:cNvSpPr>
              <p:nvPr/>
            </p:nvSpPr>
            <p:spPr bwMode="auto">
              <a:xfrm>
                <a:off x="1125" y="3039"/>
                <a:ext cx="53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40" name="Rectangle 192"/>
              <p:cNvSpPr>
                <a:spLocks noChangeArrowheads="1"/>
              </p:cNvSpPr>
              <p:nvPr/>
            </p:nvSpPr>
            <p:spPr bwMode="auto">
              <a:xfrm>
                <a:off x="1178" y="3039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41" name="Rectangle 193"/>
              <p:cNvSpPr>
                <a:spLocks noChangeArrowheads="1"/>
              </p:cNvSpPr>
              <p:nvPr/>
            </p:nvSpPr>
            <p:spPr bwMode="auto">
              <a:xfrm>
                <a:off x="1230" y="3039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42" name="Rectangle 194"/>
              <p:cNvSpPr>
                <a:spLocks noChangeArrowheads="1"/>
              </p:cNvSpPr>
              <p:nvPr/>
            </p:nvSpPr>
            <p:spPr bwMode="auto">
              <a:xfrm>
                <a:off x="1282" y="3039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43" name="Rectangle 195"/>
              <p:cNvSpPr>
                <a:spLocks noChangeArrowheads="1"/>
              </p:cNvSpPr>
              <p:nvPr/>
            </p:nvSpPr>
            <p:spPr bwMode="auto">
              <a:xfrm>
                <a:off x="1334" y="3039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44" name="Rectangle 196"/>
              <p:cNvSpPr>
                <a:spLocks noChangeArrowheads="1"/>
              </p:cNvSpPr>
              <p:nvPr/>
            </p:nvSpPr>
            <p:spPr bwMode="auto">
              <a:xfrm>
                <a:off x="1386" y="3039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45" name="Rectangle 197"/>
              <p:cNvSpPr>
                <a:spLocks noChangeArrowheads="1"/>
              </p:cNvSpPr>
              <p:nvPr/>
            </p:nvSpPr>
            <p:spPr bwMode="auto">
              <a:xfrm>
                <a:off x="1021" y="3039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46" name="Rectangle 198"/>
              <p:cNvSpPr>
                <a:spLocks noChangeArrowheads="1"/>
              </p:cNvSpPr>
              <p:nvPr/>
            </p:nvSpPr>
            <p:spPr bwMode="auto">
              <a:xfrm>
                <a:off x="1073" y="3039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47" name="Rectangle 199"/>
              <p:cNvSpPr>
                <a:spLocks noChangeArrowheads="1"/>
              </p:cNvSpPr>
              <p:nvPr/>
            </p:nvSpPr>
            <p:spPr bwMode="auto">
              <a:xfrm>
                <a:off x="1125" y="3039"/>
                <a:ext cx="53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48" name="Rectangle 200"/>
              <p:cNvSpPr>
                <a:spLocks noChangeArrowheads="1"/>
              </p:cNvSpPr>
              <p:nvPr/>
            </p:nvSpPr>
            <p:spPr bwMode="auto">
              <a:xfrm>
                <a:off x="1178" y="3039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49" name="Rectangle 201"/>
              <p:cNvSpPr>
                <a:spLocks noChangeArrowheads="1"/>
              </p:cNvSpPr>
              <p:nvPr/>
            </p:nvSpPr>
            <p:spPr bwMode="auto">
              <a:xfrm>
                <a:off x="1230" y="3039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50" name="Rectangle 202"/>
              <p:cNvSpPr>
                <a:spLocks noChangeArrowheads="1"/>
              </p:cNvSpPr>
              <p:nvPr/>
            </p:nvSpPr>
            <p:spPr bwMode="auto">
              <a:xfrm>
                <a:off x="1282" y="3039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51" name="Rectangle 203"/>
              <p:cNvSpPr>
                <a:spLocks noChangeArrowheads="1"/>
              </p:cNvSpPr>
              <p:nvPr/>
            </p:nvSpPr>
            <p:spPr bwMode="auto">
              <a:xfrm>
                <a:off x="1334" y="3039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52" name="Rectangle 204"/>
              <p:cNvSpPr>
                <a:spLocks noChangeArrowheads="1"/>
              </p:cNvSpPr>
              <p:nvPr/>
            </p:nvSpPr>
            <p:spPr bwMode="auto">
              <a:xfrm>
                <a:off x="1386" y="3039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53" name="Rectangle 205"/>
              <p:cNvSpPr>
                <a:spLocks noChangeArrowheads="1"/>
              </p:cNvSpPr>
              <p:nvPr/>
            </p:nvSpPr>
            <p:spPr bwMode="auto">
              <a:xfrm>
                <a:off x="1021" y="3091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54" name="Rectangle 206"/>
              <p:cNvSpPr>
                <a:spLocks noChangeArrowheads="1"/>
              </p:cNvSpPr>
              <p:nvPr/>
            </p:nvSpPr>
            <p:spPr bwMode="auto">
              <a:xfrm>
                <a:off x="1073" y="3091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55" name="Rectangle 207"/>
              <p:cNvSpPr>
                <a:spLocks noChangeArrowheads="1"/>
              </p:cNvSpPr>
              <p:nvPr/>
            </p:nvSpPr>
            <p:spPr bwMode="auto">
              <a:xfrm>
                <a:off x="1125" y="3091"/>
                <a:ext cx="53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56" name="Rectangle 208"/>
              <p:cNvSpPr>
                <a:spLocks noChangeArrowheads="1"/>
              </p:cNvSpPr>
              <p:nvPr/>
            </p:nvSpPr>
            <p:spPr bwMode="auto">
              <a:xfrm>
                <a:off x="1178" y="3091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57" name="Rectangle 209"/>
              <p:cNvSpPr>
                <a:spLocks noChangeArrowheads="1"/>
              </p:cNvSpPr>
              <p:nvPr/>
            </p:nvSpPr>
            <p:spPr bwMode="auto">
              <a:xfrm>
                <a:off x="1230" y="3091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58" name="Rectangle 210"/>
              <p:cNvSpPr>
                <a:spLocks noChangeArrowheads="1"/>
              </p:cNvSpPr>
              <p:nvPr/>
            </p:nvSpPr>
            <p:spPr bwMode="auto">
              <a:xfrm>
                <a:off x="1282" y="3091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59" name="Rectangle 211"/>
              <p:cNvSpPr>
                <a:spLocks noChangeArrowheads="1"/>
              </p:cNvSpPr>
              <p:nvPr/>
            </p:nvSpPr>
            <p:spPr bwMode="auto">
              <a:xfrm>
                <a:off x="1334" y="3091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60" name="Rectangle 212"/>
              <p:cNvSpPr>
                <a:spLocks noChangeArrowheads="1"/>
              </p:cNvSpPr>
              <p:nvPr/>
            </p:nvSpPr>
            <p:spPr bwMode="auto">
              <a:xfrm>
                <a:off x="1386" y="3091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61" name="Rectangle 213"/>
              <p:cNvSpPr>
                <a:spLocks noChangeArrowheads="1"/>
              </p:cNvSpPr>
              <p:nvPr/>
            </p:nvSpPr>
            <p:spPr bwMode="auto">
              <a:xfrm>
                <a:off x="1021" y="3091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62" name="Rectangle 214"/>
              <p:cNvSpPr>
                <a:spLocks noChangeArrowheads="1"/>
              </p:cNvSpPr>
              <p:nvPr/>
            </p:nvSpPr>
            <p:spPr bwMode="auto">
              <a:xfrm>
                <a:off x="1073" y="3091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63" name="Rectangle 215"/>
              <p:cNvSpPr>
                <a:spLocks noChangeArrowheads="1"/>
              </p:cNvSpPr>
              <p:nvPr/>
            </p:nvSpPr>
            <p:spPr bwMode="auto">
              <a:xfrm>
                <a:off x="1125" y="3091"/>
                <a:ext cx="53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64" name="Rectangle 216"/>
              <p:cNvSpPr>
                <a:spLocks noChangeArrowheads="1"/>
              </p:cNvSpPr>
              <p:nvPr/>
            </p:nvSpPr>
            <p:spPr bwMode="auto">
              <a:xfrm>
                <a:off x="1178" y="3091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65" name="Rectangle 217"/>
              <p:cNvSpPr>
                <a:spLocks noChangeArrowheads="1"/>
              </p:cNvSpPr>
              <p:nvPr/>
            </p:nvSpPr>
            <p:spPr bwMode="auto">
              <a:xfrm>
                <a:off x="1230" y="3091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66" name="Rectangle 218"/>
              <p:cNvSpPr>
                <a:spLocks noChangeArrowheads="1"/>
              </p:cNvSpPr>
              <p:nvPr/>
            </p:nvSpPr>
            <p:spPr bwMode="auto">
              <a:xfrm>
                <a:off x="1282" y="3091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67" name="Rectangle 219"/>
              <p:cNvSpPr>
                <a:spLocks noChangeArrowheads="1"/>
              </p:cNvSpPr>
              <p:nvPr/>
            </p:nvSpPr>
            <p:spPr bwMode="auto">
              <a:xfrm>
                <a:off x="1334" y="3091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68" name="Rectangle 220"/>
              <p:cNvSpPr>
                <a:spLocks noChangeArrowheads="1"/>
              </p:cNvSpPr>
              <p:nvPr/>
            </p:nvSpPr>
            <p:spPr bwMode="auto">
              <a:xfrm>
                <a:off x="1386" y="3091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69" name="Rectangle 221"/>
              <p:cNvSpPr>
                <a:spLocks noChangeArrowheads="1"/>
              </p:cNvSpPr>
              <p:nvPr/>
            </p:nvSpPr>
            <p:spPr bwMode="auto">
              <a:xfrm>
                <a:off x="1021" y="3143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70" name="Rectangle 222"/>
              <p:cNvSpPr>
                <a:spLocks noChangeArrowheads="1"/>
              </p:cNvSpPr>
              <p:nvPr/>
            </p:nvSpPr>
            <p:spPr bwMode="auto">
              <a:xfrm>
                <a:off x="1073" y="3143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71" name="Rectangle 223"/>
              <p:cNvSpPr>
                <a:spLocks noChangeArrowheads="1"/>
              </p:cNvSpPr>
              <p:nvPr/>
            </p:nvSpPr>
            <p:spPr bwMode="auto">
              <a:xfrm>
                <a:off x="1125" y="3143"/>
                <a:ext cx="53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72" name="Rectangle 224"/>
              <p:cNvSpPr>
                <a:spLocks noChangeArrowheads="1"/>
              </p:cNvSpPr>
              <p:nvPr/>
            </p:nvSpPr>
            <p:spPr bwMode="auto">
              <a:xfrm>
                <a:off x="1178" y="3143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73" name="Rectangle 225"/>
              <p:cNvSpPr>
                <a:spLocks noChangeArrowheads="1"/>
              </p:cNvSpPr>
              <p:nvPr/>
            </p:nvSpPr>
            <p:spPr bwMode="auto">
              <a:xfrm>
                <a:off x="1230" y="3143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74" name="Rectangle 226"/>
              <p:cNvSpPr>
                <a:spLocks noChangeArrowheads="1"/>
              </p:cNvSpPr>
              <p:nvPr/>
            </p:nvSpPr>
            <p:spPr bwMode="auto">
              <a:xfrm>
                <a:off x="1282" y="3143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75" name="Rectangle 227"/>
              <p:cNvSpPr>
                <a:spLocks noChangeArrowheads="1"/>
              </p:cNvSpPr>
              <p:nvPr/>
            </p:nvSpPr>
            <p:spPr bwMode="auto">
              <a:xfrm>
                <a:off x="1334" y="3143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76" name="Rectangle 228"/>
              <p:cNvSpPr>
                <a:spLocks noChangeArrowheads="1"/>
              </p:cNvSpPr>
              <p:nvPr/>
            </p:nvSpPr>
            <p:spPr bwMode="auto">
              <a:xfrm>
                <a:off x="1386" y="3143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77" name="Rectangle 229"/>
              <p:cNvSpPr>
                <a:spLocks noChangeArrowheads="1"/>
              </p:cNvSpPr>
              <p:nvPr/>
            </p:nvSpPr>
            <p:spPr bwMode="auto">
              <a:xfrm>
                <a:off x="1021" y="3143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78" name="Rectangle 230"/>
              <p:cNvSpPr>
                <a:spLocks noChangeArrowheads="1"/>
              </p:cNvSpPr>
              <p:nvPr/>
            </p:nvSpPr>
            <p:spPr bwMode="auto">
              <a:xfrm>
                <a:off x="1073" y="3143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79" name="Rectangle 231"/>
              <p:cNvSpPr>
                <a:spLocks noChangeArrowheads="1"/>
              </p:cNvSpPr>
              <p:nvPr/>
            </p:nvSpPr>
            <p:spPr bwMode="auto">
              <a:xfrm>
                <a:off x="1125" y="3143"/>
                <a:ext cx="53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80" name="Rectangle 232"/>
              <p:cNvSpPr>
                <a:spLocks noChangeArrowheads="1"/>
              </p:cNvSpPr>
              <p:nvPr/>
            </p:nvSpPr>
            <p:spPr bwMode="auto">
              <a:xfrm>
                <a:off x="1178" y="3143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81" name="Rectangle 233"/>
              <p:cNvSpPr>
                <a:spLocks noChangeArrowheads="1"/>
              </p:cNvSpPr>
              <p:nvPr/>
            </p:nvSpPr>
            <p:spPr bwMode="auto">
              <a:xfrm>
                <a:off x="1230" y="3143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82" name="Rectangle 234"/>
              <p:cNvSpPr>
                <a:spLocks noChangeArrowheads="1"/>
              </p:cNvSpPr>
              <p:nvPr/>
            </p:nvSpPr>
            <p:spPr bwMode="auto">
              <a:xfrm>
                <a:off x="1282" y="3143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83" name="Rectangle 235"/>
              <p:cNvSpPr>
                <a:spLocks noChangeArrowheads="1"/>
              </p:cNvSpPr>
              <p:nvPr/>
            </p:nvSpPr>
            <p:spPr bwMode="auto">
              <a:xfrm>
                <a:off x="1334" y="3143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84" name="Rectangle 236"/>
              <p:cNvSpPr>
                <a:spLocks noChangeArrowheads="1"/>
              </p:cNvSpPr>
              <p:nvPr/>
            </p:nvSpPr>
            <p:spPr bwMode="auto">
              <a:xfrm>
                <a:off x="1386" y="3143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85" name="Rectangle 237"/>
              <p:cNvSpPr>
                <a:spLocks noChangeArrowheads="1"/>
              </p:cNvSpPr>
              <p:nvPr/>
            </p:nvSpPr>
            <p:spPr bwMode="auto">
              <a:xfrm>
                <a:off x="1021" y="319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86" name="Rectangle 238"/>
              <p:cNvSpPr>
                <a:spLocks noChangeArrowheads="1"/>
              </p:cNvSpPr>
              <p:nvPr/>
            </p:nvSpPr>
            <p:spPr bwMode="auto">
              <a:xfrm>
                <a:off x="1073" y="319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87" name="Rectangle 239"/>
              <p:cNvSpPr>
                <a:spLocks noChangeArrowheads="1"/>
              </p:cNvSpPr>
              <p:nvPr/>
            </p:nvSpPr>
            <p:spPr bwMode="auto">
              <a:xfrm>
                <a:off x="1125" y="3195"/>
                <a:ext cx="53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88" name="Rectangle 240"/>
              <p:cNvSpPr>
                <a:spLocks noChangeArrowheads="1"/>
              </p:cNvSpPr>
              <p:nvPr/>
            </p:nvSpPr>
            <p:spPr bwMode="auto">
              <a:xfrm>
                <a:off x="1178" y="319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89" name="Rectangle 241"/>
              <p:cNvSpPr>
                <a:spLocks noChangeArrowheads="1"/>
              </p:cNvSpPr>
              <p:nvPr/>
            </p:nvSpPr>
            <p:spPr bwMode="auto">
              <a:xfrm>
                <a:off x="1230" y="319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90" name="Rectangle 242"/>
              <p:cNvSpPr>
                <a:spLocks noChangeArrowheads="1"/>
              </p:cNvSpPr>
              <p:nvPr/>
            </p:nvSpPr>
            <p:spPr bwMode="auto">
              <a:xfrm>
                <a:off x="1282" y="319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91" name="Rectangle 243"/>
              <p:cNvSpPr>
                <a:spLocks noChangeArrowheads="1"/>
              </p:cNvSpPr>
              <p:nvPr/>
            </p:nvSpPr>
            <p:spPr bwMode="auto">
              <a:xfrm>
                <a:off x="1334" y="319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92" name="Rectangle 244"/>
              <p:cNvSpPr>
                <a:spLocks noChangeArrowheads="1"/>
              </p:cNvSpPr>
              <p:nvPr/>
            </p:nvSpPr>
            <p:spPr bwMode="auto">
              <a:xfrm>
                <a:off x="1386" y="319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93" name="Rectangle 245"/>
              <p:cNvSpPr>
                <a:spLocks noChangeArrowheads="1"/>
              </p:cNvSpPr>
              <p:nvPr/>
            </p:nvSpPr>
            <p:spPr bwMode="auto">
              <a:xfrm>
                <a:off x="1021" y="319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94" name="Rectangle 246"/>
              <p:cNvSpPr>
                <a:spLocks noChangeArrowheads="1"/>
              </p:cNvSpPr>
              <p:nvPr/>
            </p:nvSpPr>
            <p:spPr bwMode="auto">
              <a:xfrm>
                <a:off x="1073" y="319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95" name="Rectangle 247"/>
              <p:cNvSpPr>
                <a:spLocks noChangeArrowheads="1"/>
              </p:cNvSpPr>
              <p:nvPr/>
            </p:nvSpPr>
            <p:spPr bwMode="auto">
              <a:xfrm>
                <a:off x="1125" y="3195"/>
                <a:ext cx="53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96" name="Rectangle 248"/>
              <p:cNvSpPr>
                <a:spLocks noChangeArrowheads="1"/>
              </p:cNvSpPr>
              <p:nvPr/>
            </p:nvSpPr>
            <p:spPr bwMode="auto">
              <a:xfrm>
                <a:off x="1178" y="319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97" name="Rectangle 249"/>
              <p:cNvSpPr>
                <a:spLocks noChangeArrowheads="1"/>
              </p:cNvSpPr>
              <p:nvPr/>
            </p:nvSpPr>
            <p:spPr bwMode="auto">
              <a:xfrm>
                <a:off x="1230" y="319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98" name="Rectangle 250"/>
              <p:cNvSpPr>
                <a:spLocks noChangeArrowheads="1"/>
              </p:cNvSpPr>
              <p:nvPr/>
            </p:nvSpPr>
            <p:spPr bwMode="auto">
              <a:xfrm>
                <a:off x="1282" y="319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99" name="Rectangle 251"/>
              <p:cNvSpPr>
                <a:spLocks noChangeArrowheads="1"/>
              </p:cNvSpPr>
              <p:nvPr/>
            </p:nvSpPr>
            <p:spPr bwMode="auto">
              <a:xfrm>
                <a:off x="1334" y="319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00" name="Rectangle 252"/>
              <p:cNvSpPr>
                <a:spLocks noChangeArrowheads="1"/>
              </p:cNvSpPr>
              <p:nvPr/>
            </p:nvSpPr>
            <p:spPr bwMode="auto">
              <a:xfrm>
                <a:off x="1386" y="3195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01" name="Rectangle 253"/>
              <p:cNvSpPr>
                <a:spLocks noChangeArrowheads="1"/>
              </p:cNvSpPr>
              <p:nvPr/>
            </p:nvSpPr>
            <p:spPr bwMode="auto">
              <a:xfrm>
                <a:off x="1021" y="3247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02" name="Rectangle 254"/>
              <p:cNvSpPr>
                <a:spLocks noChangeArrowheads="1"/>
              </p:cNvSpPr>
              <p:nvPr/>
            </p:nvSpPr>
            <p:spPr bwMode="auto">
              <a:xfrm>
                <a:off x="1073" y="3247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03" name="Rectangle 255"/>
              <p:cNvSpPr>
                <a:spLocks noChangeArrowheads="1"/>
              </p:cNvSpPr>
              <p:nvPr/>
            </p:nvSpPr>
            <p:spPr bwMode="auto">
              <a:xfrm>
                <a:off x="1125" y="3247"/>
                <a:ext cx="53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04" name="Rectangle 256"/>
              <p:cNvSpPr>
                <a:spLocks noChangeArrowheads="1"/>
              </p:cNvSpPr>
              <p:nvPr/>
            </p:nvSpPr>
            <p:spPr bwMode="auto">
              <a:xfrm>
                <a:off x="1178" y="3247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05" name="Rectangle 257"/>
              <p:cNvSpPr>
                <a:spLocks noChangeArrowheads="1"/>
              </p:cNvSpPr>
              <p:nvPr/>
            </p:nvSpPr>
            <p:spPr bwMode="auto">
              <a:xfrm>
                <a:off x="1230" y="3247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06" name="Rectangle 258"/>
              <p:cNvSpPr>
                <a:spLocks noChangeArrowheads="1"/>
              </p:cNvSpPr>
              <p:nvPr/>
            </p:nvSpPr>
            <p:spPr bwMode="auto">
              <a:xfrm>
                <a:off x="1282" y="3247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07" name="Rectangle 259"/>
              <p:cNvSpPr>
                <a:spLocks noChangeArrowheads="1"/>
              </p:cNvSpPr>
              <p:nvPr/>
            </p:nvSpPr>
            <p:spPr bwMode="auto">
              <a:xfrm>
                <a:off x="1334" y="3247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08" name="Rectangle 260"/>
              <p:cNvSpPr>
                <a:spLocks noChangeArrowheads="1"/>
              </p:cNvSpPr>
              <p:nvPr/>
            </p:nvSpPr>
            <p:spPr bwMode="auto">
              <a:xfrm>
                <a:off x="1386" y="3247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09" name="Rectangle 261"/>
              <p:cNvSpPr>
                <a:spLocks noChangeArrowheads="1"/>
              </p:cNvSpPr>
              <p:nvPr/>
            </p:nvSpPr>
            <p:spPr bwMode="auto">
              <a:xfrm>
                <a:off x="1021" y="3247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10" name="Rectangle 262"/>
              <p:cNvSpPr>
                <a:spLocks noChangeArrowheads="1"/>
              </p:cNvSpPr>
              <p:nvPr/>
            </p:nvSpPr>
            <p:spPr bwMode="auto">
              <a:xfrm>
                <a:off x="1073" y="3247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11" name="Rectangle 263"/>
              <p:cNvSpPr>
                <a:spLocks noChangeArrowheads="1"/>
              </p:cNvSpPr>
              <p:nvPr/>
            </p:nvSpPr>
            <p:spPr bwMode="auto">
              <a:xfrm>
                <a:off x="1125" y="3247"/>
                <a:ext cx="53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12" name="Rectangle 264"/>
              <p:cNvSpPr>
                <a:spLocks noChangeArrowheads="1"/>
              </p:cNvSpPr>
              <p:nvPr/>
            </p:nvSpPr>
            <p:spPr bwMode="auto">
              <a:xfrm>
                <a:off x="1178" y="3247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13" name="Rectangle 265"/>
              <p:cNvSpPr>
                <a:spLocks noChangeArrowheads="1"/>
              </p:cNvSpPr>
              <p:nvPr/>
            </p:nvSpPr>
            <p:spPr bwMode="auto">
              <a:xfrm>
                <a:off x="1230" y="3247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14" name="Rectangle 266"/>
              <p:cNvSpPr>
                <a:spLocks noChangeArrowheads="1"/>
              </p:cNvSpPr>
              <p:nvPr/>
            </p:nvSpPr>
            <p:spPr bwMode="auto">
              <a:xfrm>
                <a:off x="1282" y="3247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15" name="Rectangle 267"/>
              <p:cNvSpPr>
                <a:spLocks noChangeArrowheads="1"/>
              </p:cNvSpPr>
              <p:nvPr/>
            </p:nvSpPr>
            <p:spPr bwMode="auto">
              <a:xfrm>
                <a:off x="1334" y="3247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16" name="Rectangle 268"/>
              <p:cNvSpPr>
                <a:spLocks noChangeArrowheads="1"/>
              </p:cNvSpPr>
              <p:nvPr/>
            </p:nvSpPr>
            <p:spPr bwMode="auto">
              <a:xfrm>
                <a:off x="1386" y="3247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17" name="Rectangle 269"/>
              <p:cNvSpPr>
                <a:spLocks noChangeArrowheads="1"/>
              </p:cNvSpPr>
              <p:nvPr/>
            </p:nvSpPr>
            <p:spPr bwMode="auto">
              <a:xfrm>
                <a:off x="1021" y="3299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18" name="Rectangle 270"/>
              <p:cNvSpPr>
                <a:spLocks noChangeArrowheads="1"/>
              </p:cNvSpPr>
              <p:nvPr/>
            </p:nvSpPr>
            <p:spPr bwMode="auto">
              <a:xfrm>
                <a:off x="1073" y="3299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19" name="Rectangle 271"/>
              <p:cNvSpPr>
                <a:spLocks noChangeArrowheads="1"/>
              </p:cNvSpPr>
              <p:nvPr/>
            </p:nvSpPr>
            <p:spPr bwMode="auto">
              <a:xfrm>
                <a:off x="1125" y="3299"/>
                <a:ext cx="53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20" name="Rectangle 272"/>
              <p:cNvSpPr>
                <a:spLocks noChangeArrowheads="1"/>
              </p:cNvSpPr>
              <p:nvPr/>
            </p:nvSpPr>
            <p:spPr bwMode="auto">
              <a:xfrm>
                <a:off x="1178" y="3299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21" name="Rectangle 273"/>
              <p:cNvSpPr>
                <a:spLocks noChangeArrowheads="1"/>
              </p:cNvSpPr>
              <p:nvPr/>
            </p:nvSpPr>
            <p:spPr bwMode="auto">
              <a:xfrm>
                <a:off x="1230" y="3299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22" name="Rectangle 274"/>
              <p:cNvSpPr>
                <a:spLocks noChangeArrowheads="1"/>
              </p:cNvSpPr>
              <p:nvPr/>
            </p:nvSpPr>
            <p:spPr bwMode="auto">
              <a:xfrm>
                <a:off x="1282" y="3299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23" name="Rectangle 275"/>
              <p:cNvSpPr>
                <a:spLocks noChangeArrowheads="1"/>
              </p:cNvSpPr>
              <p:nvPr/>
            </p:nvSpPr>
            <p:spPr bwMode="auto">
              <a:xfrm>
                <a:off x="1334" y="3299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24" name="Rectangle 276"/>
              <p:cNvSpPr>
                <a:spLocks noChangeArrowheads="1"/>
              </p:cNvSpPr>
              <p:nvPr/>
            </p:nvSpPr>
            <p:spPr bwMode="auto">
              <a:xfrm>
                <a:off x="1386" y="3299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25" name="Rectangle 277"/>
              <p:cNvSpPr>
                <a:spLocks noChangeArrowheads="1"/>
              </p:cNvSpPr>
              <p:nvPr/>
            </p:nvSpPr>
            <p:spPr bwMode="auto">
              <a:xfrm>
                <a:off x="1021" y="3299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26" name="Rectangle 278"/>
              <p:cNvSpPr>
                <a:spLocks noChangeArrowheads="1"/>
              </p:cNvSpPr>
              <p:nvPr/>
            </p:nvSpPr>
            <p:spPr bwMode="auto">
              <a:xfrm>
                <a:off x="1073" y="3299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27" name="Rectangle 279"/>
              <p:cNvSpPr>
                <a:spLocks noChangeArrowheads="1"/>
              </p:cNvSpPr>
              <p:nvPr/>
            </p:nvSpPr>
            <p:spPr bwMode="auto">
              <a:xfrm>
                <a:off x="1125" y="3299"/>
                <a:ext cx="53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28" name="Rectangle 280"/>
              <p:cNvSpPr>
                <a:spLocks noChangeArrowheads="1"/>
              </p:cNvSpPr>
              <p:nvPr/>
            </p:nvSpPr>
            <p:spPr bwMode="auto">
              <a:xfrm>
                <a:off x="1178" y="3299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29" name="Rectangle 281"/>
              <p:cNvSpPr>
                <a:spLocks noChangeArrowheads="1"/>
              </p:cNvSpPr>
              <p:nvPr/>
            </p:nvSpPr>
            <p:spPr bwMode="auto">
              <a:xfrm>
                <a:off x="1230" y="3299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30" name="Rectangle 282"/>
              <p:cNvSpPr>
                <a:spLocks noChangeArrowheads="1"/>
              </p:cNvSpPr>
              <p:nvPr/>
            </p:nvSpPr>
            <p:spPr bwMode="auto">
              <a:xfrm>
                <a:off x="1282" y="3299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31" name="Rectangle 283"/>
              <p:cNvSpPr>
                <a:spLocks noChangeArrowheads="1"/>
              </p:cNvSpPr>
              <p:nvPr/>
            </p:nvSpPr>
            <p:spPr bwMode="auto">
              <a:xfrm>
                <a:off x="1334" y="3299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32" name="Rectangle 284"/>
              <p:cNvSpPr>
                <a:spLocks noChangeArrowheads="1"/>
              </p:cNvSpPr>
              <p:nvPr/>
            </p:nvSpPr>
            <p:spPr bwMode="auto">
              <a:xfrm>
                <a:off x="1386" y="3299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33" name="Rectangle 285"/>
              <p:cNvSpPr>
                <a:spLocks noChangeArrowheads="1"/>
              </p:cNvSpPr>
              <p:nvPr/>
            </p:nvSpPr>
            <p:spPr bwMode="auto">
              <a:xfrm>
                <a:off x="1021" y="3351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34" name="Rectangle 286"/>
              <p:cNvSpPr>
                <a:spLocks noChangeArrowheads="1"/>
              </p:cNvSpPr>
              <p:nvPr/>
            </p:nvSpPr>
            <p:spPr bwMode="auto">
              <a:xfrm>
                <a:off x="1073" y="3351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35" name="Rectangle 287"/>
              <p:cNvSpPr>
                <a:spLocks noChangeArrowheads="1"/>
              </p:cNvSpPr>
              <p:nvPr/>
            </p:nvSpPr>
            <p:spPr bwMode="auto">
              <a:xfrm>
                <a:off x="1125" y="3351"/>
                <a:ext cx="53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36" name="Rectangle 288"/>
              <p:cNvSpPr>
                <a:spLocks noChangeArrowheads="1"/>
              </p:cNvSpPr>
              <p:nvPr/>
            </p:nvSpPr>
            <p:spPr bwMode="auto">
              <a:xfrm>
                <a:off x="1178" y="3351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37" name="Rectangle 289"/>
              <p:cNvSpPr>
                <a:spLocks noChangeArrowheads="1"/>
              </p:cNvSpPr>
              <p:nvPr/>
            </p:nvSpPr>
            <p:spPr bwMode="auto">
              <a:xfrm>
                <a:off x="1230" y="3351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38" name="Rectangle 290"/>
              <p:cNvSpPr>
                <a:spLocks noChangeArrowheads="1"/>
              </p:cNvSpPr>
              <p:nvPr/>
            </p:nvSpPr>
            <p:spPr bwMode="auto">
              <a:xfrm>
                <a:off x="1282" y="3351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39" name="Rectangle 291"/>
              <p:cNvSpPr>
                <a:spLocks noChangeArrowheads="1"/>
              </p:cNvSpPr>
              <p:nvPr/>
            </p:nvSpPr>
            <p:spPr bwMode="auto">
              <a:xfrm>
                <a:off x="1334" y="3351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40" name="Rectangle 292"/>
              <p:cNvSpPr>
                <a:spLocks noChangeArrowheads="1"/>
              </p:cNvSpPr>
              <p:nvPr/>
            </p:nvSpPr>
            <p:spPr bwMode="auto">
              <a:xfrm>
                <a:off x="1386" y="3351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41" name="Rectangle 293"/>
              <p:cNvSpPr>
                <a:spLocks noChangeArrowheads="1"/>
              </p:cNvSpPr>
              <p:nvPr/>
            </p:nvSpPr>
            <p:spPr bwMode="auto">
              <a:xfrm>
                <a:off x="1021" y="3351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42" name="Rectangle 294"/>
              <p:cNvSpPr>
                <a:spLocks noChangeArrowheads="1"/>
              </p:cNvSpPr>
              <p:nvPr/>
            </p:nvSpPr>
            <p:spPr bwMode="auto">
              <a:xfrm>
                <a:off x="1073" y="3351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43" name="Rectangle 295"/>
              <p:cNvSpPr>
                <a:spLocks noChangeArrowheads="1"/>
              </p:cNvSpPr>
              <p:nvPr/>
            </p:nvSpPr>
            <p:spPr bwMode="auto">
              <a:xfrm>
                <a:off x="1125" y="3351"/>
                <a:ext cx="53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44" name="Rectangle 296"/>
              <p:cNvSpPr>
                <a:spLocks noChangeArrowheads="1"/>
              </p:cNvSpPr>
              <p:nvPr/>
            </p:nvSpPr>
            <p:spPr bwMode="auto">
              <a:xfrm>
                <a:off x="1178" y="3351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45" name="Rectangle 297"/>
              <p:cNvSpPr>
                <a:spLocks noChangeArrowheads="1"/>
              </p:cNvSpPr>
              <p:nvPr/>
            </p:nvSpPr>
            <p:spPr bwMode="auto">
              <a:xfrm>
                <a:off x="1230" y="3351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46" name="Rectangle 298"/>
              <p:cNvSpPr>
                <a:spLocks noChangeArrowheads="1"/>
              </p:cNvSpPr>
              <p:nvPr/>
            </p:nvSpPr>
            <p:spPr bwMode="auto">
              <a:xfrm>
                <a:off x="1282" y="3351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47" name="Rectangle 299"/>
              <p:cNvSpPr>
                <a:spLocks noChangeArrowheads="1"/>
              </p:cNvSpPr>
              <p:nvPr/>
            </p:nvSpPr>
            <p:spPr bwMode="auto">
              <a:xfrm>
                <a:off x="1334" y="3351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48" name="Rectangle 300"/>
              <p:cNvSpPr>
                <a:spLocks noChangeArrowheads="1"/>
              </p:cNvSpPr>
              <p:nvPr/>
            </p:nvSpPr>
            <p:spPr bwMode="auto">
              <a:xfrm>
                <a:off x="1386" y="3351"/>
                <a:ext cx="52" cy="52"/>
              </a:xfrm>
              <a:prstGeom prst="rect">
                <a:avLst/>
              </a:prstGeom>
              <a:noFill/>
              <a:ln w="4763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49" name="Freeform 301"/>
              <p:cNvSpPr>
                <a:spLocks/>
              </p:cNvSpPr>
              <p:nvPr/>
            </p:nvSpPr>
            <p:spPr bwMode="auto">
              <a:xfrm>
                <a:off x="1079" y="2999"/>
                <a:ext cx="224" cy="378"/>
              </a:xfrm>
              <a:custGeom>
                <a:avLst/>
                <a:gdLst/>
                <a:ahLst/>
                <a:cxnLst>
                  <a:cxn ang="0">
                    <a:pos x="90" y="179"/>
                  </a:cxn>
                  <a:cxn ang="0">
                    <a:pos x="155" y="170"/>
                  </a:cxn>
                  <a:cxn ang="0">
                    <a:pos x="181" y="162"/>
                  </a:cxn>
                  <a:cxn ang="0">
                    <a:pos x="194" y="157"/>
                  </a:cxn>
                  <a:cxn ang="0">
                    <a:pos x="224" y="105"/>
                  </a:cxn>
                  <a:cxn ang="0">
                    <a:pos x="220" y="57"/>
                  </a:cxn>
                  <a:cxn ang="0">
                    <a:pos x="142" y="5"/>
                  </a:cxn>
                  <a:cxn ang="0">
                    <a:pos x="72" y="18"/>
                  </a:cxn>
                  <a:cxn ang="0">
                    <a:pos x="59" y="44"/>
                  </a:cxn>
                  <a:cxn ang="0">
                    <a:pos x="51" y="70"/>
                  </a:cxn>
                  <a:cxn ang="0">
                    <a:pos x="55" y="109"/>
                  </a:cxn>
                  <a:cxn ang="0">
                    <a:pos x="64" y="122"/>
                  </a:cxn>
                  <a:cxn ang="0">
                    <a:pos x="77" y="149"/>
                  </a:cxn>
                  <a:cxn ang="0">
                    <a:pos x="155" y="192"/>
                  </a:cxn>
                  <a:cxn ang="0">
                    <a:pos x="164" y="209"/>
                  </a:cxn>
                  <a:cxn ang="0">
                    <a:pos x="177" y="214"/>
                  </a:cxn>
                  <a:cxn ang="0">
                    <a:pos x="181" y="227"/>
                  </a:cxn>
                  <a:cxn ang="0">
                    <a:pos x="203" y="248"/>
                  </a:cxn>
                  <a:cxn ang="0">
                    <a:pos x="220" y="296"/>
                  </a:cxn>
                  <a:cxn ang="0">
                    <a:pos x="216" y="357"/>
                  </a:cxn>
                  <a:cxn ang="0">
                    <a:pos x="203" y="361"/>
                  </a:cxn>
                  <a:cxn ang="0">
                    <a:pos x="120" y="378"/>
                  </a:cxn>
                  <a:cxn ang="0">
                    <a:pos x="29" y="357"/>
                  </a:cxn>
                  <a:cxn ang="0">
                    <a:pos x="16" y="261"/>
                  </a:cxn>
                  <a:cxn ang="0">
                    <a:pos x="25" y="235"/>
                  </a:cxn>
                  <a:cxn ang="0">
                    <a:pos x="90" y="196"/>
                  </a:cxn>
                  <a:cxn ang="0">
                    <a:pos x="116" y="183"/>
                  </a:cxn>
                </a:cxnLst>
                <a:rect l="0" t="0" r="r" b="b"/>
                <a:pathLst>
                  <a:path w="224" h="378">
                    <a:moveTo>
                      <a:pt x="90" y="179"/>
                    </a:moveTo>
                    <a:cubicBezTo>
                      <a:pt x="112" y="176"/>
                      <a:pt x="134" y="175"/>
                      <a:pt x="155" y="170"/>
                    </a:cubicBezTo>
                    <a:cubicBezTo>
                      <a:pt x="164" y="168"/>
                      <a:pt x="172" y="164"/>
                      <a:pt x="181" y="162"/>
                    </a:cubicBezTo>
                    <a:cubicBezTo>
                      <a:pt x="185" y="160"/>
                      <a:pt x="194" y="157"/>
                      <a:pt x="194" y="157"/>
                    </a:cubicBezTo>
                    <a:cubicBezTo>
                      <a:pt x="206" y="139"/>
                      <a:pt x="218" y="125"/>
                      <a:pt x="224" y="105"/>
                    </a:cubicBezTo>
                    <a:cubicBezTo>
                      <a:pt x="223" y="89"/>
                      <a:pt x="223" y="73"/>
                      <a:pt x="220" y="57"/>
                    </a:cubicBezTo>
                    <a:cubicBezTo>
                      <a:pt x="214" y="30"/>
                      <a:pt x="165" y="11"/>
                      <a:pt x="142" y="5"/>
                    </a:cubicBezTo>
                    <a:cubicBezTo>
                      <a:pt x="132" y="6"/>
                      <a:pt x="87" y="0"/>
                      <a:pt x="72" y="18"/>
                    </a:cubicBezTo>
                    <a:cubicBezTo>
                      <a:pt x="67" y="26"/>
                      <a:pt x="63" y="36"/>
                      <a:pt x="59" y="44"/>
                    </a:cubicBezTo>
                    <a:cubicBezTo>
                      <a:pt x="56" y="53"/>
                      <a:pt x="51" y="70"/>
                      <a:pt x="51" y="70"/>
                    </a:cubicBezTo>
                    <a:cubicBezTo>
                      <a:pt x="52" y="83"/>
                      <a:pt x="52" y="97"/>
                      <a:pt x="55" y="109"/>
                    </a:cubicBezTo>
                    <a:cubicBezTo>
                      <a:pt x="56" y="114"/>
                      <a:pt x="62" y="118"/>
                      <a:pt x="64" y="122"/>
                    </a:cubicBezTo>
                    <a:cubicBezTo>
                      <a:pt x="70" y="134"/>
                      <a:pt x="66" y="139"/>
                      <a:pt x="77" y="149"/>
                    </a:cubicBezTo>
                    <a:cubicBezTo>
                      <a:pt x="97" y="166"/>
                      <a:pt x="129" y="183"/>
                      <a:pt x="155" y="192"/>
                    </a:cubicBezTo>
                    <a:cubicBezTo>
                      <a:pt x="158" y="198"/>
                      <a:pt x="159" y="205"/>
                      <a:pt x="164" y="209"/>
                    </a:cubicBezTo>
                    <a:cubicBezTo>
                      <a:pt x="167" y="212"/>
                      <a:pt x="173" y="210"/>
                      <a:pt x="177" y="214"/>
                    </a:cubicBezTo>
                    <a:cubicBezTo>
                      <a:pt x="180" y="217"/>
                      <a:pt x="179" y="222"/>
                      <a:pt x="181" y="227"/>
                    </a:cubicBezTo>
                    <a:cubicBezTo>
                      <a:pt x="188" y="241"/>
                      <a:pt x="190" y="240"/>
                      <a:pt x="203" y="248"/>
                    </a:cubicBezTo>
                    <a:cubicBezTo>
                      <a:pt x="209" y="266"/>
                      <a:pt x="216" y="276"/>
                      <a:pt x="220" y="296"/>
                    </a:cubicBezTo>
                    <a:cubicBezTo>
                      <a:pt x="218" y="316"/>
                      <a:pt x="221" y="337"/>
                      <a:pt x="216" y="357"/>
                    </a:cubicBezTo>
                    <a:cubicBezTo>
                      <a:pt x="215" y="361"/>
                      <a:pt x="207" y="359"/>
                      <a:pt x="203" y="361"/>
                    </a:cubicBezTo>
                    <a:cubicBezTo>
                      <a:pt x="175" y="375"/>
                      <a:pt x="153" y="375"/>
                      <a:pt x="120" y="378"/>
                    </a:cubicBezTo>
                    <a:cubicBezTo>
                      <a:pt x="86" y="375"/>
                      <a:pt x="58" y="376"/>
                      <a:pt x="29" y="357"/>
                    </a:cubicBezTo>
                    <a:cubicBezTo>
                      <a:pt x="10" y="298"/>
                      <a:pt x="0" y="376"/>
                      <a:pt x="16" y="261"/>
                    </a:cubicBezTo>
                    <a:cubicBezTo>
                      <a:pt x="17" y="252"/>
                      <a:pt x="17" y="240"/>
                      <a:pt x="25" y="235"/>
                    </a:cubicBezTo>
                    <a:cubicBezTo>
                      <a:pt x="36" y="228"/>
                      <a:pt x="80" y="199"/>
                      <a:pt x="90" y="196"/>
                    </a:cubicBezTo>
                    <a:cubicBezTo>
                      <a:pt x="99" y="193"/>
                      <a:pt x="116" y="183"/>
                      <a:pt x="116" y="183"/>
                    </a:cubicBezTo>
                  </a:path>
                </a:pathLst>
              </a:custGeom>
              <a:noFill/>
              <a:ln w="68263" cap="flat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26350" name="Text Box 302"/>
          <p:cNvSpPr txBox="1">
            <a:spLocks noChangeArrowheads="1"/>
          </p:cNvSpPr>
          <p:nvPr/>
        </p:nvSpPr>
        <p:spPr bwMode="auto">
          <a:xfrm>
            <a:off x="2195513" y="3548063"/>
            <a:ext cx="4705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600">
                <a:solidFill>
                  <a:srgbClr val="05270C"/>
                </a:solidFill>
              </a:rPr>
              <a:t>D = (d0, d1, d2, d3, d4, d5, d6, d7, d8, d9)</a:t>
            </a:r>
            <a:endParaRPr lang="en-US" sz="1600">
              <a:solidFill>
                <a:srgbClr val="05270C"/>
              </a:solidFill>
            </a:endParaRPr>
          </a:p>
        </p:txBody>
      </p:sp>
      <p:sp>
        <p:nvSpPr>
          <p:cNvPr id="308" name="Footer Placeholder 30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Design a Learning System</a:t>
            </a:r>
            <a:endParaRPr lang="en-US"/>
          </a:p>
        </p:txBody>
      </p:sp>
      <p:sp>
        <p:nvSpPr>
          <p:cNvPr id="1028099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57200" indent="-457200">
              <a:buFont typeface="Wingdings" pitchFamily="2" charset="2"/>
              <a:buNone/>
            </a:pPr>
            <a:r>
              <a:rPr lang="en-GB" sz="2000"/>
              <a:t>Step 3: Choose a Representation for the Black Box</a:t>
            </a:r>
          </a:p>
          <a:p>
            <a:pPr marL="457200" indent="-457200"/>
            <a:endParaRPr lang="en-GB" sz="2000"/>
          </a:p>
          <a:p>
            <a:pPr marL="838200" lvl="1" indent="-381000"/>
            <a:r>
              <a:rPr lang="en-GB" sz="1600"/>
              <a:t>We need to choose a function F to approximate the block box. For a given X, the value of F will give the classification of X. There are considerable flexibilities in choosing F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24EC5505-8FA4-4B41-B293-8D2034516E94}" type="slidenum">
              <a:rPr lang="en-GB"/>
              <a:pPr/>
              <a:t>16</a:t>
            </a:fld>
            <a:endParaRPr lang="en-GB"/>
          </a:p>
        </p:txBody>
      </p:sp>
      <p:sp>
        <p:nvSpPr>
          <p:cNvPr id="1028100" name="AutoShape 4"/>
          <p:cNvSpPr>
            <a:spLocks noChangeAspect="1" noChangeArrowheads="1" noTextEdit="1"/>
          </p:cNvSpPr>
          <p:nvPr/>
        </p:nvSpPr>
        <p:spPr bwMode="auto">
          <a:xfrm>
            <a:off x="1619250" y="4515892"/>
            <a:ext cx="673100" cy="164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028401" name="Picture 30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4425" y="4082504"/>
            <a:ext cx="1079500" cy="644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1028402" name="Rectangle 306"/>
          <p:cNvSpPr>
            <a:spLocks noChangeArrowheads="1"/>
          </p:cNvSpPr>
          <p:nvPr/>
        </p:nvSpPr>
        <p:spPr bwMode="auto">
          <a:xfrm>
            <a:off x="2914650" y="3074442"/>
            <a:ext cx="3168650" cy="2736850"/>
          </a:xfrm>
          <a:prstGeom prst="rect">
            <a:avLst/>
          </a:prstGeom>
          <a:solidFill>
            <a:schemeClr val="tx2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b="1">
                <a:solidFill>
                  <a:schemeClr val="bg1"/>
                </a:solidFill>
              </a:rPr>
              <a:t>Learning System</a:t>
            </a:r>
          </a:p>
          <a:p>
            <a:pPr algn="ctr"/>
            <a:endParaRPr lang="en-GB" b="1">
              <a:solidFill>
                <a:schemeClr val="bg1"/>
              </a:solidFill>
            </a:endParaRPr>
          </a:p>
          <a:p>
            <a:pPr algn="ctr"/>
            <a:r>
              <a:rPr lang="en-GB" sz="4000" b="1">
                <a:solidFill>
                  <a:schemeClr val="bg1"/>
                </a:solidFill>
              </a:rPr>
              <a:t>F</a:t>
            </a:r>
            <a:endParaRPr lang="en-US" sz="4000" b="1">
              <a:solidFill>
                <a:schemeClr val="bg1"/>
              </a:solidFill>
            </a:endParaRPr>
          </a:p>
        </p:txBody>
      </p:sp>
      <p:sp>
        <p:nvSpPr>
          <p:cNvPr id="1028403" name="Line 307"/>
          <p:cNvSpPr>
            <a:spLocks noChangeShapeType="1"/>
          </p:cNvSpPr>
          <p:nvPr/>
        </p:nvSpPr>
        <p:spPr bwMode="auto">
          <a:xfrm>
            <a:off x="6083300" y="4442867"/>
            <a:ext cx="115252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28404" name="Group 308"/>
          <p:cNvGrpSpPr>
            <a:grpSpLocks/>
          </p:cNvGrpSpPr>
          <p:nvPr/>
        </p:nvGrpSpPr>
        <p:grpSpPr bwMode="auto">
          <a:xfrm>
            <a:off x="1790700" y="4271417"/>
            <a:ext cx="1125538" cy="141287"/>
            <a:chOff x="1128" y="2551"/>
            <a:chExt cx="709" cy="89"/>
          </a:xfrm>
        </p:grpSpPr>
        <p:sp>
          <p:nvSpPr>
            <p:cNvPr id="1028405" name="Line 309"/>
            <p:cNvSpPr>
              <a:spLocks noChangeShapeType="1"/>
            </p:cNvSpPr>
            <p:nvPr/>
          </p:nvSpPr>
          <p:spPr bwMode="auto">
            <a:xfrm>
              <a:off x="1202" y="2614"/>
              <a:ext cx="635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8406" name="Freeform 310"/>
            <p:cNvSpPr>
              <a:spLocks/>
            </p:cNvSpPr>
            <p:nvPr/>
          </p:nvSpPr>
          <p:spPr bwMode="auto">
            <a:xfrm>
              <a:off x="1128" y="2551"/>
              <a:ext cx="104" cy="89"/>
            </a:xfrm>
            <a:custGeom>
              <a:avLst/>
              <a:gdLst/>
              <a:ahLst/>
              <a:cxnLst>
                <a:cxn ang="0">
                  <a:pos x="60" y="1"/>
                </a:cxn>
                <a:cxn ang="0">
                  <a:pos x="0" y="33"/>
                </a:cxn>
                <a:cxn ang="0">
                  <a:pos x="48" y="89"/>
                </a:cxn>
                <a:cxn ang="0">
                  <a:pos x="80" y="85"/>
                </a:cxn>
                <a:cxn ang="0">
                  <a:pos x="68" y="33"/>
                </a:cxn>
                <a:cxn ang="0">
                  <a:pos x="60" y="1"/>
                </a:cxn>
              </a:cxnLst>
              <a:rect l="0" t="0" r="r" b="b"/>
              <a:pathLst>
                <a:path w="104" h="89">
                  <a:moveTo>
                    <a:pt x="60" y="1"/>
                  </a:moveTo>
                  <a:cubicBezTo>
                    <a:pt x="26" y="5"/>
                    <a:pt x="11" y="0"/>
                    <a:pt x="0" y="33"/>
                  </a:cubicBezTo>
                  <a:cubicBezTo>
                    <a:pt x="6" y="67"/>
                    <a:pt x="14" y="81"/>
                    <a:pt x="48" y="89"/>
                  </a:cubicBezTo>
                  <a:cubicBezTo>
                    <a:pt x="59" y="88"/>
                    <a:pt x="70" y="89"/>
                    <a:pt x="80" y="85"/>
                  </a:cubicBezTo>
                  <a:cubicBezTo>
                    <a:pt x="104" y="76"/>
                    <a:pt x="79" y="40"/>
                    <a:pt x="68" y="33"/>
                  </a:cubicBezTo>
                  <a:cubicBezTo>
                    <a:pt x="50" y="6"/>
                    <a:pt x="45" y="16"/>
                    <a:pt x="60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8407" name="Text Box 311"/>
          <p:cNvSpPr txBox="1">
            <a:spLocks noChangeArrowheads="1"/>
          </p:cNvSpPr>
          <p:nvPr/>
        </p:nvSpPr>
        <p:spPr bwMode="auto">
          <a:xfrm>
            <a:off x="7212013" y="4090442"/>
            <a:ext cx="11763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600"/>
              <a:t>F(X)</a:t>
            </a:r>
            <a:endParaRPr lang="en-US" sz="3600"/>
          </a:p>
        </p:txBody>
      </p:sp>
      <p:sp>
        <p:nvSpPr>
          <p:cNvPr id="1028408" name="Text Box 312"/>
          <p:cNvSpPr txBox="1">
            <a:spLocks noChangeArrowheads="1"/>
          </p:cNvSpPr>
          <p:nvPr/>
        </p:nvSpPr>
        <p:spPr bwMode="auto">
          <a:xfrm>
            <a:off x="2319338" y="3877717"/>
            <a:ext cx="417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/>
              <a:t>X</a:t>
            </a:r>
            <a:endParaRPr lang="en-US" b="1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Design a Learning System</a:t>
            </a:r>
            <a:endParaRPr lang="en-US"/>
          </a:p>
        </p:txBody>
      </p:sp>
      <p:sp>
        <p:nvSpPr>
          <p:cNvPr id="1030147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57200" indent="-457200">
              <a:buFont typeface="Wingdings" pitchFamily="2" charset="2"/>
              <a:buNone/>
            </a:pPr>
            <a:r>
              <a:rPr lang="en-GB" sz="2000"/>
              <a:t>Step 3: Choose a Representation for the Black Box</a:t>
            </a:r>
          </a:p>
          <a:p>
            <a:pPr marL="457200" indent="-457200"/>
            <a:endParaRPr lang="en-GB" sz="2000"/>
          </a:p>
          <a:p>
            <a:pPr marL="838200" lvl="1" indent="-381000"/>
            <a:r>
              <a:rPr lang="en-GB" sz="1600"/>
              <a:t>F will be a function of some adjustable parameters, or weights, W = (w1, w2, w3, …w</a:t>
            </a:r>
            <a:r>
              <a:rPr lang="en-GB" sz="1600" baseline="-25000"/>
              <a:t>N</a:t>
            </a:r>
            <a:r>
              <a:rPr lang="en-GB" sz="1600"/>
              <a:t>), which the learning algorithm can modify or learn</a:t>
            </a:r>
          </a:p>
          <a:p>
            <a:pPr marL="838200" lvl="1" indent="-381000"/>
            <a:endParaRPr lang="en-GB" sz="1600"/>
          </a:p>
          <a:p>
            <a:pPr marL="838200" lvl="1" indent="-381000">
              <a:buFont typeface="Wingdings" pitchFamily="2" charset="2"/>
              <a:buNone/>
            </a:pPr>
            <a:endParaRPr lang="en-GB" sz="160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6E992AA7-D302-49A2-864B-F17EF6516685}" type="slidenum">
              <a:rPr lang="en-GB"/>
              <a:pPr/>
              <a:t>17</a:t>
            </a:fld>
            <a:endParaRPr lang="en-GB"/>
          </a:p>
        </p:txBody>
      </p:sp>
      <p:sp>
        <p:nvSpPr>
          <p:cNvPr id="1030148" name="AutoShape 4"/>
          <p:cNvSpPr>
            <a:spLocks noChangeAspect="1" noChangeArrowheads="1" noTextEdit="1"/>
          </p:cNvSpPr>
          <p:nvPr/>
        </p:nvSpPr>
        <p:spPr bwMode="auto">
          <a:xfrm>
            <a:off x="1619250" y="4443413"/>
            <a:ext cx="673100" cy="164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03014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4425" y="4221163"/>
            <a:ext cx="1079500" cy="644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1030150" name="Rectangle 6"/>
          <p:cNvSpPr>
            <a:spLocks noChangeArrowheads="1"/>
          </p:cNvSpPr>
          <p:nvPr/>
        </p:nvSpPr>
        <p:spPr bwMode="auto">
          <a:xfrm>
            <a:off x="2914650" y="3213100"/>
            <a:ext cx="3168650" cy="2736850"/>
          </a:xfrm>
          <a:prstGeom prst="rect">
            <a:avLst/>
          </a:prstGeom>
          <a:solidFill>
            <a:schemeClr val="tx2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b="1">
                <a:solidFill>
                  <a:schemeClr val="bg1"/>
                </a:solidFill>
              </a:rPr>
              <a:t>Learning System</a:t>
            </a:r>
          </a:p>
          <a:p>
            <a:pPr algn="ctr"/>
            <a:endParaRPr lang="en-GB" b="1">
              <a:solidFill>
                <a:schemeClr val="bg1"/>
              </a:solidFill>
            </a:endParaRPr>
          </a:p>
          <a:p>
            <a:pPr algn="ctr"/>
            <a:r>
              <a:rPr lang="en-GB" sz="4000" b="1">
                <a:solidFill>
                  <a:schemeClr val="bg1"/>
                </a:solidFill>
              </a:rPr>
              <a:t>F(W)</a:t>
            </a:r>
            <a:endParaRPr lang="en-US" sz="4000" b="1">
              <a:solidFill>
                <a:schemeClr val="bg1"/>
              </a:solidFill>
            </a:endParaRPr>
          </a:p>
        </p:txBody>
      </p:sp>
      <p:sp>
        <p:nvSpPr>
          <p:cNvPr id="1030151" name="Line 7"/>
          <p:cNvSpPr>
            <a:spLocks noChangeShapeType="1"/>
          </p:cNvSpPr>
          <p:nvPr/>
        </p:nvSpPr>
        <p:spPr bwMode="auto">
          <a:xfrm>
            <a:off x="6083300" y="4581525"/>
            <a:ext cx="115252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30152" name="Group 8"/>
          <p:cNvGrpSpPr>
            <a:grpSpLocks/>
          </p:cNvGrpSpPr>
          <p:nvPr/>
        </p:nvGrpSpPr>
        <p:grpSpPr bwMode="auto">
          <a:xfrm>
            <a:off x="1790700" y="4410075"/>
            <a:ext cx="1125538" cy="141288"/>
            <a:chOff x="1128" y="2551"/>
            <a:chExt cx="709" cy="89"/>
          </a:xfrm>
        </p:grpSpPr>
        <p:sp>
          <p:nvSpPr>
            <p:cNvPr id="1030153" name="Line 9"/>
            <p:cNvSpPr>
              <a:spLocks noChangeShapeType="1"/>
            </p:cNvSpPr>
            <p:nvPr/>
          </p:nvSpPr>
          <p:spPr bwMode="auto">
            <a:xfrm>
              <a:off x="1202" y="2614"/>
              <a:ext cx="635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0154" name="Freeform 10"/>
            <p:cNvSpPr>
              <a:spLocks/>
            </p:cNvSpPr>
            <p:nvPr/>
          </p:nvSpPr>
          <p:spPr bwMode="auto">
            <a:xfrm>
              <a:off x="1128" y="2551"/>
              <a:ext cx="104" cy="89"/>
            </a:xfrm>
            <a:custGeom>
              <a:avLst/>
              <a:gdLst/>
              <a:ahLst/>
              <a:cxnLst>
                <a:cxn ang="0">
                  <a:pos x="60" y="1"/>
                </a:cxn>
                <a:cxn ang="0">
                  <a:pos x="0" y="33"/>
                </a:cxn>
                <a:cxn ang="0">
                  <a:pos x="48" y="89"/>
                </a:cxn>
                <a:cxn ang="0">
                  <a:pos x="80" y="85"/>
                </a:cxn>
                <a:cxn ang="0">
                  <a:pos x="68" y="33"/>
                </a:cxn>
                <a:cxn ang="0">
                  <a:pos x="60" y="1"/>
                </a:cxn>
              </a:cxnLst>
              <a:rect l="0" t="0" r="r" b="b"/>
              <a:pathLst>
                <a:path w="104" h="89">
                  <a:moveTo>
                    <a:pt x="60" y="1"/>
                  </a:moveTo>
                  <a:cubicBezTo>
                    <a:pt x="26" y="5"/>
                    <a:pt x="11" y="0"/>
                    <a:pt x="0" y="33"/>
                  </a:cubicBezTo>
                  <a:cubicBezTo>
                    <a:pt x="6" y="67"/>
                    <a:pt x="14" y="81"/>
                    <a:pt x="48" y="89"/>
                  </a:cubicBezTo>
                  <a:cubicBezTo>
                    <a:pt x="59" y="88"/>
                    <a:pt x="70" y="89"/>
                    <a:pt x="80" y="85"/>
                  </a:cubicBezTo>
                  <a:cubicBezTo>
                    <a:pt x="104" y="76"/>
                    <a:pt x="79" y="40"/>
                    <a:pt x="68" y="33"/>
                  </a:cubicBezTo>
                  <a:cubicBezTo>
                    <a:pt x="50" y="6"/>
                    <a:pt x="45" y="16"/>
                    <a:pt x="60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0155" name="Text Box 11"/>
          <p:cNvSpPr txBox="1">
            <a:spLocks noChangeArrowheads="1"/>
          </p:cNvSpPr>
          <p:nvPr/>
        </p:nvSpPr>
        <p:spPr bwMode="auto">
          <a:xfrm>
            <a:off x="6089650" y="4005263"/>
            <a:ext cx="1435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/>
              <a:t>F(W,X)</a:t>
            </a:r>
            <a:endParaRPr lang="en-US" sz="2800"/>
          </a:p>
        </p:txBody>
      </p:sp>
      <p:sp>
        <p:nvSpPr>
          <p:cNvPr id="1030156" name="Text Box 12"/>
          <p:cNvSpPr txBox="1">
            <a:spLocks noChangeArrowheads="1"/>
          </p:cNvSpPr>
          <p:nvPr/>
        </p:nvSpPr>
        <p:spPr bwMode="auto">
          <a:xfrm>
            <a:off x="2319338" y="4016375"/>
            <a:ext cx="417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/>
              <a:t>X</a:t>
            </a:r>
            <a:endParaRPr lang="en-US" b="1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Design a Learning System</a:t>
            </a:r>
            <a:endParaRPr lang="en-US"/>
          </a:p>
        </p:txBody>
      </p:sp>
      <p:sp>
        <p:nvSpPr>
          <p:cNvPr id="1032195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341438"/>
            <a:ext cx="7775575" cy="4649787"/>
          </a:xfrm>
          <a:ln/>
        </p:spPr>
        <p:txBody>
          <a:bodyPr/>
          <a:lstStyle/>
          <a:p>
            <a:pPr marL="457200" indent="-457200">
              <a:buFont typeface="Wingdings" pitchFamily="2" charset="2"/>
              <a:buNone/>
            </a:pPr>
            <a:r>
              <a:rPr lang="en-GB" sz="2000"/>
              <a:t>Step 4: Learning/Adjusting the Weights</a:t>
            </a:r>
          </a:p>
          <a:p>
            <a:pPr marL="457200" indent="-457200"/>
            <a:endParaRPr lang="en-GB" sz="2000"/>
          </a:p>
          <a:p>
            <a:pPr marL="838200" lvl="1" indent="-381000"/>
            <a:r>
              <a:rPr lang="en-GB" sz="1600"/>
              <a:t>We need a learning algorithm to adjust the weights such that the experience/prior knowledge from the training data can be learned into the system:</a:t>
            </a:r>
          </a:p>
          <a:p>
            <a:pPr marL="838200" lvl="1" indent="-381000"/>
            <a:endParaRPr lang="en-GB" sz="1600"/>
          </a:p>
          <a:p>
            <a:pPr marL="838200" lvl="1" indent="-381000">
              <a:buFont typeface="Wingdings" pitchFamily="2" charset="2"/>
              <a:buNone/>
            </a:pPr>
            <a:endParaRPr lang="en-GB" sz="160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8B95DF70-8B8E-4E41-B228-910A91B6A3FA}" type="slidenum">
              <a:rPr lang="en-GB"/>
              <a:pPr/>
              <a:t>18</a:t>
            </a:fld>
            <a:endParaRPr lang="en-GB"/>
          </a:p>
        </p:txBody>
      </p:sp>
      <p:sp>
        <p:nvSpPr>
          <p:cNvPr id="1032209" name="Text Box 17"/>
          <p:cNvSpPr txBox="1">
            <a:spLocks noChangeArrowheads="1"/>
          </p:cNvSpPr>
          <p:nvPr/>
        </p:nvSpPr>
        <p:spPr bwMode="auto">
          <a:xfrm>
            <a:off x="1619250" y="3213100"/>
            <a:ext cx="21272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/>
              <a:t>E=(X,D)</a:t>
            </a:r>
          </a:p>
          <a:p>
            <a:endParaRPr lang="en-GB" b="1"/>
          </a:p>
          <a:p>
            <a:r>
              <a:rPr lang="en-GB" b="1"/>
              <a:t>F(W,X) = D</a:t>
            </a:r>
            <a:endParaRPr lang="en-US" b="1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Design a Learning System</a:t>
            </a:r>
            <a:endParaRPr lang="en-US"/>
          </a:p>
        </p:txBody>
      </p:sp>
      <p:sp>
        <p:nvSpPr>
          <p:cNvPr id="103424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341438"/>
            <a:ext cx="7775575" cy="4649787"/>
          </a:xfrm>
          <a:ln/>
        </p:spPr>
        <p:txBody>
          <a:bodyPr/>
          <a:lstStyle/>
          <a:p>
            <a:pPr marL="457200" indent="-457200">
              <a:buFont typeface="Wingdings" pitchFamily="2" charset="2"/>
              <a:buNone/>
            </a:pPr>
            <a:r>
              <a:rPr lang="en-GB" sz="2000"/>
              <a:t>Step 4: Learning/Adjusting the Weights</a:t>
            </a:r>
          </a:p>
          <a:p>
            <a:pPr marL="457200" indent="-457200"/>
            <a:endParaRPr lang="en-GB" sz="1800"/>
          </a:p>
          <a:p>
            <a:pPr marL="838200" lvl="1" indent="-381000"/>
            <a:endParaRPr lang="en-GB" sz="1600"/>
          </a:p>
          <a:p>
            <a:pPr marL="838200" lvl="1" indent="-381000">
              <a:buFont typeface="Wingdings" pitchFamily="2" charset="2"/>
              <a:buNone/>
            </a:pPr>
            <a:endParaRPr lang="en-GB" sz="1600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DF077843-723D-4974-8435-7EB76EBF0D59}" type="slidenum">
              <a:rPr lang="en-GB"/>
              <a:pPr/>
              <a:t>19</a:t>
            </a:fld>
            <a:endParaRPr lang="en-GB"/>
          </a:p>
        </p:txBody>
      </p:sp>
      <p:pic>
        <p:nvPicPr>
          <p:cNvPr id="103424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2988" y="3643313"/>
            <a:ext cx="1079500" cy="644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1034246" name="Rectangle 6"/>
          <p:cNvSpPr>
            <a:spLocks noChangeArrowheads="1"/>
          </p:cNvSpPr>
          <p:nvPr/>
        </p:nvSpPr>
        <p:spPr bwMode="auto">
          <a:xfrm>
            <a:off x="2843213" y="2925763"/>
            <a:ext cx="2305050" cy="2087562"/>
          </a:xfrm>
          <a:prstGeom prst="rect">
            <a:avLst/>
          </a:prstGeom>
          <a:solidFill>
            <a:schemeClr val="tx2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800" b="1">
                <a:solidFill>
                  <a:schemeClr val="bg1"/>
                </a:solidFill>
              </a:rPr>
              <a:t>Learning System</a:t>
            </a:r>
          </a:p>
          <a:p>
            <a:pPr algn="ctr"/>
            <a:endParaRPr lang="en-GB" sz="1800" b="1">
              <a:solidFill>
                <a:schemeClr val="bg1"/>
              </a:solidFill>
            </a:endParaRPr>
          </a:p>
          <a:p>
            <a:pPr algn="ctr"/>
            <a:r>
              <a:rPr lang="en-GB" sz="3200" b="1">
                <a:solidFill>
                  <a:schemeClr val="bg1"/>
                </a:solidFill>
              </a:rPr>
              <a:t>F(W)</a:t>
            </a:r>
            <a:endParaRPr lang="en-US" sz="3200" b="1">
              <a:solidFill>
                <a:schemeClr val="bg1"/>
              </a:solidFill>
            </a:endParaRPr>
          </a:p>
        </p:txBody>
      </p:sp>
      <p:sp>
        <p:nvSpPr>
          <p:cNvPr id="1034247" name="Line 7"/>
          <p:cNvSpPr>
            <a:spLocks noChangeShapeType="1"/>
          </p:cNvSpPr>
          <p:nvPr/>
        </p:nvSpPr>
        <p:spPr bwMode="auto">
          <a:xfrm>
            <a:off x="5146675" y="4003675"/>
            <a:ext cx="1296988" cy="15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34248" name="Group 8"/>
          <p:cNvGrpSpPr>
            <a:grpSpLocks/>
          </p:cNvGrpSpPr>
          <p:nvPr/>
        </p:nvGrpSpPr>
        <p:grpSpPr bwMode="auto">
          <a:xfrm>
            <a:off x="1719263" y="3832225"/>
            <a:ext cx="1125537" cy="141288"/>
            <a:chOff x="1128" y="2551"/>
            <a:chExt cx="709" cy="89"/>
          </a:xfrm>
        </p:grpSpPr>
        <p:sp>
          <p:nvSpPr>
            <p:cNvPr id="1034249" name="Line 9"/>
            <p:cNvSpPr>
              <a:spLocks noChangeShapeType="1"/>
            </p:cNvSpPr>
            <p:nvPr/>
          </p:nvSpPr>
          <p:spPr bwMode="auto">
            <a:xfrm>
              <a:off x="1202" y="2614"/>
              <a:ext cx="635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4250" name="Freeform 10"/>
            <p:cNvSpPr>
              <a:spLocks/>
            </p:cNvSpPr>
            <p:nvPr/>
          </p:nvSpPr>
          <p:spPr bwMode="auto">
            <a:xfrm>
              <a:off x="1128" y="2551"/>
              <a:ext cx="104" cy="89"/>
            </a:xfrm>
            <a:custGeom>
              <a:avLst/>
              <a:gdLst/>
              <a:ahLst/>
              <a:cxnLst>
                <a:cxn ang="0">
                  <a:pos x="60" y="1"/>
                </a:cxn>
                <a:cxn ang="0">
                  <a:pos x="0" y="33"/>
                </a:cxn>
                <a:cxn ang="0">
                  <a:pos x="48" y="89"/>
                </a:cxn>
                <a:cxn ang="0">
                  <a:pos x="80" y="85"/>
                </a:cxn>
                <a:cxn ang="0">
                  <a:pos x="68" y="33"/>
                </a:cxn>
                <a:cxn ang="0">
                  <a:pos x="60" y="1"/>
                </a:cxn>
              </a:cxnLst>
              <a:rect l="0" t="0" r="r" b="b"/>
              <a:pathLst>
                <a:path w="104" h="89">
                  <a:moveTo>
                    <a:pt x="60" y="1"/>
                  </a:moveTo>
                  <a:cubicBezTo>
                    <a:pt x="26" y="5"/>
                    <a:pt x="11" y="0"/>
                    <a:pt x="0" y="33"/>
                  </a:cubicBezTo>
                  <a:cubicBezTo>
                    <a:pt x="6" y="67"/>
                    <a:pt x="14" y="81"/>
                    <a:pt x="48" y="89"/>
                  </a:cubicBezTo>
                  <a:cubicBezTo>
                    <a:pt x="59" y="88"/>
                    <a:pt x="70" y="89"/>
                    <a:pt x="80" y="85"/>
                  </a:cubicBezTo>
                  <a:cubicBezTo>
                    <a:pt x="104" y="76"/>
                    <a:pt x="79" y="40"/>
                    <a:pt x="68" y="33"/>
                  </a:cubicBezTo>
                  <a:cubicBezTo>
                    <a:pt x="50" y="6"/>
                    <a:pt x="45" y="16"/>
                    <a:pt x="60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4251" name="Text Box 11"/>
          <p:cNvSpPr txBox="1">
            <a:spLocks noChangeArrowheads="1"/>
          </p:cNvSpPr>
          <p:nvPr/>
        </p:nvSpPr>
        <p:spPr bwMode="auto">
          <a:xfrm>
            <a:off x="5219700" y="3500438"/>
            <a:ext cx="1079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/>
              <a:t>F(W,X)</a:t>
            </a:r>
            <a:endParaRPr lang="en-US" sz="2000"/>
          </a:p>
        </p:txBody>
      </p:sp>
      <p:sp>
        <p:nvSpPr>
          <p:cNvPr id="1034252" name="Text Box 12"/>
          <p:cNvSpPr txBox="1">
            <a:spLocks noChangeArrowheads="1"/>
          </p:cNvSpPr>
          <p:nvPr/>
        </p:nvSpPr>
        <p:spPr bwMode="auto">
          <a:xfrm>
            <a:off x="2247900" y="3514725"/>
            <a:ext cx="358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/>
              <a:t>X</a:t>
            </a:r>
            <a:endParaRPr lang="en-US" sz="1800" b="1"/>
          </a:p>
        </p:txBody>
      </p:sp>
      <p:sp>
        <p:nvSpPr>
          <p:cNvPr id="1034253" name="Line 13"/>
          <p:cNvSpPr>
            <a:spLocks noChangeShapeType="1"/>
          </p:cNvSpPr>
          <p:nvPr/>
        </p:nvSpPr>
        <p:spPr bwMode="auto">
          <a:xfrm flipH="1">
            <a:off x="7235825" y="4005263"/>
            <a:ext cx="115252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4254" name="Text Box 14"/>
          <p:cNvSpPr txBox="1">
            <a:spLocks noChangeArrowheads="1"/>
          </p:cNvSpPr>
          <p:nvPr/>
        </p:nvSpPr>
        <p:spPr bwMode="auto">
          <a:xfrm>
            <a:off x="7791450" y="3562350"/>
            <a:ext cx="395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b="1"/>
              <a:t>D</a:t>
            </a:r>
            <a:endParaRPr lang="en-US" sz="2000" b="1"/>
          </a:p>
        </p:txBody>
      </p:sp>
      <p:sp>
        <p:nvSpPr>
          <p:cNvPr id="1034255" name="Oval 15"/>
          <p:cNvSpPr>
            <a:spLocks noChangeArrowheads="1"/>
          </p:cNvSpPr>
          <p:nvPr/>
        </p:nvSpPr>
        <p:spPr bwMode="auto">
          <a:xfrm>
            <a:off x="6443663" y="3571875"/>
            <a:ext cx="792162" cy="792163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256" name="Text Box 16"/>
          <p:cNvSpPr txBox="1">
            <a:spLocks noChangeArrowheads="1"/>
          </p:cNvSpPr>
          <p:nvPr/>
        </p:nvSpPr>
        <p:spPr bwMode="auto">
          <a:xfrm>
            <a:off x="6011863" y="2638425"/>
            <a:ext cx="1582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/>
              <a:t>E=(X,D)</a:t>
            </a:r>
            <a:endParaRPr lang="en-US" b="1"/>
          </a:p>
        </p:txBody>
      </p:sp>
      <p:sp>
        <p:nvSpPr>
          <p:cNvPr id="1034257" name="Line 17"/>
          <p:cNvSpPr>
            <a:spLocks noChangeShapeType="1"/>
          </p:cNvSpPr>
          <p:nvPr/>
        </p:nvSpPr>
        <p:spPr bwMode="auto">
          <a:xfrm>
            <a:off x="6804025" y="4367213"/>
            <a:ext cx="0" cy="863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4258" name="Line 18"/>
          <p:cNvSpPr>
            <a:spLocks noChangeShapeType="1"/>
          </p:cNvSpPr>
          <p:nvPr/>
        </p:nvSpPr>
        <p:spPr bwMode="auto">
          <a:xfrm flipH="1">
            <a:off x="5580063" y="5230813"/>
            <a:ext cx="12239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4259" name="Line 19"/>
          <p:cNvSpPr>
            <a:spLocks noChangeShapeType="1"/>
          </p:cNvSpPr>
          <p:nvPr/>
        </p:nvSpPr>
        <p:spPr bwMode="auto">
          <a:xfrm flipH="1" flipV="1">
            <a:off x="2122488" y="2854325"/>
            <a:ext cx="3457575" cy="23764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4260" name="Text Box 20"/>
          <p:cNvSpPr txBox="1">
            <a:spLocks noChangeArrowheads="1"/>
          </p:cNvSpPr>
          <p:nvPr/>
        </p:nvSpPr>
        <p:spPr bwMode="auto">
          <a:xfrm>
            <a:off x="6783388" y="4602163"/>
            <a:ext cx="15271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200"/>
              <a:t>Error = D-F(W,X)</a:t>
            </a:r>
            <a:endParaRPr lang="en-US" sz="1200"/>
          </a:p>
        </p:txBody>
      </p:sp>
      <p:sp>
        <p:nvSpPr>
          <p:cNvPr id="1034261" name="Text Box 21"/>
          <p:cNvSpPr txBox="1">
            <a:spLocks noChangeArrowheads="1"/>
          </p:cNvSpPr>
          <p:nvPr/>
        </p:nvSpPr>
        <p:spPr bwMode="auto">
          <a:xfrm>
            <a:off x="1330325" y="2349500"/>
            <a:ext cx="162242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Adjust </a:t>
            </a:r>
            <a:r>
              <a:rPr lang="en-GB" b="1"/>
              <a:t>W</a:t>
            </a:r>
            <a:endParaRPr lang="en-US" b="1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3131840" y="6356350"/>
            <a:ext cx="2664296" cy="365125"/>
          </a:xfrm>
        </p:spPr>
        <p:txBody>
          <a:bodyPr/>
          <a:lstStyle/>
          <a:p>
            <a:r>
              <a:rPr lang="en-US" dirty="0" smtClean="0"/>
              <a:t>G53MLE: Machine Learning: </a:t>
            </a:r>
            <a:r>
              <a:rPr lang="en-US" dirty="0" err="1" smtClean="0"/>
              <a:t>Guoping</a:t>
            </a:r>
            <a:r>
              <a:rPr lang="en-US" dirty="0" smtClean="0"/>
              <a:t> Qiu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Motivating Problems</a:t>
            </a:r>
            <a:endParaRPr lang="en-US"/>
          </a:p>
        </p:txBody>
      </p:sp>
      <p:sp>
        <p:nvSpPr>
          <p:cNvPr id="999427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57200" indent="-457200"/>
            <a:r>
              <a:rPr lang="en-GB"/>
              <a:t>Handwritten Character Recognition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6A5B9BC9-8970-4BBD-81C0-AA173BC4E79B}" type="slidenum">
              <a:rPr lang="en-GB"/>
              <a:pPr/>
              <a:t>2</a:t>
            </a:fld>
            <a:endParaRPr lang="en-GB"/>
          </a:p>
        </p:txBody>
      </p:sp>
      <p:pic>
        <p:nvPicPr>
          <p:cNvPr id="9994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2374702"/>
            <a:ext cx="2185988" cy="2593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9994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2374702"/>
            <a:ext cx="4464050" cy="1689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99943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4390926"/>
            <a:ext cx="2735262" cy="163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  <p:pic>
        <p:nvPicPr>
          <p:cNvPr id="11" name="Picture 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11960" y="5111006"/>
            <a:ext cx="4176464" cy="90189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Design a Learning System</a:t>
            </a:r>
            <a:endParaRPr lang="en-US"/>
          </a:p>
        </p:txBody>
      </p:sp>
      <p:sp>
        <p:nvSpPr>
          <p:cNvPr id="1036291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341438"/>
            <a:ext cx="7775575" cy="4649787"/>
          </a:xfrm>
          <a:ln/>
        </p:spPr>
        <p:txBody>
          <a:bodyPr>
            <a:normAutofit/>
          </a:bodyPr>
          <a:lstStyle/>
          <a:p>
            <a:pPr marL="457200" indent="-457200">
              <a:buFont typeface="Wingdings" pitchFamily="2" charset="2"/>
              <a:buNone/>
              <a:tabLst>
                <a:tab pos="88900" algn="l"/>
              </a:tabLst>
            </a:pPr>
            <a:r>
              <a:rPr lang="en-GB" sz="2400" dirty="0"/>
              <a:t>Step 5: Use/Test the System</a:t>
            </a:r>
          </a:p>
          <a:p>
            <a:pPr marL="457200" indent="-457200">
              <a:tabLst>
                <a:tab pos="88900" algn="l"/>
              </a:tabLst>
            </a:pPr>
            <a:endParaRPr lang="en-GB" sz="2400" dirty="0"/>
          </a:p>
          <a:p>
            <a:pPr marL="838200" lvl="1" indent="-381000">
              <a:tabLst>
                <a:tab pos="88900" algn="l"/>
              </a:tabLst>
            </a:pPr>
            <a:r>
              <a:rPr lang="en-GB" sz="1800" dirty="0"/>
              <a:t>Once learning is completed, all parameters are fixed. An unknown input </a:t>
            </a:r>
            <a:r>
              <a:rPr lang="en-GB" sz="1800" b="1" dirty="0"/>
              <a:t>X</a:t>
            </a:r>
            <a:r>
              <a:rPr lang="en-GB" sz="1800" dirty="0"/>
              <a:t> is presented to the system, the system computes its answer according to F(</a:t>
            </a:r>
            <a:r>
              <a:rPr lang="en-GB" sz="1800" b="1" dirty="0"/>
              <a:t>W</a:t>
            </a:r>
            <a:r>
              <a:rPr lang="en-GB" sz="1800" dirty="0"/>
              <a:t>,</a:t>
            </a:r>
            <a:r>
              <a:rPr lang="en-GB" sz="1800" b="1" dirty="0"/>
              <a:t>X</a:t>
            </a:r>
            <a:r>
              <a:rPr lang="en-GB" sz="1800" dirty="0"/>
              <a:t>) </a:t>
            </a:r>
          </a:p>
          <a:p>
            <a:pPr marL="838200" lvl="1" indent="-381000">
              <a:tabLst>
                <a:tab pos="88900" algn="l"/>
              </a:tabLst>
            </a:pPr>
            <a:endParaRPr lang="en-GB" sz="1800" dirty="0"/>
          </a:p>
          <a:p>
            <a:pPr marL="838200" lvl="1" indent="-381000">
              <a:buFont typeface="Wingdings" pitchFamily="2" charset="2"/>
              <a:buNone/>
              <a:tabLst>
                <a:tab pos="88900" algn="l"/>
              </a:tabLst>
            </a:pPr>
            <a:endParaRPr lang="en-GB" sz="1800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51FD0F32-3CA2-4650-A56B-08C72004D297}" type="slidenum">
              <a:rPr lang="en-GB"/>
              <a:pPr/>
              <a:t>20</a:t>
            </a:fld>
            <a:endParaRPr lang="en-GB"/>
          </a:p>
        </p:txBody>
      </p:sp>
      <p:sp>
        <p:nvSpPr>
          <p:cNvPr id="1036294" name="Rectangle 6"/>
          <p:cNvSpPr>
            <a:spLocks noChangeArrowheads="1"/>
          </p:cNvSpPr>
          <p:nvPr/>
        </p:nvSpPr>
        <p:spPr bwMode="auto">
          <a:xfrm>
            <a:off x="2843808" y="3501008"/>
            <a:ext cx="2305050" cy="2087563"/>
          </a:xfrm>
          <a:prstGeom prst="rect">
            <a:avLst/>
          </a:prstGeom>
          <a:solidFill>
            <a:schemeClr val="tx2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800" b="1">
                <a:solidFill>
                  <a:schemeClr val="bg1"/>
                </a:solidFill>
              </a:rPr>
              <a:t>Learning System</a:t>
            </a:r>
          </a:p>
          <a:p>
            <a:pPr algn="ctr"/>
            <a:endParaRPr lang="en-GB" sz="1800" b="1">
              <a:solidFill>
                <a:schemeClr val="bg1"/>
              </a:solidFill>
            </a:endParaRPr>
          </a:p>
          <a:p>
            <a:pPr algn="ctr"/>
            <a:r>
              <a:rPr lang="en-GB" sz="3200" b="1">
                <a:solidFill>
                  <a:schemeClr val="bg1"/>
                </a:solidFill>
              </a:rPr>
              <a:t>F(W)</a:t>
            </a:r>
            <a:endParaRPr lang="en-US" sz="3200" b="1">
              <a:solidFill>
                <a:schemeClr val="bg1"/>
              </a:solidFill>
            </a:endParaRPr>
          </a:p>
        </p:txBody>
      </p:sp>
      <p:sp>
        <p:nvSpPr>
          <p:cNvPr id="1036295" name="Line 7"/>
          <p:cNvSpPr>
            <a:spLocks noChangeShapeType="1"/>
          </p:cNvSpPr>
          <p:nvPr/>
        </p:nvSpPr>
        <p:spPr bwMode="auto">
          <a:xfrm>
            <a:off x="5147271" y="4721796"/>
            <a:ext cx="1296987" cy="158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6299" name="Text Box 11"/>
          <p:cNvSpPr txBox="1">
            <a:spLocks noChangeArrowheads="1"/>
          </p:cNvSpPr>
          <p:nvPr/>
        </p:nvSpPr>
        <p:spPr bwMode="auto">
          <a:xfrm>
            <a:off x="5220296" y="4218558"/>
            <a:ext cx="1079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/>
              <a:t>F(W,X)</a:t>
            </a:r>
            <a:endParaRPr lang="en-US" sz="2000"/>
          </a:p>
        </p:txBody>
      </p:sp>
      <p:sp>
        <p:nvSpPr>
          <p:cNvPr id="1036300" name="Text Box 12"/>
          <p:cNvSpPr txBox="1">
            <a:spLocks noChangeArrowheads="1"/>
          </p:cNvSpPr>
          <p:nvPr/>
        </p:nvSpPr>
        <p:spPr bwMode="auto">
          <a:xfrm>
            <a:off x="2267546" y="4148708"/>
            <a:ext cx="358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/>
              <a:t>X</a:t>
            </a:r>
            <a:endParaRPr lang="en-US" sz="1800" b="1"/>
          </a:p>
        </p:txBody>
      </p:sp>
      <p:sp>
        <p:nvSpPr>
          <p:cNvPr id="1036310" name="Freeform 22"/>
          <p:cNvSpPr>
            <a:spLocks/>
          </p:cNvSpPr>
          <p:nvPr/>
        </p:nvSpPr>
        <p:spPr bwMode="auto">
          <a:xfrm>
            <a:off x="1362671" y="4297933"/>
            <a:ext cx="595312" cy="498475"/>
          </a:xfrm>
          <a:custGeom>
            <a:avLst/>
            <a:gdLst/>
            <a:ahLst/>
            <a:cxnLst>
              <a:cxn ang="0">
                <a:pos x="96" y="15"/>
              </a:cxn>
              <a:cxn ang="0">
                <a:pos x="272" y="15"/>
              </a:cxn>
              <a:cxn ang="0">
                <a:pos x="320" y="31"/>
              </a:cxn>
              <a:cxn ang="0">
                <a:pos x="312" y="71"/>
              </a:cxn>
              <a:cxn ang="0">
                <a:pos x="152" y="151"/>
              </a:cxn>
              <a:cxn ang="0">
                <a:pos x="344" y="183"/>
              </a:cxn>
              <a:cxn ang="0">
                <a:pos x="192" y="423"/>
              </a:cxn>
              <a:cxn ang="0">
                <a:pos x="64" y="487"/>
              </a:cxn>
              <a:cxn ang="0">
                <a:pos x="24" y="511"/>
              </a:cxn>
              <a:cxn ang="0">
                <a:pos x="0" y="519"/>
              </a:cxn>
            </a:cxnLst>
            <a:rect l="0" t="0" r="r" b="b"/>
            <a:pathLst>
              <a:path w="375" h="519">
                <a:moveTo>
                  <a:pt x="96" y="15"/>
                </a:moveTo>
                <a:cubicBezTo>
                  <a:pt x="171" y="0"/>
                  <a:pt x="155" y="0"/>
                  <a:pt x="272" y="15"/>
                </a:cubicBezTo>
                <a:cubicBezTo>
                  <a:pt x="289" y="17"/>
                  <a:pt x="320" y="31"/>
                  <a:pt x="320" y="31"/>
                </a:cubicBezTo>
                <a:cubicBezTo>
                  <a:pt x="317" y="44"/>
                  <a:pt x="320" y="60"/>
                  <a:pt x="312" y="71"/>
                </a:cubicBezTo>
                <a:cubicBezTo>
                  <a:pt x="281" y="111"/>
                  <a:pt x="198" y="136"/>
                  <a:pt x="152" y="151"/>
                </a:cubicBezTo>
                <a:cubicBezTo>
                  <a:pt x="216" y="172"/>
                  <a:pt x="286" y="144"/>
                  <a:pt x="344" y="183"/>
                </a:cubicBezTo>
                <a:cubicBezTo>
                  <a:pt x="375" y="306"/>
                  <a:pt x="308" y="400"/>
                  <a:pt x="192" y="423"/>
                </a:cubicBezTo>
                <a:cubicBezTo>
                  <a:pt x="153" y="449"/>
                  <a:pt x="106" y="466"/>
                  <a:pt x="64" y="487"/>
                </a:cubicBezTo>
                <a:cubicBezTo>
                  <a:pt x="50" y="494"/>
                  <a:pt x="38" y="504"/>
                  <a:pt x="24" y="511"/>
                </a:cubicBezTo>
                <a:cubicBezTo>
                  <a:pt x="16" y="515"/>
                  <a:pt x="0" y="519"/>
                  <a:pt x="0" y="519"/>
                </a:cubicBezTo>
              </a:path>
            </a:pathLst>
          </a:custGeom>
          <a:noFill/>
          <a:ln w="28575" cap="flat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6311" name="Line 23"/>
          <p:cNvSpPr>
            <a:spLocks noChangeShapeType="1"/>
          </p:cNvSpPr>
          <p:nvPr/>
        </p:nvSpPr>
        <p:spPr bwMode="auto">
          <a:xfrm>
            <a:off x="2051646" y="4509071"/>
            <a:ext cx="7921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6312" name="Text Box 24"/>
          <p:cNvSpPr txBox="1">
            <a:spLocks noChangeArrowheads="1"/>
          </p:cNvSpPr>
          <p:nvPr/>
        </p:nvSpPr>
        <p:spPr bwMode="auto">
          <a:xfrm>
            <a:off x="6516216" y="4437112"/>
            <a:ext cx="1304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/>
              <a:t>Answer</a:t>
            </a:r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Revision of Some Basic Maths</a:t>
            </a:r>
            <a:endParaRPr lang="en-US"/>
          </a:p>
        </p:txBody>
      </p:sp>
      <p:sp>
        <p:nvSpPr>
          <p:cNvPr id="1038339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341438"/>
            <a:ext cx="7775575" cy="4649787"/>
          </a:xfrm>
          <a:ln/>
        </p:spPr>
        <p:txBody>
          <a:bodyPr/>
          <a:lstStyle/>
          <a:p>
            <a:pPr marL="457200" indent="-457200">
              <a:lnSpc>
                <a:spcPct val="90000"/>
              </a:lnSpc>
              <a:tabLst>
                <a:tab pos="88900" algn="l"/>
              </a:tabLst>
            </a:pPr>
            <a:r>
              <a:rPr lang="en-GB" sz="2000" dirty="0"/>
              <a:t>Vector and Matrix</a:t>
            </a:r>
          </a:p>
          <a:p>
            <a:pPr marL="838200" lvl="1" indent="-381000">
              <a:lnSpc>
                <a:spcPct val="90000"/>
              </a:lnSpc>
              <a:tabLst>
                <a:tab pos="88900" algn="l"/>
              </a:tabLst>
            </a:pPr>
            <a:endParaRPr lang="en-GB" sz="1800" dirty="0"/>
          </a:p>
          <a:p>
            <a:pPr marL="838200" lvl="1" indent="-381000">
              <a:lnSpc>
                <a:spcPct val="90000"/>
              </a:lnSpc>
              <a:tabLst>
                <a:tab pos="88900" algn="l"/>
              </a:tabLst>
            </a:pPr>
            <a:r>
              <a:rPr lang="en-GB" sz="1800" dirty="0"/>
              <a:t>Row vector/column vector/vector transposition</a:t>
            </a:r>
          </a:p>
          <a:p>
            <a:pPr marL="838200" lvl="1" indent="-381000">
              <a:lnSpc>
                <a:spcPct val="90000"/>
              </a:lnSpc>
              <a:tabLst>
                <a:tab pos="88900" algn="l"/>
              </a:tabLst>
            </a:pPr>
            <a:r>
              <a:rPr lang="en-GB" sz="1800" dirty="0"/>
              <a:t>Vector length/norm</a:t>
            </a:r>
          </a:p>
          <a:p>
            <a:pPr marL="838200" lvl="1" indent="-381000">
              <a:lnSpc>
                <a:spcPct val="90000"/>
              </a:lnSpc>
              <a:tabLst>
                <a:tab pos="88900" algn="l"/>
              </a:tabLst>
            </a:pPr>
            <a:r>
              <a:rPr lang="en-GB" sz="1800" dirty="0"/>
              <a:t>Inner/dot product</a:t>
            </a:r>
          </a:p>
          <a:p>
            <a:pPr marL="838200" lvl="1" indent="-381000">
              <a:lnSpc>
                <a:spcPct val="90000"/>
              </a:lnSpc>
              <a:tabLst>
                <a:tab pos="88900" algn="l"/>
              </a:tabLst>
            </a:pPr>
            <a:r>
              <a:rPr lang="en-GB" sz="1800" dirty="0"/>
              <a:t>Matrix (vector) multiplication</a:t>
            </a:r>
          </a:p>
          <a:p>
            <a:pPr marL="838200" lvl="1" indent="-381000">
              <a:lnSpc>
                <a:spcPct val="90000"/>
              </a:lnSpc>
              <a:tabLst>
                <a:tab pos="88900" algn="l"/>
              </a:tabLst>
            </a:pPr>
            <a:r>
              <a:rPr lang="en-GB" sz="1800" dirty="0"/>
              <a:t>Linear algebra</a:t>
            </a:r>
          </a:p>
          <a:p>
            <a:pPr marL="838200" lvl="1" indent="-381000">
              <a:lnSpc>
                <a:spcPct val="90000"/>
              </a:lnSpc>
              <a:tabLst>
                <a:tab pos="88900" algn="l"/>
              </a:tabLst>
            </a:pPr>
            <a:r>
              <a:rPr lang="en-GB" sz="1800" dirty="0"/>
              <a:t>Euclidean space</a:t>
            </a:r>
          </a:p>
          <a:p>
            <a:pPr marL="457200" indent="-457200">
              <a:lnSpc>
                <a:spcPct val="90000"/>
              </a:lnSpc>
              <a:tabLst>
                <a:tab pos="88900" algn="l"/>
              </a:tabLst>
            </a:pPr>
            <a:endParaRPr lang="en-GB" sz="2000" dirty="0"/>
          </a:p>
          <a:p>
            <a:pPr marL="457200" indent="-457200">
              <a:lnSpc>
                <a:spcPct val="90000"/>
              </a:lnSpc>
              <a:tabLst>
                <a:tab pos="88900" algn="l"/>
              </a:tabLst>
            </a:pPr>
            <a:r>
              <a:rPr lang="en-GB" sz="2000" dirty="0"/>
              <a:t>Basic Calculus</a:t>
            </a:r>
          </a:p>
          <a:p>
            <a:pPr marL="457200" indent="-457200">
              <a:lnSpc>
                <a:spcPct val="90000"/>
              </a:lnSpc>
              <a:tabLst>
                <a:tab pos="88900" algn="l"/>
              </a:tabLst>
            </a:pPr>
            <a:endParaRPr lang="en-GB" sz="2000" dirty="0"/>
          </a:p>
          <a:p>
            <a:pPr marL="838200" lvl="1" indent="-381000">
              <a:lnSpc>
                <a:spcPct val="90000"/>
              </a:lnSpc>
              <a:tabLst>
                <a:tab pos="88900" algn="l"/>
              </a:tabLst>
            </a:pPr>
            <a:r>
              <a:rPr lang="en-GB" sz="1800" dirty="0"/>
              <a:t>Partial derivatives</a:t>
            </a:r>
          </a:p>
          <a:p>
            <a:pPr marL="838200" lvl="1" indent="-381000">
              <a:lnSpc>
                <a:spcPct val="90000"/>
              </a:lnSpc>
              <a:tabLst>
                <a:tab pos="88900" algn="l"/>
              </a:tabLst>
            </a:pPr>
            <a:r>
              <a:rPr lang="en-GB" sz="1800" dirty="0"/>
              <a:t>Gradient</a:t>
            </a:r>
          </a:p>
          <a:p>
            <a:pPr marL="838200" lvl="1" indent="-381000">
              <a:lnSpc>
                <a:spcPct val="90000"/>
              </a:lnSpc>
              <a:tabLst>
                <a:tab pos="88900" algn="l"/>
              </a:tabLst>
            </a:pPr>
            <a:r>
              <a:rPr lang="en-GB" sz="1800" dirty="0"/>
              <a:t>Chain rule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6D8F4890-D0F1-400B-893A-6D02D7CD96AE}" type="slidenum">
              <a:rPr lang="en-GB"/>
              <a:pPr/>
              <a:t>21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G53MLE: Machine Learning: </a:t>
            </a:r>
            <a:r>
              <a:rPr lang="en-US" dirty="0" err="1" smtClean="0"/>
              <a:t>Guoping</a:t>
            </a:r>
            <a:r>
              <a:rPr lang="en-US" dirty="0" smtClean="0"/>
              <a:t> Qiu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Revision of Some Basic Maths</a:t>
            </a:r>
            <a:endParaRPr lang="en-US"/>
          </a:p>
        </p:txBody>
      </p:sp>
      <p:sp>
        <p:nvSpPr>
          <p:cNvPr id="1040387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341438"/>
            <a:ext cx="7775575" cy="4649787"/>
          </a:xfrm>
          <a:ln/>
        </p:spPr>
        <p:txBody>
          <a:bodyPr>
            <a:normAutofit/>
          </a:bodyPr>
          <a:lstStyle/>
          <a:p>
            <a:pPr marL="457200" indent="-457200">
              <a:tabLst>
                <a:tab pos="88900" algn="l"/>
              </a:tabLst>
            </a:pPr>
            <a:r>
              <a:rPr lang="en-GB" dirty="0"/>
              <a:t>Inner/dot product</a:t>
            </a:r>
          </a:p>
          <a:p>
            <a:pPr marL="457200" indent="-457200">
              <a:tabLst>
                <a:tab pos="88900" algn="l"/>
              </a:tabLst>
            </a:pPr>
            <a:endParaRPr lang="en-GB" dirty="0"/>
          </a:p>
          <a:p>
            <a:pPr marL="1257300" lvl="2" indent="-342900">
              <a:buFont typeface="Wingdings" pitchFamily="2" charset="2"/>
              <a:buNone/>
              <a:tabLst>
                <a:tab pos="88900" algn="l"/>
              </a:tabLst>
            </a:pPr>
            <a:r>
              <a:rPr lang="en-GB" b="1" i="1" dirty="0">
                <a:cs typeface="Times New Roman" pitchFamily="18" charset="0"/>
              </a:rPr>
              <a:t>x</a:t>
            </a:r>
            <a:r>
              <a:rPr lang="en-GB" dirty="0">
                <a:cs typeface="Times New Roman" pitchFamily="18" charset="0"/>
              </a:rPr>
              <a:t> =  [</a:t>
            </a:r>
            <a:r>
              <a:rPr lang="en-GB" i="1" dirty="0">
                <a:cs typeface="Times New Roman" pitchFamily="18" charset="0"/>
              </a:rPr>
              <a:t>x</a:t>
            </a:r>
            <a:r>
              <a:rPr lang="en-GB" baseline="-25000" dirty="0">
                <a:cs typeface="Times New Roman" pitchFamily="18" charset="0"/>
              </a:rPr>
              <a:t>1</a:t>
            </a:r>
            <a:r>
              <a:rPr lang="en-GB" dirty="0">
                <a:cs typeface="Times New Roman" pitchFamily="18" charset="0"/>
              </a:rPr>
              <a:t>, </a:t>
            </a:r>
            <a:r>
              <a:rPr lang="en-GB" i="1" dirty="0">
                <a:cs typeface="Times New Roman" pitchFamily="18" charset="0"/>
              </a:rPr>
              <a:t>x</a:t>
            </a:r>
            <a:r>
              <a:rPr lang="en-GB" baseline="-25000" dirty="0">
                <a:cs typeface="Times New Roman" pitchFamily="18" charset="0"/>
              </a:rPr>
              <a:t>1</a:t>
            </a:r>
            <a:r>
              <a:rPr lang="en-GB" dirty="0">
                <a:cs typeface="Times New Roman" pitchFamily="18" charset="0"/>
              </a:rPr>
              <a:t>, …, </a:t>
            </a:r>
            <a:r>
              <a:rPr lang="en-GB" i="1" dirty="0" err="1">
                <a:cs typeface="Times New Roman" pitchFamily="18" charset="0"/>
              </a:rPr>
              <a:t>x</a:t>
            </a:r>
            <a:r>
              <a:rPr lang="en-GB" baseline="-25000" dirty="0" err="1">
                <a:cs typeface="Times New Roman" pitchFamily="18" charset="0"/>
              </a:rPr>
              <a:t>n</a:t>
            </a:r>
            <a:r>
              <a:rPr lang="en-GB" dirty="0">
                <a:cs typeface="Times New Roman" pitchFamily="18" charset="0"/>
              </a:rPr>
              <a:t> ]</a:t>
            </a:r>
            <a:r>
              <a:rPr lang="en-GB" baseline="30000" dirty="0">
                <a:cs typeface="Times New Roman" pitchFamily="18" charset="0"/>
              </a:rPr>
              <a:t>T</a:t>
            </a:r>
            <a:r>
              <a:rPr lang="en-GB" dirty="0">
                <a:cs typeface="Times New Roman" pitchFamily="18" charset="0"/>
              </a:rPr>
              <a:t> </a:t>
            </a:r>
            <a:r>
              <a:rPr lang="en-GB" b="1" i="1" dirty="0">
                <a:cs typeface="Times New Roman" pitchFamily="18" charset="0"/>
              </a:rPr>
              <a:t>, y</a:t>
            </a:r>
            <a:r>
              <a:rPr lang="en-GB" dirty="0">
                <a:cs typeface="Times New Roman" pitchFamily="18" charset="0"/>
              </a:rPr>
              <a:t> =  [</a:t>
            </a:r>
            <a:r>
              <a:rPr lang="en-GB" i="1" dirty="0">
                <a:cs typeface="Times New Roman" pitchFamily="18" charset="0"/>
              </a:rPr>
              <a:t>y</a:t>
            </a:r>
            <a:r>
              <a:rPr lang="en-GB" baseline="-25000" dirty="0">
                <a:cs typeface="Times New Roman" pitchFamily="18" charset="0"/>
              </a:rPr>
              <a:t>1</a:t>
            </a:r>
            <a:r>
              <a:rPr lang="en-GB" dirty="0">
                <a:cs typeface="Times New Roman" pitchFamily="18" charset="0"/>
              </a:rPr>
              <a:t>, </a:t>
            </a:r>
            <a:r>
              <a:rPr lang="en-GB" i="1" dirty="0">
                <a:cs typeface="Times New Roman" pitchFamily="18" charset="0"/>
              </a:rPr>
              <a:t>y</a:t>
            </a:r>
            <a:r>
              <a:rPr lang="en-GB" baseline="-25000" dirty="0">
                <a:cs typeface="Times New Roman" pitchFamily="18" charset="0"/>
              </a:rPr>
              <a:t>1</a:t>
            </a:r>
            <a:r>
              <a:rPr lang="en-GB" dirty="0">
                <a:cs typeface="Times New Roman" pitchFamily="18" charset="0"/>
              </a:rPr>
              <a:t>, …, </a:t>
            </a:r>
            <a:r>
              <a:rPr lang="en-GB" i="1" dirty="0" err="1">
                <a:cs typeface="Times New Roman" pitchFamily="18" charset="0"/>
              </a:rPr>
              <a:t>y</a:t>
            </a:r>
            <a:r>
              <a:rPr lang="en-GB" baseline="-25000" dirty="0" err="1">
                <a:cs typeface="Times New Roman" pitchFamily="18" charset="0"/>
              </a:rPr>
              <a:t>n</a:t>
            </a:r>
            <a:r>
              <a:rPr lang="en-GB" dirty="0">
                <a:cs typeface="Times New Roman" pitchFamily="18" charset="0"/>
              </a:rPr>
              <a:t> ]</a:t>
            </a:r>
            <a:r>
              <a:rPr lang="en-GB" baseline="30000" dirty="0">
                <a:cs typeface="Times New Roman" pitchFamily="18" charset="0"/>
              </a:rPr>
              <a:t>T</a:t>
            </a:r>
          </a:p>
          <a:p>
            <a:pPr marL="457200" indent="-457200">
              <a:tabLst>
                <a:tab pos="88900" algn="l"/>
              </a:tabLst>
            </a:pPr>
            <a:endParaRPr lang="en-GB" dirty="0">
              <a:cs typeface="Times New Roman" pitchFamily="18" charset="0"/>
            </a:endParaRPr>
          </a:p>
          <a:p>
            <a:pPr marL="1257300" lvl="2" indent="-342900">
              <a:buFont typeface="Wingdings" pitchFamily="2" charset="2"/>
              <a:buNone/>
              <a:tabLst>
                <a:tab pos="88900" algn="l"/>
              </a:tabLst>
            </a:pPr>
            <a:r>
              <a:rPr lang="en-GB" dirty="0">
                <a:cs typeface="Times New Roman" pitchFamily="18" charset="0"/>
              </a:rPr>
              <a:t>Inner/dot product of </a:t>
            </a:r>
            <a:r>
              <a:rPr lang="en-GB" i="1" dirty="0">
                <a:cs typeface="Times New Roman" pitchFamily="18" charset="0"/>
              </a:rPr>
              <a:t>x</a:t>
            </a:r>
            <a:r>
              <a:rPr lang="en-GB" dirty="0">
                <a:cs typeface="Times New Roman" pitchFamily="18" charset="0"/>
              </a:rPr>
              <a:t> and </a:t>
            </a:r>
            <a:r>
              <a:rPr lang="en-GB" i="1" dirty="0">
                <a:cs typeface="Times New Roman" pitchFamily="18" charset="0"/>
              </a:rPr>
              <a:t>y</a:t>
            </a:r>
            <a:r>
              <a:rPr lang="en-GB" dirty="0">
                <a:cs typeface="Times New Roman" pitchFamily="18" charset="0"/>
              </a:rPr>
              <a:t>, </a:t>
            </a:r>
            <a:r>
              <a:rPr lang="en-GB" dirty="0" err="1">
                <a:cs typeface="Times New Roman" pitchFamily="18" charset="0"/>
              </a:rPr>
              <a:t>x</a:t>
            </a:r>
            <a:r>
              <a:rPr lang="en-GB" baseline="30000" dirty="0" err="1">
                <a:cs typeface="Times New Roman" pitchFamily="18" charset="0"/>
              </a:rPr>
              <a:t>T</a:t>
            </a:r>
            <a:r>
              <a:rPr lang="en-GB" dirty="0" err="1">
                <a:cs typeface="Times New Roman" pitchFamily="18" charset="0"/>
              </a:rPr>
              <a:t>y</a:t>
            </a:r>
            <a:r>
              <a:rPr lang="en-GB" dirty="0">
                <a:cs typeface="Times New Roman" pitchFamily="18" charset="0"/>
              </a:rPr>
              <a:t> </a:t>
            </a:r>
          </a:p>
          <a:p>
            <a:pPr marL="457200" indent="-457200">
              <a:tabLst>
                <a:tab pos="88900" algn="l"/>
              </a:tabLst>
            </a:pPr>
            <a:endParaRPr lang="en-GB" dirty="0">
              <a:cs typeface="Times New Roman" pitchFamily="18" charset="0"/>
            </a:endParaRPr>
          </a:p>
          <a:p>
            <a:pPr marL="457200" indent="-457200">
              <a:tabLst>
                <a:tab pos="88900" algn="l"/>
              </a:tabLst>
            </a:pPr>
            <a:endParaRPr lang="en-GB" dirty="0">
              <a:cs typeface="Times New Roman" pitchFamily="18" charset="0"/>
            </a:endParaRPr>
          </a:p>
          <a:p>
            <a:pPr marL="457200" indent="-457200">
              <a:tabLst>
                <a:tab pos="88900" algn="l"/>
              </a:tabLst>
            </a:pPr>
            <a:endParaRPr lang="en-GB" dirty="0">
              <a:cs typeface="Times New Roman" pitchFamily="18" charset="0"/>
            </a:endParaRPr>
          </a:p>
          <a:p>
            <a:pPr marL="457200" indent="-457200">
              <a:tabLst>
                <a:tab pos="88900" algn="l"/>
              </a:tabLst>
            </a:pPr>
            <a:r>
              <a:rPr lang="en-GB" dirty="0">
                <a:cs typeface="Times New Roman" pitchFamily="18" charset="0"/>
              </a:rPr>
              <a:t>Matrix/Vector multiplication</a:t>
            </a:r>
          </a:p>
          <a:p>
            <a:pPr marL="457200" indent="-457200">
              <a:tabLst>
                <a:tab pos="88900" algn="l"/>
              </a:tabLst>
            </a:pP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66DC101C-AE02-4271-B8E2-232097CC5514}" type="slidenum">
              <a:rPr lang="en-GB"/>
              <a:pPr/>
              <a:t>22</a:t>
            </a:fld>
            <a:endParaRPr lang="en-GB"/>
          </a:p>
        </p:txBody>
      </p:sp>
      <p:graphicFrame>
        <p:nvGraphicFramePr>
          <p:cNvPr id="1040388" name="Object 4"/>
          <p:cNvGraphicFramePr>
            <a:graphicFrameLocks noChangeAspect="1"/>
          </p:cNvGraphicFramePr>
          <p:nvPr/>
        </p:nvGraphicFramePr>
        <p:xfrm>
          <a:off x="1691680" y="3717032"/>
          <a:ext cx="5607050" cy="1047750"/>
        </p:xfrm>
        <a:graphic>
          <a:graphicData uri="http://schemas.openxmlformats.org/presentationml/2006/ole">
            <p:oleObj spid="_x0000_s1040388" name="Equation" r:id="rId4" imgW="2336760" imgH="431640" progId="Equation.3">
              <p:embed/>
            </p:oleObj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Revision of Some Basic Maths</a:t>
            </a:r>
            <a:endParaRPr lang="en-US"/>
          </a:p>
        </p:txBody>
      </p:sp>
      <p:sp>
        <p:nvSpPr>
          <p:cNvPr id="1042435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341438"/>
            <a:ext cx="7775575" cy="4649787"/>
          </a:xfrm>
          <a:ln/>
        </p:spPr>
        <p:txBody>
          <a:bodyPr>
            <a:normAutofit lnSpcReduction="10000"/>
          </a:bodyPr>
          <a:lstStyle/>
          <a:p>
            <a:pPr marL="457200" indent="-457200">
              <a:tabLst>
                <a:tab pos="88900" algn="l"/>
              </a:tabLst>
            </a:pPr>
            <a:r>
              <a:rPr lang="en-GB"/>
              <a:t>Vector space/Euclidean space</a:t>
            </a:r>
          </a:p>
          <a:p>
            <a:pPr marL="457200" indent="-457200">
              <a:tabLst>
                <a:tab pos="88900" algn="l"/>
              </a:tabLst>
            </a:pPr>
            <a:endParaRPr lang="en-GB"/>
          </a:p>
          <a:p>
            <a:pPr marL="1257300" lvl="2" indent="-342900">
              <a:tabLst>
                <a:tab pos="88900" algn="l"/>
              </a:tabLst>
            </a:pPr>
            <a:r>
              <a:rPr lang="en-GB"/>
              <a:t>A vector space V is a set that is closed under finite vector addition and scalar multiplication. </a:t>
            </a:r>
          </a:p>
          <a:p>
            <a:pPr marL="1257300" lvl="2" indent="-342900">
              <a:tabLst>
                <a:tab pos="88900" algn="l"/>
              </a:tabLst>
            </a:pPr>
            <a:endParaRPr lang="en-GB"/>
          </a:p>
          <a:p>
            <a:pPr marL="1257300" lvl="2" indent="-342900">
              <a:tabLst>
                <a:tab pos="88900" algn="l"/>
              </a:tabLst>
            </a:pPr>
            <a:r>
              <a:rPr lang="en-GB"/>
              <a:t>The basic example is n-dimensional Euclidean space, where every element is represented by a list of n real numbers</a:t>
            </a:r>
          </a:p>
          <a:p>
            <a:pPr marL="1257300" lvl="2" indent="-342900">
              <a:tabLst>
                <a:tab pos="88900" algn="l"/>
              </a:tabLst>
            </a:pPr>
            <a:endParaRPr lang="en-GB"/>
          </a:p>
          <a:p>
            <a:pPr marL="1257300" lvl="2" indent="-342900">
              <a:tabLst>
                <a:tab pos="88900" algn="l"/>
              </a:tabLst>
            </a:pPr>
            <a:r>
              <a:rPr lang="en-GB"/>
              <a:t>An n-dimensional real vector corresponds to </a:t>
            </a:r>
            <a:r>
              <a:rPr lang="en-GB" b="1"/>
              <a:t>a point</a:t>
            </a:r>
            <a:r>
              <a:rPr lang="en-GB"/>
              <a:t> in the Euclidean space.</a:t>
            </a:r>
          </a:p>
          <a:p>
            <a:pPr marL="1257300" lvl="2" indent="-342900">
              <a:buFont typeface="Wingdings" pitchFamily="2" charset="2"/>
              <a:buNone/>
              <a:tabLst>
                <a:tab pos="88900" algn="l"/>
              </a:tabLst>
            </a:pPr>
            <a:endParaRPr lang="en-GB"/>
          </a:p>
          <a:p>
            <a:pPr marL="1676400" lvl="3" indent="-304800">
              <a:buFont typeface="Wingdings" pitchFamily="2" charset="2"/>
              <a:buNone/>
              <a:tabLst>
                <a:tab pos="88900" algn="l"/>
              </a:tabLst>
            </a:pPr>
            <a:r>
              <a:rPr lang="en-GB"/>
              <a:t>[1, 3] is a point in 2-dimensional space</a:t>
            </a:r>
          </a:p>
          <a:p>
            <a:pPr marL="1676400" lvl="3" indent="-304800">
              <a:buFont typeface="Wingdings" pitchFamily="2" charset="2"/>
              <a:buNone/>
              <a:tabLst>
                <a:tab pos="88900" algn="l"/>
              </a:tabLst>
            </a:pPr>
            <a:r>
              <a:rPr lang="en-GB"/>
              <a:t>[2, 4, 6] is point in 3-dimensional space</a:t>
            </a:r>
          </a:p>
          <a:p>
            <a:pPr marL="457200" indent="-457200">
              <a:tabLst>
                <a:tab pos="88900" algn="l"/>
              </a:tabLst>
            </a:pPr>
            <a:endParaRPr lang="en-GB"/>
          </a:p>
          <a:p>
            <a:pPr marL="838200" lvl="1" indent="-381000">
              <a:tabLst>
                <a:tab pos="88900" algn="l"/>
              </a:tabLst>
            </a:pP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37AB5914-85D4-4F57-AE07-F0262A4D51B5}" type="slidenum">
              <a:rPr lang="en-GB"/>
              <a:pPr/>
              <a:t>23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Revision of Some Basic Maths</a:t>
            </a:r>
            <a:endParaRPr lang="en-US"/>
          </a:p>
        </p:txBody>
      </p:sp>
      <p:sp>
        <p:nvSpPr>
          <p:cNvPr id="104448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341438"/>
            <a:ext cx="7775575" cy="4649787"/>
          </a:xfrm>
          <a:ln/>
        </p:spPr>
        <p:txBody>
          <a:bodyPr/>
          <a:lstStyle/>
          <a:p>
            <a:pPr marL="457200" indent="-457200">
              <a:lnSpc>
                <a:spcPct val="90000"/>
              </a:lnSpc>
              <a:tabLst>
                <a:tab pos="88900" algn="l"/>
              </a:tabLst>
            </a:pPr>
            <a:r>
              <a:rPr lang="en-GB" sz="2000" dirty="0"/>
              <a:t>Vector space/Euclidean space</a:t>
            </a:r>
          </a:p>
          <a:p>
            <a:pPr marL="457200" indent="-457200">
              <a:lnSpc>
                <a:spcPct val="90000"/>
              </a:lnSpc>
              <a:tabLst>
                <a:tab pos="88900" algn="l"/>
              </a:tabLst>
            </a:pPr>
            <a:endParaRPr lang="en-GB" sz="2000" dirty="0"/>
          </a:p>
          <a:p>
            <a:pPr marL="838200" lvl="1" indent="-381000">
              <a:lnSpc>
                <a:spcPct val="90000"/>
              </a:lnSpc>
              <a:tabLst>
                <a:tab pos="88900" algn="l"/>
              </a:tabLst>
            </a:pPr>
            <a:r>
              <a:rPr lang="en-GB" sz="1800" dirty="0"/>
              <a:t>Euclidean space (Euclidean distance)</a:t>
            </a:r>
          </a:p>
          <a:p>
            <a:pPr marL="838200" lvl="1" indent="-381000">
              <a:lnSpc>
                <a:spcPct val="90000"/>
              </a:lnSpc>
              <a:tabLst>
                <a:tab pos="88900" algn="l"/>
              </a:tabLst>
            </a:pPr>
            <a:endParaRPr lang="en-GB" sz="1800" dirty="0"/>
          </a:p>
          <a:p>
            <a:pPr marL="838200" lvl="1" indent="-381000">
              <a:lnSpc>
                <a:spcPct val="90000"/>
              </a:lnSpc>
              <a:tabLst>
                <a:tab pos="88900" algn="l"/>
              </a:tabLst>
            </a:pPr>
            <a:endParaRPr lang="en-GB" sz="1800" dirty="0"/>
          </a:p>
          <a:p>
            <a:pPr marL="838200" lvl="1" indent="-381000">
              <a:lnSpc>
                <a:spcPct val="90000"/>
              </a:lnSpc>
              <a:tabLst>
                <a:tab pos="88900" algn="l"/>
              </a:tabLst>
            </a:pPr>
            <a:endParaRPr lang="en-GB" sz="1800" dirty="0" smtClean="0"/>
          </a:p>
          <a:p>
            <a:pPr marL="838200" lvl="1" indent="-381000">
              <a:lnSpc>
                <a:spcPct val="90000"/>
              </a:lnSpc>
              <a:tabLst>
                <a:tab pos="88900" algn="l"/>
              </a:tabLst>
            </a:pPr>
            <a:r>
              <a:rPr lang="en-GB" sz="1800" dirty="0" smtClean="0"/>
              <a:t>Dot/inner </a:t>
            </a:r>
            <a:r>
              <a:rPr lang="en-GB" sz="1800" dirty="0"/>
              <a:t>product and Euclidean distance</a:t>
            </a:r>
          </a:p>
          <a:p>
            <a:pPr marL="838200" lvl="1" indent="-381000">
              <a:lnSpc>
                <a:spcPct val="90000"/>
              </a:lnSpc>
              <a:tabLst>
                <a:tab pos="88900" algn="l"/>
              </a:tabLst>
            </a:pPr>
            <a:endParaRPr lang="en-GB" sz="1800" dirty="0"/>
          </a:p>
          <a:p>
            <a:pPr marL="1257300" lvl="2" indent="-342900">
              <a:lnSpc>
                <a:spcPct val="90000"/>
              </a:lnSpc>
              <a:tabLst>
                <a:tab pos="88900" algn="l"/>
              </a:tabLst>
            </a:pPr>
            <a:r>
              <a:rPr lang="en-GB" sz="1600" dirty="0"/>
              <a:t>Let </a:t>
            </a:r>
            <a:r>
              <a:rPr lang="en-GB" sz="1600" i="1" dirty="0"/>
              <a:t>x</a:t>
            </a:r>
            <a:r>
              <a:rPr lang="en-GB" sz="1600" dirty="0"/>
              <a:t> and </a:t>
            </a:r>
            <a:r>
              <a:rPr lang="en-GB" sz="1600" i="1" dirty="0"/>
              <a:t>y</a:t>
            </a:r>
            <a:r>
              <a:rPr lang="en-GB" sz="1600" dirty="0"/>
              <a:t> are two normalized n vectors, ||</a:t>
            </a:r>
            <a:r>
              <a:rPr lang="en-GB" sz="1600" i="1" dirty="0"/>
              <a:t>x</a:t>
            </a:r>
            <a:r>
              <a:rPr lang="en-GB" sz="1600" dirty="0"/>
              <a:t>||= 1, ||</a:t>
            </a:r>
            <a:r>
              <a:rPr lang="en-GB" sz="1600" i="1" dirty="0"/>
              <a:t>y</a:t>
            </a:r>
            <a:r>
              <a:rPr lang="en-GB" sz="1600" dirty="0"/>
              <a:t>||=1, we can write</a:t>
            </a:r>
          </a:p>
          <a:p>
            <a:pPr marL="1257300" lvl="2" indent="-342900">
              <a:lnSpc>
                <a:spcPct val="90000"/>
              </a:lnSpc>
              <a:tabLst>
                <a:tab pos="88900" algn="l"/>
              </a:tabLst>
            </a:pPr>
            <a:endParaRPr lang="en-GB" sz="1600" dirty="0"/>
          </a:p>
          <a:p>
            <a:pPr marL="1257300" lvl="2" indent="-342900">
              <a:lnSpc>
                <a:spcPct val="90000"/>
              </a:lnSpc>
              <a:tabLst>
                <a:tab pos="88900" algn="l"/>
              </a:tabLst>
            </a:pPr>
            <a:endParaRPr lang="en-GB" sz="1600" dirty="0"/>
          </a:p>
          <a:p>
            <a:pPr marL="1257300" lvl="2" indent="-342900">
              <a:lnSpc>
                <a:spcPct val="90000"/>
              </a:lnSpc>
              <a:tabLst>
                <a:tab pos="88900" algn="l"/>
              </a:tabLst>
            </a:pPr>
            <a:endParaRPr lang="en-GB" sz="1600" dirty="0" smtClean="0"/>
          </a:p>
          <a:p>
            <a:pPr marL="1257300" lvl="2" indent="-342900">
              <a:lnSpc>
                <a:spcPct val="90000"/>
              </a:lnSpc>
              <a:tabLst>
                <a:tab pos="88900" algn="l"/>
              </a:tabLst>
            </a:pPr>
            <a:r>
              <a:rPr lang="en-GB" sz="1600" dirty="0" smtClean="0"/>
              <a:t>Minimization </a:t>
            </a:r>
            <a:r>
              <a:rPr lang="en-GB" sz="1600" dirty="0"/>
              <a:t>of Euclidean distance between two vectors corresponds to maximization of their inner product.</a:t>
            </a:r>
          </a:p>
          <a:p>
            <a:pPr marL="1257300" lvl="2" indent="-342900">
              <a:lnSpc>
                <a:spcPct val="90000"/>
              </a:lnSpc>
              <a:tabLst>
                <a:tab pos="88900" algn="l"/>
              </a:tabLst>
            </a:pPr>
            <a:endParaRPr lang="en-GB" sz="1600" dirty="0"/>
          </a:p>
          <a:p>
            <a:pPr marL="838200" lvl="1" indent="-381000">
              <a:lnSpc>
                <a:spcPct val="90000"/>
              </a:lnSpc>
              <a:tabLst>
                <a:tab pos="88900" algn="l"/>
              </a:tabLst>
            </a:pPr>
            <a:r>
              <a:rPr lang="en-GB" sz="1800" dirty="0"/>
              <a:t>Euclidean distance/inner product as similarity measure</a:t>
            </a:r>
          </a:p>
          <a:p>
            <a:pPr marL="457200" indent="-457200">
              <a:lnSpc>
                <a:spcPct val="90000"/>
              </a:lnSpc>
              <a:tabLst>
                <a:tab pos="88900" algn="l"/>
              </a:tabLst>
            </a:pPr>
            <a:endParaRPr lang="en-GB" sz="2000" dirty="0"/>
          </a:p>
          <a:p>
            <a:pPr marL="838200" lvl="1" indent="-381000">
              <a:lnSpc>
                <a:spcPct val="90000"/>
              </a:lnSpc>
              <a:tabLst>
                <a:tab pos="88900" algn="l"/>
              </a:tabLst>
            </a:pPr>
            <a:endParaRPr lang="en-GB" sz="18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20D9323D-41B8-4D93-A7C2-CE0B0C3F688A}" type="slidenum">
              <a:rPr lang="en-GB"/>
              <a:pPr/>
              <a:t>24</a:t>
            </a:fld>
            <a:endParaRPr lang="en-GB"/>
          </a:p>
        </p:txBody>
      </p:sp>
      <p:graphicFrame>
        <p:nvGraphicFramePr>
          <p:cNvPr id="1044484" name="Object 4"/>
          <p:cNvGraphicFramePr>
            <a:graphicFrameLocks noChangeAspect="1"/>
          </p:cNvGraphicFramePr>
          <p:nvPr/>
        </p:nvGraphicFramePr>
        <p:xfrm>
          <a:off x="1574800" y="2510606"/>
          <a:ext cx="3860800" cy="414338"/>
        </p:xfrm>
        <a:graphic>
          <a:graphicData uri="http://schemas.openxmlformats.org/presentationml/2006/ole">
            <p:oleObj spid="_x0000_s1044484" name="Equation" r:id="rId4" imgW="2869920" imgH="304560" progId="Equation.3">
              <p:embed/>
            </p:oleObj>
          </a:graphicData>
        </a:graphic>
      </p:graphicFrame>
      <p:graphicFrame>
        <p:nvGraphicFramePr>
          <p:cNvPr id="1044485" name="Object 5"/>
          <p:cNvGraphicFramePr>
            <a:graphicFrameLocks noChangeAspect="1"/>
          </p:cNvGraphicFramePr>
          <p:nvPr/>
        </p:nvGraphicFramePr>
        <p:xfrm>
          <a:off x="2023343" y="4252069"/>
          <a:ext cx="4060825" cy="473075"/>
        </p:xfrm>
        <a:graphic>
          <a:graphicData uri="http://schemas.openxmlformats.org/presentationml/2006/ole">
            <p:oleObj spid="_x0000_s1044485" name="Equation" r:id="rId5" imgW="2425680" imgH="279360" progId="Equation.3">
              <p:embed/>
            </p:oleObj>
          </a:graphicData>
        </a:graphic>
      </p:graphicFrame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Revision of Some Basic Maths</a:t>
            </a:r>
            <a:endParaRPr lang="en-US"/>
          </a:p>
        </p:txBody>
      </p:sp>
      <p:sp>
        <p:nvSpPr>
          <p:cNvPr id="1046531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341438"/>
            <a:ext cx="7775575" cy="4649787"/>
          </a:xfrm>
          <a:ln/>
        </p:spPr>
        <p:txBody>
          <a:bodyPr/>
          <a:lstStyle/>
          <a:p>
            <a:pPr marL="457200" indent="-457200">
              <a:lnSpc>
                <a:spcPct val="90000"/>
              </a:lnSpc>
              <a:tabLst>
                <a:tab pos="88900" algn="l"/>
              </a:tabLst>
            </a:pPr>
            <a:r>
              <a:rPr lang="en-GB"/>
              <a:t>Basic Calculus</a:t>
            </a:r>
          </a:p>
          <a:p>
            <a:pPr marL="457200" indent="-457200">
              <a:lnSpc>
                <a:spcPct val="90000"/>
              </a:lnSpc>
              <a:tabLst>
                <a:tab pos="88900" algn="l"/>
              </a:tabLst>
            </a:pPr>
            <a:endParaRPr lang="en-GB"/>
          </a:p>
          <a:p>
            <a:pPr marL="838200" lvl="1" indent="-381000">
              <a:lnSpc>
                <a:spcPct val="90000"/>
              </a:lnSpc>
              <a:tabLst>
                <a:tab pos="88900" algn="l"/>
              </a:tabLst>
            </a:pPr>
            <a:r>
              <a:rPr lang="en-US" sz="1800">
                <a:solidFill>
                  <a:srgbClr val="000099"/>
                </a:solidFill>
              </a:rPr>
              <a:t>Multivariable function:</a:t>
            </a:r>
          </a:p>
          <a:p>
            <a:pPr marL="838200" lvl="1" indent="-381000">
              <a:lnSpc>
                <a:spcPct val="90000"/>
              </a:lnSpc>
              <a:tabLst>
                <a:tab pos="88900" algn="l"/>
              </a:tabLst>
            </a:pPr>
            <a:endParaRPr lang="en-US" sz="1800">
              <a:solidFill>
                <a:srgbClr val="000099"/>
              </a:solidFill>
            </a:endParaRPr>
          </a:p>
          <a:p>
            <a:pPr marL="838200" lvl="1" indent="-381000">
              <a:lnSpc>
                <a:spcPct val="90000"/>
              </a:lnSpc>
              <a:tabLst>
                <a:tab pos="88900" algn="l"/>
              </a:tabLst>
            </a:pPr>
            <a:r>
              <a:rPr lang="en-US" sz="1800">
                <a:solidFill>
                  <a:srgbClr val="000099"/>
                </a:solidFill>
              </a:rPr>
              <a:t>Partial derivative: gives the direction and speed of change of </a:t>
            </a:r>
            <a:r>
              <a:rPr lang="en-US" sz="1800" i="1">
                <a:solidFill>
                  <a:srgbClr val="000099"/>
                </a:solidFill>
              </a:rPr>
              <a:t>y</a:t>
            </a:r>
            <a:r>
              <a:rPr lang="en-US" sz="1800">
                <a:solidFill>
                  <a:srgbClr val="000099"/>
                </a:solidFill>
              </a:rPr>
              <a:t>, with respect to </a:t>
            </a:r>
            <a:r>
              <a:rPr lang="en-US" sz="1800" i="1">
                <a:solidFill>
                  <a:srgbClr val="000099"/>
                </a:solidFill>
              </a:rPr>
              <a:t>x</a:t>
            </a:r>
            <a:r>
              <a:rPr lang="en-US" sz="1800">
                <a:solidFill>
                  <a:srgbClr val="000099"/>
                </a:solidFill>
              </a:rPr>
              <a:t>i</a:t>
            </a:r>
          </a:p>
          <a:p>
            <a:pPr marL="838200" lvl="1" indent="-381000">
              <a:lnSpc>
                <a:spcPct val="90000"/>
              </a:lnSpc>
              <a:tabLst>
                <a:tab pos="88900" algn="l"/>
              </a:tabLst>
            </a:pPr>
            <a:endParaRPr lang="en-US" sz="1800">
              <a:solidFill>
                <a:srgbClr val="000099"/>
              </a:solidFill>
            </a:endParaRPr>
          </a:p>
          <a:p>
            <a:pPr marL="838200" lvl="1" indent="-381000">
              <a:lnSpc>
                <a:spcPct val="90000"/>
              </a:lnSpc>
              <a:tabLst>
                <a:tab pos="88900" algn="l"/>
              </a:tabLst>
            </a:pPr>
            <a:r>
              <a:rPr lang="en-US" sz="1800">
                <a:solidFill>
                  <a:srgbClr val="000099"/>
                </a:solidFill>
              </a:rPr>
              <a:t>Gradient</a:t>
            </a:r>
          </a:p>
          <a:p>
            <a:pPr marL="838200" lvl="1" indent="-381000">
              <a:lnSpc>
                <a:spcPct val="90000"/>
              </a:lnSpc>
              <a:tabLst>
                <a:tab pos="88900" algn="l"/>
              </a:tabLst>
            </a:pPr>
            <a:endParaRPr lang="en-US" sz="1800">
              <a:solidFill>
                <a:srgbClr val="000099"/>
              </a:solidFill>
            </a:endParaRPr>
          </a:p>
          <a:p>
            <a:pPr marL="838200" lvl="1" indent="-381000">
              <a:lnSpc>
                <a:spcPct val="90000"/>
              </a:lnSpc>
              <a:tabLst>
                <a:tab pos="88900" algn="l"/>
              </a:tabLst>
            </a:pPr>
            <a:endParaRPr lang="en-US" sz="1800" b="1">
              <a:solidFill>
                <a:srgbClr val="000099"/>
              </a:solidFill>
            </a:endParaRPr>
          </a:p>
          <a:p>
            <a:pPr marL="838200" lvl="1" indent="-381000">
              <a:lnSpc>
                <a:spcPct val="90000"/>
              </a:lnSpc>
              <a:tabLst>
                <a:tab pos="88900" algn="l"/>
              </a:tabLst>
            </a:pPr>
            <a:r>
              <a:rPr lang="en-US" sz="1800" b="1">
                <a:solidFill>
                  <a:srgbClr val="000099"/>
                </a:solidFill>
              </a:rPr>
              <a:t>Chain rule</a:t>
            </a:r>
            <a:r>
              <a:rPr lang="en-US" sz="1800">
                <a:solidFill>
                  <a:srgbClr val="000099"/>
                </a:solidFill>
              </a:rPr>
              <a:t>: Let </a:t>
            </a:r>
            <a:r>
              <a:rPr lang="en-US" sz="1800" i="1">
                <a:solidFill>
                  <a:srgbClr val="000099"/>
                </a:solidFill>
              </a:rPr>
              <a:t>y</a:t>
            </a:r>
            <a:r>
              <a:rPr lang="en-US" sz="1800">
                <a:solidFill>
                  <a:srgbClr val="000099"/>
                </a:solidFill>
              </a:rPr>
              <a:t> = </a:t>
            </a:r>
            <a:r>
              <a:rPr lang="en-US" sz="1800" i="1">
                <a:solidFill>
                  <a:srgbClr val="000099"/>
                </a:solidFill>
              </a:rPr>
              <a:t>f</a:t>
            </a:r>
            <a:r>
              <a:rPr lang="en-US" sz="1800">
                <a:solidFill>
                  <a:srgbClr val="000099"/>
                </a:solidFill>
              </a:rPr>
              <a:t> (</a:t>
            </a:r>
            <a:r>
              <a:rPr lang="en-US" sz="1800" i="1">
                <a:solidFill>
                  <a:srgbClr val="000099"/>
                </a:solidFill>
              </a:rPr>
              <a:t>g</a:t>
            </a:r>
            <a:r>
              <a:rPr lang="en-US" sz="1800">
                <a:solidFill>
                  <a:srgbClr val="000099"/>
                </a:solidFill>
              </a:rPr>
              <a:t>(</a:t>
            </a:r>
            <a:r>
              <a:rPr lang="en-US" sz="1800" i="1">
                <a:solidFill>
                  <a:srgbClr val="000099"/>
                </a:solidFill>
              </a:rPr>
              <a:t>x</a:t>
            </a:r>
            <a:r>
              <a:rPr lang="en-US" sz="1800">
                <a:solidFill>
                  <a:srgbClr val="000099"/>
                </a:solidFill>
              </a:rPr>
              <a:t>)), </a:t>
            </a:r>
            <a:r>
              <a:rPr lang="en-US" sz="1800" i="1">
                <a:solidFill>
                  <a:srgbClr val="000099"/>
                </a:solidFill>
              </a:rPr>
              <a:t>u</a:t>
            </a:r>
            <a:r>
              <a:rPr lang="en-US" sz="1800">
                <a:solidFill>
                  <a:srgbClr val="000099"/>
                </a:solidFill>
              </a:rPr>
              <a:t> = </a:t>
            </a:r>
            <a:r>
              <a:rPr lang="en-US" sz="1800" i="1">
                <a:solidFill>
                  <a:srgbClr val="000099"/>
                </a:solidFill>
              </a:rPr>
              <a:t>g</a:t>
            </a:r>
            <a:r>
              <a:rPr lang="en-US" sz="1800">
                <a:solidFill>
                  <a:srgbClr val="000099"/>
                </a:solidFill>
              </a:rPr>
              <a:t>(</a:t>
            </a:r>
            <a:r>
              <a:rPr lang="en-US" sz="1800" i="1">
                <a:solidFill>
                  <a:srgbClr val="000099"/>
                </a:solidFill>
              </a:rPr>
              <a:t>x</a:t>
            </a:r>
            <a:r>
              <a:rPr lang="en-US" sz="1800">
                <a:solidFill>
                  <a:srgbClr val="000099"/>
                </a:solidFill>
              </a:rPr>
              <a:t>), then</a:t>
            </a:r>
          </a:p>
          <a:p>
            <a:pPr marL="838200" lvl="1" indent="-381000">
              <a:lnSpc>
                <a:spcPct val="90000"/>
              </a:lnSpc>
              <a:tabLst>
                <a:tab pos="88900" algn="l"/>
              </a:tabLst>
            </a:pPr>
            <a:endParaRPr lang="en-US" sz="1800">
              <a:solidFill>
                <a:srgbClr val="000099"/>
              </a:solidFill>
            </a:endParaRPr>
          </a:p>
          <a:p>
            <a:pPr marL="838200" lvl="1" indent="-381000">
              <a:lnSpc>
                <a:spcPct val="90000"/>
              </a:lnSpc>
              <a:tabLst>
                <a:tab pos="88900" algn="l"/>
              </a:tabLst>
            </a:pPr>
            <a:endParaRPr lang="en-US" sz="1800">
              <a:solidFill>
                <a:srgbClr val="000099"/>
              </a:solidFill>
            </a:endParaRPr>
          </a:p>
          <a:p>
            <a:pPr marL="838200" lvl="1" indent="-381000">
              <a:lnSpc>
                <a:spcPct val="90000"/>
              </a:lnSpc>
              <a:tabLst>
                <a:tab pos="88900" algn="l"/>
              </a:tabLst>
            </a:pPr>
            <a:r>
              <a:rPr lang="en-US" sz="1800">
                <a:solidFill>
                  <a:srgbClr val="000099"/>
                </a:solidFill>
              </a:rPr>
              <a:t>Let </a:t>
            </a:r>
            <a:r>
              <a:rPr lang="en-US" sz="1800" i="1">
                <a:solidFill>
                  <a:srgbClr val="000099"/>
                </a:solidFill>
              </a:rPr>
              <a:t>z</a:t>
            </a:r>
            <a:r>
              <a:rPr lang="en-US" sz="1800">
                <a:solidFill>
                  <a:srgbClr val="000099"/>
                </a:solidFill>
              </a:rPr>
              <a:t> = </a:t>
            </a:r>
            <a:r>
              <a:rPr lang="en-US" sz="1800" i="1">
                <a:solidFill>
                  <a:srgbClr val="000099"/>
                </a:solidFill>
              </a:rPr>
              <a:t>f</a:t>
            </a:r>
            <a:r>
              <a:rPr lang="en-US" sz="1800">
                <a:solidFill>
                  <a:srgbClr val="000099"/>
                </a:solidFill>
              </a:rPr>
              <a:t>(</a:t>
            </a:r>
            <a:r>
              <a:rPr lang="en-US" sz="1800" i="1">
                <a:solidFill>
                  <a:srgbClr val="000099"/>
                </a:solidFill>
              </a:rPr>
              <a:t>x</a:t>
            </a:r>
            <a:r>
              <a:rPr lang="en-US" sz="1800">
                <a:solidFill>
                  <a:srgbClr val="000099"/>
                </a:solidFill>
              </a:rPr>
              <a:t>, </a:t>
            </a:r>
            <a:r>
              <a:rPr lang="en-US" sz="1800" i="1">
                <a:solidFill>
                  <a:srgbClr val="000099"/>
                </a:solidFill>
              </a:rPr>
              <a:t>y</a:t>
            </a:r>
            <a:r>
              <a:rPr lang="en-US" sz="1800">
                <a:solidFill>
                  <a:srgbClr val="000099"/>
                </a:solidFill>
              </a:rPr>
              <a:t>), </a:t>
            </a:r>
            <a:r>
              <a:rPr lang="en-US" sz="1800" i="1">
                <a:solidFill>
                  <a:srgbClr val="000099"/>
                </a:solidFill>
              </a:rPr>
              <a:t>x</a:t>
            </a:r>
            <a:r>
              <a:rPr lang="en-US" sz="1800">
                <a:solidFill>
                  <a:srgbClr val="000099"/>
                </a:solidFill>
              </a:rPr>
              <a:t> = </a:t>
            </a:r>
            <a:r>
              <a:rPr lang="en-US" sz="1800" i="1">
                <a:solidFill>
                  <a:srgbClr val="000099"/>
                </a:solidFill>
              </a:rPr>
              <a:t>g</a:t>
            </a:r>
            <a:r>
              <a:rPr lang="en-US" sz="1800">
                <a:solidFill>
                  <a:srgbClr val="000099"/>
                </a:solidFill>
              </a:rPr>
              <a:t>(</a:t>
            </a:r>
            <a:r>
              <a:rPr lang="en-US" sz="1800" i="1">
                <a:solidFill>
                  <a:srgbClr val="000099"/>
                </a:solidFill>
              </a:rPr>
              <a:t>t</a:t>
            </a:r>
            <a:r>
              <a:rPr lang="en-US" sz="1800">
                <a:solidFill>
                  <a:srgbClr val="000099"/>
                </a:solidFill>
              </a:rPr>
              <a:t>), </a:t>
            </a:r>
            <a:r>
              <a:rPr lang="en-US" sz="1800" i="1">
                <a:solidFill>
                  <a:srgbClr val="000099"/>
                </a:solidFill>
              </a:rPr>
              <a:t>y</a:t>
            </a:r>
            <a:r>
              <a:rPr lang="en-US" sz="1800">
                <a:solidFill>
                  <a:srgbClr val="000099"/>
                </a:solidFill>
              </a:rPr>
              <a:t> = </a:t>
            </a:r>
            <a:r>
              <a:rPr lang="en-US" sz="1800" i="1">
                <a:solidFill>
                  <a:srgbClr val="000099"/>
                </a:solidFill>
              </a:rPr>
              <a:t>h</a:t>
            </a:r>
            <a:r>
              <a:rPr lang="en-US" sz="1800">
                <a:solidFill>
                  <a:srgbClr val="000099"/>
                </a:solidFill>
              </a:rPr>
              <a:t>(</a:t>
            </a:r>
            <a:r>
              <a:rPr lang="en-US" sz="1800" i="1">
                <a:solidFill>
                  <a:srgbClr val="000099"/>
                </a:solidFill>
              </a:rPr>
              <a:t>t</a:t>
            </a:r>
            <a:r>
              <a:rPr lang="en-US" sz="1800">
                <a:solidFill>
                  <a:srgbClr val="000099"/>
                </a:solidFill>
              </a:rPr>
              <a:t>), then </a:t>
            </a:r>
          </a:p>
          <a:p>
            <a:pPr marL="1257300" lvl="2" indent="-342900">
              <a:lnSpc>
                <a:spcPct val="90000"/>
              </a:lnSpc>
              <a:tabLst>
                <a:tab pos="88900" algn="l"/>
              </a:tabLst>
            </a:pPr>
            <a:endParaRPr lang="en-GB" sz="1600"/>
          </a:p>
          <a:p>
            <a:pPr marL="838200" lvl="1" indent="-381000">
              <a:lnSpc>
                <a:spcPct val="90000"/>
              </a:lnSpc>
              <a:tabLst>
                <a:tab pos="88900" algn="l"/>
              </a:tabLst>
            </a:pPr>
            <a:endParaRPr lang="en-GB" sz="180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1C61B80D-D1B0-4A3B-A256-5F66EF6D7E94}" type="slidenum">
              <a:rPr lang="en-GB"/>
              <a:pPr/>
              <a:t>25</a:t>
            </a:fld>
            <a:endParaRPr lang="en-GB"/>
          </a:p>
        </p:txBody>
      </p:sp>
      <p:graphicFrame>
        <p:nvGraphicFramePr>
          <p:cNvPr id="1046534" name="Object 6"/>
          <p:cNvGraphicFramePr>
            <a:graphicFrameLocks noChangeAspect="1"/>
          </p:cNvGraphicFramePr>
          <p:nvPr/>
        </p:nvGraphicFramePr>
        <p:xfrm>
          <a:off x="4221163" y="2132856"/>
          <a:ext cx="2582862" cy="530225"/>
        </p:xfrm>
        <a:graphic>
          <a:graphicData uri="http://schemas.openxmlformats.org/presentationml/2006/ole">
            <p:oleObj spid="_x0000_s1046534" name="Equation" r:id="rId4" imgW="1358640" imgH="228600" progId="Equation.3">
              <p:embed/>
            </p:oleObj>
          </a:graphicData>
        </a:graphic>
      </p:graphicFrame>
      <p:graphicFrame>
        <p:nvGraphicFramePr>
          <p:cNvPr id="1046535" name="Object 7"/>
          <p:cNvGraphicFramePr>
            <a:graphicFrameLocks noChangeAspect="1"/>
          </p:cNvGraphicFramePr>
          <p:nvPr/>
        </p:nvGraphicFramePr>
        <p:xfrm>
          <a:off x="2771775" y="3561258"/>
          <a:ext cx="1944688" cy="731838"/>
        </p:xfrm>
        <a:graphic>
          <a:graphicData uri="http://schemas.openxmlformats.org/presentationml/2006/ole">
            <p:oleObj spid="_x0000_s1046535" name="Equation" r:id="rId5" imgW="1282680" imgH="482400" progId="Equation.3">
              <p:embed/>
            </p:oleObj>
          </a:graphicData>
        </a:graphic>
      </p:graphicFrame>
      <p:graphicFrame>
        <p:nvGraphicFramePr>
          <p:cNvPr id="1046536" name="Object 8"/>
          <p:cNvGraphicFramePr>
            <a:graphicFrameLocks noChangeAspect="1"/>
          </p:cNvGraphicFramePr>
          <p:nvPr/>
        </p:nvGraphicFramePr>
        <p:xfrm>
          <a:off x="5868144" y="4404146"/>
          <a:ext cx="1081087" cy="681038"/>
        </p:xfrm>
        <a:graphic>
          <a:graphicData uri="http://schemas.openxmlformats.org/presentationml/2006/ole">
            <p:oleObj spid="_x0000_s1046536" name="Equation" r:id="rId6" imgW="761760" imgH="393480" progId="Equation.3">
              <p:embed/>
            </p:oleObj>
          </a:graphicData>
        </a:graphic>
      </p:graphicFrame>
      <p:graphicFrame>
        <p:nvGraphicFramePr>
          <p:cNvPr id="1046537" name="Object 9"/>
          <p:cNvGraphicFramePr>
            <a:graphicFrameLocks noChangeAspect="1"/>
          </p:cNvGraphicFramePr>
          <p:nvPr/>
        </p:nvGraphicFramePr>
        <p:xfrm>
          <a:off x="5652120" y="5301208"/>
          <a:ext cx="1589087" cy="652462"/>
        </p:xfrm>
        <a:graphic>
          <a:graphicData uri="http://schemas.openxmlformats.org/presentationml/2006/ole">
            <p:oleObj spid="_x0000_s1046537" name="Equation" r:id="rId7" imgW="1244520" imgH="419040" progId="Equation.3">
              <p:embed/>
            </p:oleObj>
          </a:graphicData>
        </a:graphic>
      </p:graphicFrame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Feature Space</a:t>
            </a:r>
            <a:endParaRPr lang="en-US"/>
          </a:p>
        </p:txBody>
      </p:sp>
      <p:sp>
        <p:nvSpPr>
          <p:cNvPr id="1048579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341438"/>
            <a:ext cx="7775575" cy="4649787"/>
          </a:xfrm>
          <a:ln/>
        </p:spPr>
        <p:txBody>
          <a:bodyPr>
            <a:normAutofit/>
          </a:bodyPr>
          <a:lstStyle/>
          <a:p>
            <a:pPr marL="457200" indent="-457200">
              <a:tabLst>
                <a:tab pos="88900" algn="l"/>
              </a:tabLst>
            </a:pPr>
            <a:r>
              <a:rPr lang="en-GB" sz="2000" dirty="0">
                <a:solidFill>
                  <a:srgbClr val="000099"/>
                </a:solidFill>
              </a:rPr>
              <a:t>Representing real world objects using </a:t>
            </a:r>
            <a:r>
              <a:rPr lang="en-GB" sz="2000" b="1" dirty="0">
                <a:solidFill>
                  <a:srgbClr val="000099"/>
                </a:solidFill>
              </a:rPr>
              <a:t>feature vectors</a:t>
            </a:r>
            <a:endParaRPr lang="en-US" sz="2000" b="1" dirty="0">
              <a:solidFill>
                <a:srgbClr val="000099"/>
              </a:solidFill>
            </a:endParaRPr>
          </a:p>
          <a:p>
            <a:pPr marL="1257300" lvl="2" indent="-342900">
              <a:tabLst>
                <a:tab pos="88900" algn="l"/>
              </a:tabLst>
            </a:pPr>
            <a:endParaRPr lang="en-GB" sz="1600" b="1" dirty="0"/>
          </a:p>
          <a:p>
            <a:pPr marL="838200" lvl="1" indent="-381000">
              <a:tabLst>
                <a:tab pos="88900" algn="l"/>
              </a:tabLst>
            </a:pPr>
            <a:endParaRPr lang="en-GB" sz="1800" dirty="0"/>
          </a:p>
        </p:txBody>
      </p:sp>
      <p:sp>
        <p:nvSpPr>
          <p:cNvPr id="6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9DD92BA6-1E52-4412-A194-65A3F17FC7C8}" type="slidenum">
              <a:rPr lang="en-GB"/>
              <a:pPr/>
              <a:t>26</a:t>
            </a:fld>
            <a:endParaRPr lang="en-GB"/>
          </a:p>
        </p:txBody>
      </p:sp>
      <p:sp>
        <p:nvSpPr>
          <p:cNvPr id="1048584" name="Rectangle 8"/>
          <p:cNvSpPr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None/>
            </a:pPr>
            <a:endParaRPr lang="en-US">
              <a:solidFill>
                <a:srgbClr val="0E1F54"/>
              </a:solidFill>
            </a:endParaRPr>
          </a:p>
        </p:txBody>
      </p:sp>
      <p:sp>
        <p:nvSpPr>
          <p:cNvPr id="1048585" name="Oval 9"/>
          <p:cNvSpPr>
            <a:spLocks noChangeArrowheads="1"/>
          </p:cNvSpPr>
          <p:nvPr/>
        </p:nvSpPr>
        <p:spPr bwMode="auto">
          <a:xfrm>
            <a:off x="5782890" y="2204864"/>
            <a:ext cx="977900" cy="3683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8586" name="Oval 10"/>
          <p:cNvSpPr>
            <a:spLocks noChangeArrowheads="1"/>
          </p:cNvSpPr>
          <p:nvPr/>
        </p:nvSpPr>
        <p:spPr bwMode="auto">
          <a:xfrm>
            <a:off x="5325690" y="3195464"/>
            <a:ext cx="825500" cy="2921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8587" name="Oval 11"/>
          <p:cNvSpPr>
            <a:spLocks noChangeArrowheads="1"/>
          </p:cNvSpPr>
          <p:nvPr/>
        </p:nvSpPr>
        <p:spPr bwMode="auto">
          <a:xfrm>
            <a:off x="6544890" y="4186064"/>
            <a:ext cx="6731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8588" name="Oval 12"/>
          <p:cNvSpPr>
            <a:spLocks noChangeArrowheads="1"/>
          </p:cNvSpPr>
          <p:nvPr/>
        </p:nvSpPr>
        <p:spPr bwMode="auto">
          <a:xfrm>
            <a:off x="4792290" y="4719464"/>
            <a:ext cx="749300" cy="215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8589" name="Oval 13"/>
          <p:cNvSpPr>
            <a:spLocks noChangeArrowheads="1"/>
          </p:cNvSpPr>
          <p:nvPr/>
        </p:nvSpPr>
        <p:spPr bwMode="auto">
          <a:xfrm>
            <a:off x="4906590" y="3805064"/>
            <a:ext cx="177800" cy="711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8590" name="Oval 14"/>
          <p:cNvSpPr>
            <a:spLocks noChangeArrowheads="1"/>
          </p:cNvSpPr>
          <p:nvPr/>
        </p:nvSpPr>
        <p:spPr bwMode="auto">
          <a:xfrm>
            <a:off x="5554290" y="3728864"/>
            <a:ext cx="825500" cy="215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8591" name="Oval 15"/>
          <p:cNvSpPr>
            <a:spLocks noChangeArrowheads="1"/>
          </p:cNvSpPr>
          <p:nvPr/>
        </p:nvSpPr>
        <p:spPr bwMode="auto">
          <a:xfrm>
            <a:off x="4754190" y="2204864"/>
            <a:ext cx="520700" cy="12446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8592" name="Oval 16"/>
          <p:cNvSpPr>
            <a:spLocks noChangeArrowheads="1"/>
          </p:cNvSpPr>
          <p:nvPr/>
        </p:nvSpPr>
        <p:spPr bwMode="auto">
          <a:xfrm>
            <a:off x="6925890" y="4795664"/>
            <a:ext cx="1282700" cy="5969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8593" name="Oval 17"/>
          <p:cNvSpPr>
            <a:spLocks noChangeArrowheads="1"/>
          </p:cNvSpPr>
          <p:nvPr/>
        </p:nvSpPr>
        <p:spPr bwMode="auto">
          <a:xfrm>
            <a:off x="6925890" y="2357264"/>
            <a:ext cx="1511300" cy="6731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8594" name="Oval 18"/>
          <p:cNvSpPr>
            <a:spLocks noChangeArrowheads="1"/>
          </p:cNvSpPr>
          <p:nvPr/>
        </p:nvSpPr>
        <p:spPr bwMode="auto">
          <a:xfrm>
            <a:off x="5249490" y="4871864"/>
            <a:ext cx="1511300" cy="5969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8595" name="Oval 19"/>
          <p:cNvSpPr>
            <a:spLocks noChangeArrowheads="1"/>
          </p:cNvSpPr>
          <p:nvPr/>
        </p:nvSpPr>
        <p:spPr bwMode="auto">
          <a:xfrm>
            <a:off x="6316290" y="3195464"/>
            <a:ext cx="1282700" cy="6731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8596" name="Oval 20"/>
          <p:cNvSpPr>
            <a:spLocks noChangeArrowheads="1"/>
          </p:cNvSpPr>
          <p:nvPr/>
        </p:nvSpPr>
        <p:spPr bwMode="auto">
          <a:xfrm>
            <a:off x="7611690" y="3576464"/>
            <a:ext cx="825500" cy="12065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8597" name="Rectangle 21"/>
          <p:cNvSpPr>
            <a:spLocks noChangeArrowheads="1"/>
          </p:cNvSpPr>
          <p:nvPr/>
        </p:nvSpPr>
        <p:spPr bwMode="auto">
          <a:xfrm>
            <a:off x="4716090" y="2283570"/>
            <a:ext cx="4025900" cy="3492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8598" name="Oval 22"/>
          <p:cNvSpPr>
            <a:spLocks noChangeArrowheads="1"/>
          </p:cNvSpPr>
          <p:nvPr/>
        </p:nvSpPr>
        <p:spPr bwMode="auto">
          <a:xfrm>
            <a:off x="5325690" y="4186064"/>
            <a:ext cx="825500" cy="2921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8599" name="Oval 23"/>
          <p:cNvSpPr>
            <a:spLocks noChangeArrowheads="1"/>
          </p:cNvSpPr>
          <p:nvPr/>
        </p:nvSpPr>
        <p:spPr bwMode="auto">
          <a:xfrm>
            <a:off x="7611690" y="3119264"/>
            <a:ext cx="825500" cy="2921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8600" name="Oval 24"/>
          <p:cNvSpPr>
            <a:spLocks noChangeArrowheads="1"/>
          </p:cNvSpPr>
          <p:nvPr/>
        </p:nvSpPr>
        <p:spPr bwMode="auto">
          <a:xfrm>
            <a:off x="5706690" y="2814464"/>
            <a:ext cx="6731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8601" name="Oval 25"/>
          <p:cNvSpPr>
            <a:spLocks noChangeArrowheads="1"/>
          </p:cNvSpPr>
          <p:nvPr/>
        </p:nvSpPr>
        <p:spPr bwMode="auto">
          <a:xfrm>
            <a:off x="6316290" y="4490864"/>
            <a:ext cx="825500" cy="2921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8602" name="Rectangle 26"/>
          <p:cNvSpPr>
            <a:spLocks noChangeArrowheads="1"/>
          </p:cNvSpPr>
          <p:nvPr/>
        </p:nvSpPr>
        <p:spPr bwMode="auto">
          <a:xfrm>
            <a:off x="5086672" y="5575697"/>
            <a:ext cx="37338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GB" sz="2000" dirty="0">
                <a:solidFill>
                  <a:schemeClr val="tx1"/>
                </a:solidFill>
                <a:latin typeface="Times New Roman" pitchFamily="18" charset="0"/>
              </a:rPr>
              <a:t>Elliptical blobs (objects)</a:t>
            </a:r>
          </a:p>
        </p:txBody>
      </p:sp>
      <p:sp>
        <p:nvSpPr>
          <p:cNvPr id="1048603" name="Rectangle 27"/>
          <p:cNvSpPr>
            <a:spLocks noChangeArrowheads="1"/>
          </p:cNvSpPr>
          <p:nvPr/>
        </p:nvSpPr>
        <p:spPr bwMode="auto">
          <a:xfrm>
            <a:off x="5228853" y="2350914"/>
            <a:ext cx="2825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1600">
                <a:solidFill>
                  <a:schemeClr val="tx1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048604" name="Rectangle 28"/>
          <p:cNvSpPr>
            <a:spLocks noChangeArrowheads="1"/>
          </p:cNvSpPr>
          <p:nvPr/>
        </p:nvSpPr>
        <p:spPr bwMode="auto">
          <a:xfrm>
            <a:off x="6752853" y="2274714"/>
            <a:ext cx="2825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1600">
                <a:solidFill>
                  <a:schemeClr val="tx1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048605" name="Rectangle 29"/>
          <p:cNvSpPr>
            <a:spLocks noChangeArrowheads="1"/>
          </p:cNvSpPr>
          <p:nvPr/>
        </p:nvSpPr>
        <p:spPr bwMode="auto">
          <a:xfrm>
            <a:off x="8276853" y="2274714"/>
            <a:ext cx="2825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1600">
                <a:solidFill>
                  <a:schemeClr val="tx1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1048606" name="Rectangle 30"/>
          <p:cNvSpPr>
            <a:spLocks noChangeArrowheads="1"/>
          </p:cNvSpPr>
          <p:nvPr/>
        </p:nvSpPr>
        <p:spPr bwMode="auto">
          <a:xfrm>
            <a:off x="6371853" y="2731914"/>
            <a:ext cx="2825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1600">
                <a:solidFill>
                  <a:schemeClr val="tx1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1048607" name="Rectangle 31"/>
          <p:cNvSpPr>
            <a:spLocks noChangeArrowheads="1"/>
          </p:cNvSpPr>
          <p:nvPr/>
        </p:nvSpPr>
        <p:spPr bwMode="auto">
          <a:xfrm>
            <a:off x="8353053" y="3036714"/>
            <a:ext cx="2825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1600">
                <a:solidFill>
                  <a:schemeClr val="tx1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1048608" name="Rectangle 32"/>
          <p:cNvSpPr>
            <a:spLocks noChangeArrowheads="1"/>
          </p:cNvSpPr>
          <p:nvPr/>
        </p:nvSpPr>
        <p:spPr bwMode="auto">
          <a:xfrm>
            <a:off x="6067053" y="3112914"/>
            <a:ext cx="2825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1600">
                <a:solidFill>
                  <a:schemeClr val="tx1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1048609" name="Rectangle 33"/>
          <p:cNvSpPr>
            <a:spLocks noChangeArrowheads="1"/>
          </p:cNvSpPr>
          <p:nvPr/>
        </p:nvSpPr>
        <p:spPr bwMode="auto">
          <a:xfrm>
            <a:off x="7591053" y="3417714"/>
            <a:ext cx="2825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1600">
                <a:solidFill>
                  <a:schemeClr val="tx1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1048610" name="Rectangle 34"/>
          <p:cNvSpPr>
            <a:spLocks noChangeArrowheads="1"/>
          </p:cNvSpPr>
          <p:nvPr/>
        </p:nvSpPr>
        <p:spPr bwMode="auto">
          <a:xfrm>
            <a:off x="8276853" y="4636914"/>
            <a:ext cx="2825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1600">
                <a:solidFill>
                  <a:schemeClr val="tx1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1048611" name="Rectangle 35"/>
          <p:cNvSpPr>
            <a:spLocks noChangeArrowheads="1"/>
          </p:cNvSpPr>
          <p:nvPr/>
        </p:nvSpPr>
        <p:spPr bwMode="auto">
          <a:xfrm>
            <a:off x="5076453" y="3798714"/>
            <a:ext cx="2825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1600">
                <a:solidFill>
                  <a:schemeClr val="tx1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1048612" name="Rectangle 36"/>
          <p:cNvSpPr>
            <a:spLocks noChangeArrowheads="1"/>
          </p:cNvSpPr>
          <p:nvPr/>
        </p:nvSpPr>
        <p:spPr bwMode="auto">
          <a:xfrm>
            <a:off x="6295653" y="3722514"/>
            <a:ext cx="3841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1600">
                <a:solidFill>
                  <a:schemeClr val="tx1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1048613" name="Rectangle 37"/>
          <p:cNvSpPr>
            <a:spLocks noChangeArrowheads="1"/>
          </p:cNvSpPr>
          <p:nvPr/>
        </p:nvSpPr>
        <p:spPr bwMode="auto">
          <a:xfrm>
            <a:off x="7133853" y="4103514"/>
            <a:ext cx="3841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1600">
                <a:solidFill>
                  <a:schemeClr val="tx1"/>
                </a:solidFill>
                <a:latin typeface="Times New Roman" pitchFamily="18" charset="0"/>
              </a:rPr>
              <a:t>11</a:t>
            </a:r>
          </a:p>
        </p:txBody>
      </p:sp>
      <p:sp>
        <p:nvSpPr>
          <p:cNvPr id="1048614" name="Rectangle 38"/>
          <p:cNvSpPr>
            <a:spLocks noChangeArrowheads="1"/>
          </p:cNvSpPr>
          <p:nvPr/>
        </p:nvSpPr>
        <p:spPr bwMode="auto">
          <a:xfrm>
            <a:off x="6143253" y="4179714"/>
            <a:ext cx="3841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1600">
                <a:solidFill>
                  <a:schemeClr val="tx1"/>
                </a:solidFill>
                <a:latin typeface="Times New Roman" pitchFamily="18" charset="0"/>
              </a:rPr>
              <a:t>12</a:t>
            </a:r>
          </a:p>
        </p:txBody>
      </p:sp>
      <p:sp>
        <p:nvSpPr>
          <p:cNvPr id="1048615" name="Rectangle 39"/>
          <p:cNvSpPr>
            <a:spLocks noChangeArrowheads="1"/>
          </p:cNvSpPr>
          <p:nvPr/>
        </p:nvSpPr>
        <p:spPr bwMode="auto">
          <a:xfrm>
            <a:off x="7133853" y="4484514"/>
            <a:ext cx="3841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1600">
                <a:solidFill>
                  <a:schemeClr val="tx1"/>
                </a:solidFill>
                <a:latin typeface="Times New Roman" pitchFamily="18" charset="0"/>
              </a:rPr>
              <a:t>13</a:t>
            </a:r>
          </a:p>
        </p:txBody>
      </p:sp>
      <p:sp>
        <p:nvSpPr>
          <p:cNvPr id="1048616" name="Rectangle 40"/>
          <p:cNvSpPr>
            <a:spLocks noChangeArrowheads="1"/>
          </p:cNvSpPr>
          <p:nvPr/>
        </p:nvSpPr>
        <p:spPr bwMode="auto">
          <a:xfrm>
            <a:off x="5533653" y="4636914"/>
            <a:ext cx="3841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1600">
                <a:solidFill>
                  <a:schemeClr val="tx1"/>
                </a:solidFill>
                <a:latin typeface="Times New Roman" pitchFamily="18" charset="0"/>
              </a:rPr>
              <a:t>14</a:t>
            </a:r>
          </a:p>
        </p:txBody>
      </p:sp>
      <p:sp>
        <p:nvSpPr>
          <p:cNvPr id="1048617" name="Rectangle 41"/>
          <p:cNvSpPr>
            <a:spLocks noChangeArrowheads="1"/>
          </p:cNvSpPr>
          <p:nvPr/>
        </p:nvSpPr>
        <p:spPr bwMode="auto">
          <a:xfrm>
            <a:off x="6676653" y="5170314"/>
            <a:ext cx="3841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1600">
                <a:solidFill>
                  <a:schemeClr val="tx1"/>
                </a:solidFill>
                <a:latin typeface="Times New Roman" pitchFamily="18" charset="0"/>
              </a:rPr>
              <a:t>15</a:t>
            </a:r>
          </a:p>
        </p:txBody>
      </p:sp>
      <p:sp>
        <p:nvSpPr>
          <p:cNvPr id="1048618" name="Rectangle 42"/>
          <p:cNvSpPr>
            <a:spLocks noChangeArrowheads="1"/>
          </p:cNvSpPr>
          <p:nvPr/>
        </p:nvSpPr>
        <p:spPr bwMode="auto">
          <a:xfrm>
            <a:off x="8124453" y="5170314"/>
            <a:ext cx="3841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1600">
                <a:solidFill>
                  <a:schemeClr val="tx1"/>
                </a:solidFill>
                <a:latin typeface="Times New Roman" pitchFamily="18" charset="0"/>
              </a:rPr>
              <a:t>16</a:t>
            </a:r>
          </a:p>
        </p:txBody>
      </p:sp>
      <p:grpSp>
        <p:nvGrpSpPr>
          <p:cNvPr id="1048619" name="Group 43"/>
          <p:cNvGrpSpPr>
            <a:grpSpLocks/>
          </p:cNvGrpSpPr>
          <p:nvPr/>
        </p:nvGrpSpPr>
        <p:grpSpPr bwMode="auto">
          <a:xfrm>
            <a:off x="1415430" y="1916832"/>
            <a:ext cx="2076450" cy="1582738"/>
            <a:chOff x="615" y="672"/>
            <a:chExt cx="1308" cy="997"/>
          </a:xfrm>
        </p:grpSpPr>
        <p:sp>
          <p:nvSpPr>
            <p:cNvPr id="1048620" name="Oval 44"/>
            <p:cNvSpPr>
              <a:spLocks noChangeArrowheads="1"/>
            </p:cNvSpPr>
            <p:nvPr/>
          </p:nvSpPr>
          <p:spPr bwMode="auto">
            <a:xfrm>
              <a:off x="820" y="676"/>
              <a:ext cx="856" cy="376"/>
            </a:xfrm>
            <a:prstGeom prst="ellips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621" name="Line 45"/>
            <p:cNvSpPr>
              <a:spLocks noChangeShapeType="1"/>
            </p:cNvSpPr>
            <p:nvPr/>
          </p:nvSpPr>
          <p:spPr bwMode="auto">
            <a:xfrm>
              <a:off x="816" y="864"/>
              <a:ext cx="864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8622" name="Line 46"/>
            <p:cNvSpPr>
              <a:spLocks noChangeShapeType="1"/>
            </p:cNvSpPr>
            <p:nvPr/>
          </p:nvSpPr>
          <p:spPr bwMode="auto">
            <a:xfrm>
              <a:off x="1248" y="672"/>
              <a:ext cx="0" cy="38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8623" name="Line 47"/>
            <p:cNvSpPr>
              <a:spLocks noChangeShapeType="1"/>
            </p:cNvSpPr>
            <p:nvPr/>
          </p:nvSpPr>
          <p:spPr bwMode="auto">
            <a:xfrm flipH="1">
              <a:off x="816" y="864"/>
              <a:ext cx="240" cy="528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8624" name="Line 48"/>
            <p:cNvSpPr>
              <a:spLocks noChangeShapeType="1"/>
            </p:cNvSpPr>
            <p:nvPr/>
          </p:nvSpPr>
          <p:spPr bwMode="auto">
            <a:xfrm>
              <a:off x="1296" y="960"/>
              <a:ext cx="336" cy="24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8625" name="Rectangle 49"/>
            <p:cNvSpPr>
              <a:spLocks noChangeArrowheads="1"/>
            </p:cNvSpPr>
            <p:nvPr/>
          </p:nvSpPr>
          <p:spPr bwMode="auto">
            <a:xfrm>
              <a:off x="1479" y="1191"/>
              <a:ext cx="444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i="1">
                  <a:solidFill>
                    <a:schemeClr val="tx1"/>
                  </a:solidFill>
                  <a:latin typeface="Times New Roman" pitchFamily="18" charset="0"/>
                </a:rPr>
                <a:t>x</a:t>
              </a:r>
              <a:r>
                <a:rPr lang="en-GB" baseline="-25000">
                  <a:solidFill>
                    <a:schemeClr val="tx1"/>
                  </a:solidFill>
                  <a:latin typeface="Times New Roman" pitchFamily="18" charset="0"/>
                </a:rPr>
                <a:t>2</a:t>
              </a:r>
              <a:r>
                <a:rPr lang="en-GB">
                  <a:solidFill>
                    <a:schemeClr val="tx1"/>
                  </a:solidFill>
                  <a:latin typeface="Times New Roman" pitchFamily="18" charset="0"/>
                </a:rPr>
                <a:t>(i)</a:t>
              </a:r>
            </a:p>
          </p:txBody>
        </p:sp>
        <p:sp>
          <p:nvSpPr>
            <p:cNvPr id="1048626" name="Rectangle 50"/>
            <p:cNvSpPr>
              <a:spLocks noChangeArrowheads="1"/>
            </p:cNvSpPr>
            <p:nvPr/>
          </p:nvSpPr>
          <p:spPr bwMode="auto">
            <a:xfrm>
              <a:off x="615" y="1383"/>
              <a:ext cx="444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i="1">
                  <a:solidFill>
                    <a:schemeClr val="tx1"/>
                  </a:solidFill>
                  <a:latin typeface="Times New Roman" pitchFamily="18" charset="0"/>
                </a:rPr>
                <a:t>x</a:t>
              </a:r>
              <a:r>
                <a:rPr lang="en-GB" baseline="-25000">
                  <a:solidFill>
                    <a:schemeClr val="tx1"/>
                  </a:solidFill>
                  <a:latin typeface="Times New Roman" pitchFamily="18" charset="0"/>
                </a:rPr>
                <a:t>1</a:t>
              </a:r>
              <a:r>
                <a:rPr lang="en-GB">
                  <a:solidFill>
                    <a:schemeClr val="tx1"/>
                  </a:solidFill>
                  <a:latin typeface="Times New Roman" pitchFamily="18" charset="0"/>
                </a:rPr>
                <a:t>(i)</a:t>
              </a:r>
            </a:p>
          </p:txBody>
        </p:sp>
        <p:sp>
          <p:nvSpPr>
            <p:cNvPr id="1048627" name="Rectangle 51"/>
            <p:cNvSpPr>
              <a:spLocks noChangeArrowheads="1"/>
            </p:cNvSpPr>
            <p:nvPr/>
          </p:nvSpPr>
          <p:spPr bwMode="auto">
            <a:xfrm>
              <a:off x="1671" y="816"/>
              <a:ext cx="150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1600">
                  <a:solidFill>
                    <a:schemeClr val="tx1"/>
                  </a:solidFill>
                  <a:latin typeface="Times New Roman" pitchFamily="18" charset="0"/>
                </a:rPr>
                <a:t>i</a:t>
              </a:r>
            </a:p>
          </p:txBody>
        </p:sp>
      </p:grpSp>
      <p:sp>
        <p:nvSpPr>
          <p:cNvPr id="1048628" name="Rectangle 52"/>
          <p:cNvSpPr>
            <a:spLocks noChangeArrowheads="1"/>
          </p:cNvSpPr>
          <p:nvPr/>
        </p:nvSpPr>
        <p:spPr bwMode="auto">
          <a:xfrm>
            <a:off x="2556658" y="3802534"/>
            <a:ext cx="1622425" cy="3460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1600" i="1">
                <a:solidFill>
                  <a:schemeClr val="tx1"/>
                </a:solidFill>
                <a:latin typeface="Times New Roman" pitchFamily="18" charset="0"/>
              </a:rPr>
              <a:t>X</a:t>
            </a:r>
            <a:r>
              <a:rPr lang="en-GB" sz="1600">
                <a:solidFill>
                  <a:schemeClr val="tx1"/>
                </a:solidFill>
                <a:latin typeface="Times New Roman" pitchFamily="18" charset="0"/>
              </a:rPr>
              <a:t>(i) =[</a:t>
            </a:r>
            <a:r>
              <a:rPr lang="en-GB" sz="1600" i="1">
                <a:solidFill>
                  <a:schemeClr val="tx1"/>
                </a:solidFill>
                <a:latin typeface="Times New Roman" pitchFamily="18" charset="0"/>
              </a:rPr>
              <a:t>x</a:t>
            </a:r>
            <a:r>
              <a:rPr lang="en-GB" sz="1600" baseline="-25000">
                <a:solidFill>
                  <a:schemeClr val="tx1"/>
                </a:solidFill>
                <a:latin typeface="Times New Roman" pitchFamily="18" charset="0"/>
              </a:rPr>
              <a:t>1</a:t>
            </a:r>
            <a:r>
              <a:rPr lang="en-GB" sz="1600">
                <a:solidFill>
                  <a:schemeClr val="tx1"/>
                </a:solidFill>
                <a:latin typeface="Times New Roman" pitchFamily="18" charset="0"/>
              </a:rPr>
              <a:t>(i), </a:t>
            </a:r>
            <a:r>
              <a:rPr lang="en-GB" sz="1600" i="1">
                <a:solidFill>
                  <a:schemeClr val="tx1"/>
                </a:solidFill>
                <a:latin typeface="Times New Roman" pitchFamily="18" charset="0"/>
              </a:rPr>
              <a:t>x</a:t>
            </a:r>
            <a:r>
              <a:rPr lang="en-GB" sz="1600" baseline="-25000">
                <a:solidFill>
                  <a:schemeClr val="tx1"/>
                </a:solidFill>
                <a:latin typeface="Times New Roman" pitchFamily="18" charset="0"/>
              </a:rPr>
              <a:t>2</a:t>
            </a:r>
            <a:r>
              <a:rPr lang="en-GB" sz="1600">
                <a:solidFill>
                  <a:schemeClr val="tx1"/>
                </a:solidFill>
                <a:latin typeface="Times New Roman" pitchFamily="18" charset="0"/>
              </a:rPr>
              <a:t>(i)]</a:t>
            </a:r>
          </a:p>
        </p:txBody>
      </p:sp>
      <p:grpSp>
        <p:nvGrpSpPr>
          <p:cNvPr id="1048629" name="Group 53"/>
          <p:cNvGrpSpPr>
            <a:grpSpLocks/>
          </p:cNvGrpSpPr>
          <p:nvPr/>
        </p:nvGrpSpPr>
        <p:grpSpPr bwMode="auto">
          <a:xfrm>
            <a:off x="1194583" y="3717032"/>
            <a:ext cx="2335213" cy="2551113"/>
            <a:chOff x="635" y="2126"/>
            <a:chExt cx="1471" cy="1607"/>
          </a:xfrm>
        </p:grpSpPr>
        <p:sp>
          <p:nvSpPr>
            <p:cNvPr id="1048630" name="Line 54"/>
            <p:cNvSpPr>
              <a:spLocks noChangeShapeType="1"/>
            </p:cNvSpPr>
            <p:nvPr/>
          </p:nvSpPr>
          <p:spPr bwMode="auto">
            <a:xfrm>
              <a:off x="692" y="2332"/>
              <a:ext cx="0" cy="119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8631" name="Line 55"/>
            <p:cNvSpPr>
              <a:spLocks noChangeShapeType="1"/>
            </p:cNvSpPr>
            <p:nvPr/>
          </p:nvSpPr>
          <p:spPr bwMode="auto">
            <a:xfrm>
              <a:off x="692" y="3529"/>
              <a:ext cx="114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8632" name="Rectangle 56"/>
            <p:cNvSpPr>
              <a:spLocks noChangeArrowheads="1"/>
            </p:cNvSpPr>
            <p:nvPr/>
          </p:nvSpPr>
          <p:spPr bwMode="auto">
            <a:xfrm>
              <a:off x="635" y="2126"/>
              <a:ext cx="289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2800" i="1">
                  <a:solidFill>
                    <a:schemeClr val="tx1"/>
                  </a:solidFill>
                  <a:latin typeface="Times New Roman" pitchFamily="18" charset="0"/>
                </a:rPr>
                <a:t>x</a:t>
              </a:r>
              <a:r>
                <a:rPr lang="en-GB" sz="2800" baseline="-25000">
                  <a:solidFill>
                    <a:schemeClr val="tx1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048633" name="Rectangle 57"/>
            <p:cNvSpPr>
              <a:spLocks noChangeArrowheads="1"/>
            </p:cNvSpPr>
            <p:nvPr/>
          </p:nvSpPr>
          <p:spPr bwMode="auto">
            <a:xfrm>
              <a:off x="1817" y="3408"/>
              <a:ext cx="289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2800" i="1">
                  <a:solidFill>
                    <a:schemeClr val="tx1"/>
                  </a:solidFill>
                  <a:latin typeface="Times New Roman" pitchFamily="18" charset="0"/>
                </a:rPr>
                <a:t>x</a:t>
              </a:r>
              <a:r>
                <a:rPr lang="en-GB" sz="2800" baseline="-25000">
                  <a:solidFill>
                    <a:schemeClr val="tx1"/>
                  </a:solidFill>
                  <a:latin typeface="Times New Roman" pitchFamily="18" charset="0"/>
                </a:rPr>
                <a:t>2</a:t>
              </a:r>
            </a:p>
          </p:txBody>
        </p:sp>
      </p:grpSp>
      <p:sp>
        <p:nvSpPr>
          <p:cNvPr id="1048634" name="Oval 58"/>
          <p:cNvSpPr>
            <a:spLocks noChangeArrowheads="1"/>
          </p:cNvSpPr>
          <p:nvPr/>
        </p:nvSpPr>
        <p:spPr bwMode="auto">
          <a:xfrm>
            <a:off x="2108983" y="4664546"/>
            <a:ext cx="76200" cy="9207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8635" name="Line 59"/>
          <p:cNvSpPr>
            <a:spLocks noChangeShapeType="1"/>
          </p:cNvSpPr>
          <p:nvPr/>
        </p:nvSpPr>
        <p:spPr bwMode="auto">
          <a:xfrm>
            <a:off x="1270783" y="4664546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8636" name="Line 60"/>
          <p:cNvSpPr>
            <a:spLocks noChangeShapeType="1"/>
          </p:cNvSpPr>
          <p:nvPr/>
        </p:nvSpPr>
        <p:spPr bwMode="auto">
          <a:xfrm>
            <a:off x="2185183" y="4740746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8637" name="Rectangle 61"/>
          <p:cNvSpPr>
            <a:spLocks noChangeArrowheads="1"/>
          </p:cNvSpPr>
          <p:nvPr/>
        </p:nvSpPr>
        <p:spPr bwMode="auto">
          <a:xfrm>
            <a:off x="1942296" y="5959946"/>
            <a:ext cx="54610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1600">
                <a:solidFill>
                  <a:schemeClr val="tx1"/>
                </a:solidFill>
                <a:latin typeface="Times New Roman" pitchFamily="18" charset="0"/>
              </a:rPr>
              <a:t>x</a:t>
            </a:r>
            <a:r>
              <a:rPr lang="en-GB" sz="1600" baseline="-25000">
                <a:solidFill>
                  <a:schemeClr val="tx1"/>
                </a:solidFill>
                <a:latin typeface="Times New Roman" pitchFamily="18" charset="0"/>
              </a:rPr>
              <a:t>2</a:t>
            </a:r>
            <a:r>
              <a:rPr lang="en-GB" sz="1600">
                <a:solidFill>
                  <a:schemeClr val="tx1"/>
                </a:solidFill>
                <a:latin typeface="Times New Roman" pitchFamily="18" charset="0"/>
              </a:rPr>
              <a:t>(i)</a:t>
            </a:r>
          </a:p>
        </p:txBody>
      </p:sp>
      <p:sp>
        <p:nvSpPr>
          <p:cNvPr id="1048638" name="Rectangle 62"/>
          <p:cNvSpPr>
            <a:spLocks noChangeArrowheads="1"/>
          </p:cNvSpPr>
          <p:nvPr/>
        </p:nvSpPr>
        <p:spPr bwMode="auto">
          <a:xfrm>
            <a:off x="723096" y="4512146"/>
            <a:ext cx="54610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1600">
                <a:solidFill>
                  <a:schemeClr val="tx1"/>
                </a:solidFill>
                <a:latin typeface="Times New Roman" pitchFamily="18" charset="0"/>
              </a:rPr>
              <a:t>x</a:t>
            </a:r>
            <a:r>
              <a:rPr lang="en-GB" sz="1600" baseline="-25000">
                <a:solidFill>
                  <a:schemeClr val="tx1"/>
                </a:solidFill>
                <a:latin typeface="Times New Roman" pitchFamily="18" charset="0"/>
              </a:rPr>
              <a:t>1</a:t>
            </a:r>
            <a:r>
              <a:rPr lang="en-GB" sz="1600">
                <a:solidFill>
                  <a:schemeClr val="tx1"/>
                </a:solidFill>
                <a:latin typeface="Times New Roman" pitchFamily="18" charset="0"/>
              </a:rPr>
              <a:t>(i)</a:t>
            </a:r>
          </a:p>
        </p:txBody>
      </p:sp>
      <p:sp>
        <p:nvSpPr>
          <p:cNvPr id="1048640" name="Text Box 64"/>
          <p:cNvSpPr txBox="1">
            <a:spLocks noChangeArrowheads="1"/>
          </p:cNvSpPr>
          <p:nvPr/>
        </p:nvSpPr>
        <p:spPr bwMode="auto">
          <a:xfrm>
            <a:off x="1423183" y="5253509"/>
            <a:ext cx="18397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dirty="0">
                <a:solidFill>
                  <a:srgbClr val="FF0000"/>
                </a:solidFill>
              </a:rPr>
              <a:t>Feature Space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1048641" name="Line 65"/>
          <p:cNvSpPr>
            <a:spLocks noChangeShapeType="1"/>
          </p:cNvSpPr>
          <p:nvPr/>
        </p:nvSpPr>
        <p:spPr bwMode="auto">
          <a:xfrm flipH="1">
            <a:off x="2162958" y="4161309"/>
            <a:ext cx="935038" cy="5762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8642" name="Text Box 66"/>
          <p:cNvSpPr txBox="1">
            <a:spLocks noChangeArrowheads="1"/>
          </p:cNvSpPr>
          <p:nvPr/>
        </p:nvSpPr>
        <p:spPr bwMode="auto">
          <a:xfrm>
            <a:off x="2666667" y="4371354"/>
            <a:ext cx="168930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</a:rPr>
              <a:t>Feature Vector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65" name="Footer Placeholder 6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G53MLE: Machine Learning: </a:t>
            </a:r>
            <a:r>
              <a:rPr lang="en-US" dirty="0" err="1" smtClean="0"/>
              <a:t>Guoping</a:t>
            </a:r>
            <a:r>
              <a:rPr lang="en-US" dirty="0" smtClean="0"/>
              <a:t> Qiu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Feature Space</a:t>
            </a:r>
            <a:endParaRPr lang="en-US"/>
          </a:p>
        </p:txBody>
      </p:sp>
      <p:sp>
        <p:nvSpPr>
          <p:cNvPr id="1050627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341438"/>
            <a:ext cx="7775575" cy="4649787"/>
          </a:xfrm>
          <a:ln/>
        </p:spPr>
        <p:txBody>
          <a:bodyPr/>
          <a:lstStyle/>
          <a:p>
            <a:pPr marL="457200" indent="-457200">
              <a:tabLst>
                <a:tab pos="88900" algn="l"/>
              </a:tabLst>
            </a:pPr>
            <a:endParaRPr lang="en-US">
              <a:solidFill>
                <a:srgbClr val="000099"/>
              </a:solidFill>
            </a:endParaRPr>
          </a:p>
          <a:p>
            <a:pPr marL="1257300" lvl="2" indent="-342900">
              <a:tabLst>
                <a:tab pos="88900" algn="l"/>
              </a:tabLst>
            </a:pPr>
            <a:endParaRPr lang="en-GB"/>
          </a:p>
          <a:p>
            <a:pPr marL="838200" lvl="1" indent="-381000">
              <a:tabLst>
                <a:tab pos="88900" algn="l"/>
              </a:tabLst>
            </a:pPr>
            <a:endParaRPr lang="en-GB"/>
          </a:p>
        </p:txBody>
      </p:sp>
      <p:sp>
        <p:nvSpPr>
          <p:cNvPr id="7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9D083765-7562-4C13-816A-5D42FD8F907B}" type="slidenum">
              <a:rPr lang="en-GB"/>
              <a:pPr/>
              <a:t>27</a:t>
            </a:fld>
            <a:endParaRPr lang="en-GB"/>
          </a:p>
        </p:txBody>
      </p:sp>
      <p:sp>
        <p:nvSpPr>
          <p:cNvPr id="1050628" name="Rectangle 4"/>
          <p:cNvSpPr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GB" dirty="0">
                <a:solidFill>
                  <a:srgbClr val="0E1F54"/>
                </a:solidFill>
              </a:rPr>
              <a:t>From </a:t>
            </a:r>
            <a:r>
              <a:rPr lang="en-GB" dirty="0">
                <a:solidFill>
                  <a:srgbClr val="FF0000"/>
                </a:solidFill>
              </a:rPr>
              <a:t>Objects</a:t>
            </a:r>
            <a:r>
              <a:rPr lang="en-GB" dirty="0">
                <a:solidFill>
                  <a:srgbClr val="0E1F54"/>
                </a:solidFill>
              </a:rPr>
              <a:t> to </a:t>
            </a:r>
            <a:r>
              <a:rPr lang="en-GB" dirty="0">
                <a:solidFill>
                  <a:srgbClr val="FF0000"/>
                </a:solidFill>
              </a:rPr>
              <a:t>Feature Vectors</a:t>
            </a:r>
            <a:r>
              <a:rPr lang="en-GB" dirty="0">
                <a:solidFill>
                  <a:srgbClr val="0E1F54"/>
                </a:solidFill>
              </a:rPr>
              <a:t> to </a:t>
            </a:r>
            <a:r>
              <a:rPr lang="en-GB" dirty="0">
                <a:solidFill>
                  <a:srgbClr val="FF0000"/>
                </a:solidFill>
              </a:rPr>
              <a:t>Points</a:t>
            </a:r>
            <a:r>
              <a:rPr lang="en-GB" dirty="0">
                <a:solidFill>
                  <a:srgbClr val="0E1F54"/>
                </a:solidFill>
              </a:rPr>
              <a:t> in the </a:t>
            </a:r>
            <a:r>
              <a:rPr lang="en-GB" dirty="0">
                <a:solidFill>
                  <a:srgbClr val="FF0000"/>
                </a:solidFill>
              </a:rPr>
              <a:t>Feature </a:t>
            </a:r>
            <a:r>
              <a:rPr lang="en-GB" dirty="0" smtClean="0">
                <a:solidFill>
                  <a:srgbClr val="FF0000"/>
                </a:solidFill>
              </a:rPr>
              <a:t>Spaces</a:t>
            </a:r>
            <a:endParaRPr lang="en-GB" dirty="0">
              <a:solidFill>
                <a:srgbClr val="FF0000"/>
              </a:solidFill>
            </a:endParaRPr>
          </a:p>
        </p:txBody>
      </p:sp>
      <p:grpSp>
        <p:nvGrpSpPr>
          <p:cNvPr id="1050683" name="Group 59"/>
          <p:cNvGrpSpPr>
            <a:grpSpLocks/>
          </p:cNvGrpSpPr>
          <p:nvPr/>
        </p:nvGrpSpPr>
        <p:grpSpPr bwMode="auto">
          <a:xfrm>
            <a:off x="5484813" y="2355850"/>
            <a:ext cx="3057525" cy="3249613"/>
            <a:chOff x="2784" y="1104"/>
            <a:chExt cx="2598" cy="2512"/>
          </a:xfrm>
        </p:grpSpPr>
        <p:sp>
          <p:nvSpPr>
            <p:cNvPr id="1050684" name="Oval 60"/>
            <p:cNvSpPr>
              <a:spLocks noChangeArrowheads="1"/>
            </p:cNvSpPr>
            <p:nvPr/>
          </p:nvSpPr>
          <p:spPr bwMode="auto">
            <a:xfrm>
              <a:off x="3456" y="1104"/>
              <a:ext cx="616" cy="232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685" name="Oval 61"/>
            <p:cNvSpPr>
              <a:spLocks noChangeArrowheads="1"/>
            </p:cNvSpPr>
            <p:nvPr/>
          </p:nvSpPr>
          <p:spPr bwMode="auto">
            <a:xfrm>
              <a:off x="3168" y="1728"/>
              <a:ext cx="520" cy="18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686" name="Oval 62"/>
            <p:cNvSpPr>
              <a:spLocks noChangeArrowheads="1"/>
            </p:cNvSpPr>
            <p:nvPr/>
          </p:nvSpPr>
          <p:spPr bwMode="auto">
            <a:xfrm>
              <a:off x="3936" y="2352"/>
              <a:ext cx="424" cy="8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687" name="Oval 63"/>
            <p:cNvSpPr>
              <a:spLocks noChangeArrowheads="1"/>
            </p:cNvSpPr>
            <p:nvPr/>
          </p:nvSpPr>
          <p:spPr bwMode="auto">
            <a:xfrm>
              <a:off x="2832" y="2688"/>
              <a:ext cx="472" cy="1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688" name="Oval 64"/>
            <p:cNvSpPr>
              <a:spLocks noChangeArrowheads="1"/>
            </p:cNvSpPr>
            <p:nvPr/>
          </p:nvSpPr>
          <p:spPr bwMode="auto">
            <a:xfrm>
              <a:off x="2904" y="2112"/>
              <a:ext cx="112" cy="4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689" name="Oval 65"/>
            <p:cNvSpPr>
              <a:spLocks noChangeArrowheads="1"/>
            </p:cNvSpPr>
            <p:nvPr/>
          </p:nvSpPr>
          <p:spPr bwMode="auto">
            <a:xfrm>
              <a:off x="3312" y="2064"/>
              <a:ext cx="520" cy="1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690" name="Oval 66"/>
            <p:cNvSpPr>
              <a:spLocks noChangeArrowheads="1"/>
            </p:cNvSpPr>
            <p:nvPr/>
          </p:nvSpPr>
          <p:spPr bwMode="auto">
            <a:xfrm>
              <a:off x="2808" y="1104"/>
              <a:ext cx="328" cy="78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691" name="Oval 67"/>
            <p:cNvSpPr>
              <a:spLocks noChangeArrowheads="1"/>
            </p:cNvSpPr>
            <p:nvPr/>
          </p:nvSpPr>
          <p:spPr bwMode="auto">
            <a:xfrm>
              <a:off x="4176" y="2736"/>
              <a:ext cx="808" cy="376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692" name="Oval 68"/>
            <p:cNvSpPr>
              <a:spLocks noChangeArrowheads="1"/>
            </p:cNvSpPr>
            <p:nvPr/>
          </p:nvSpPr>
          <p:spPr bwMode="auto">
            <a:xfrm>
              <a:off x="4176" y="1200"/>
              <a:ext cx="952" cy="42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693" name="Oval 69"/>
            <p:cNvSpPr>
              <a:spLocks noChangeArrowheads="1"/>
            </p:cNvSpPr>
            <p:nvPr/>
          </p:nvSpPr>
          <p:spPr bwMode="auto">
            <a:xfrm>
              <a:off x="3120" y="2784"/>
              <a:ext cx="952" cy="376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694" name="Oval 70"/>
            <p:cNvSpPr>
              <a:spLocks noChangeArrowheads="1"/>
            </p:cNvSpPr>
            <p:nvPr/>
          </p:nvSpPr>
          <p:spPr bwMode="auto">
            <a:xfrm>
              <a:off x="3792" y="1728"/>
              <a:ext cx="808" cy="42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695" name="Oval 71"/>
            <p:cNvSpPr>
              <a:spLocks noChangeArrowheads="1"/>
            </p:cNvSpPr>
            <p:nvPr/>
          </p:nvSpPr>
          <p:spPr bwMode="auto">
            <a:xfrm>
              <a:off x="4608" y="1968"/>
              <a:ext cx="520" cy="760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696" name="Rectangle 72"/>
            <p:cNvSpPr>
              <a:spLocks noChangeArrowheads="1"/>
            </p:cNvSpPr>
            <p:nvPr/>
          </p:nvSpPr>
          <p:spPr bwMode="auto">
            <a:xfrm>
              <a:off x="2784" y="1344"/>
              <a:ext cx="2536" cy="22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697" name="Oval 73"/>
            <p:cNvSpPr>
              <a:spLocks noChangeArrowheads="1"/>
            </p:cNvSpPr>
            <p:nvPr/>
          </p:nvSpPr>
          <p:spPr bwMode="auto">
            <a:xfrm>
              <a:off x="3168" y="2352"/>
              <a:ext cx="520" cy="18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698" name="Oval 74"/>
            <p:cNvSpPr>
              <a:spLocks noChangeArrowheads="1"/>
            </p:cNvSpPr>
            <p:nvPr/>
          </p:nvSpPr>
          <p:spPr bwMode="auto">
            <a:xfrm>
              <a:off x="4608" y="1680"/>
              <a:ext cx="520" cy="18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699" name="Oval 75"/>
            <p:cNvSpPr>
              <a:spLocks noChangeArrowheads="1"/>
            </p:cNvSpPr>
            <p:nvPr/>
          </p:nvSpPr>
          <p:spPr bwMode="auto">
            <a:xfrm>
              <a:off x="3408" y="1488"/>
              <a:ext cx="424" cy="8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700" name="Oval 76"/>
            <p:cNvSpPr>
              <a:spLocks noChangeArrowheads="1"/>
            </p:cNvSpPr>
            <p:nvPr/>
          </p:nvSpPr>
          <p:spPr bwMode="auto">
            <a:xfrm>
              <a:off x="3792" y="2544"/>
              <a:ext cx="520" cy="18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701" name="Rectangle 77"/>
            <p:cNvSpPr>
              <a:spLocks noChangeArrowheads="1"/>
            </p:cNvSpPr>
            <p:nvPr/>
          </p:nvSpPr>
          <p:spPr bwMode="auto">
            <a:xfrm>
              <a:off x="3024" y="3312"/>
              <a:ext cx="2358" cy="3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eaLnBrk="0" hangingPunct="0"/>
              <a:r>
                <a:rPr lang="en-GB" sz="2000">
                  <a:solidFill>
                    <a:schemeClr val="tx1"/>
                  </a:solidFill>
                  <a:latin typeface="Times New Roman" pitchFamily="18" charset="0"/>
                </a:rPr>
                <a:t>Elliptical blobs (objects)</a:t>
              </a:r>
            </a:p>
          </p:txBody>
        </p:sp>
        <p:sp>
          <p:nvSpPr>
            <p:cNvPr id="1050702" name="Rectangle 78"/>
            <p:cNvSpPr>
              <a:spLocks noChangeArrowheads="1"/>
            </p:cNvSpPr>
            <p:nvPr/>
          </p:nvSpPr>
          <p:spPr bwMode="auto">
            <a:xfrm>
              <a:off x="3106" y="1196"/>
              <a:ext cx="240" cy="2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1600">
                  <a:solidFill>
                    <a:schemeClr val="tx1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050703" name="Rectangle 79"/>
            <p:cNvSpPr>
              <a:spLocks noChangeArrowheads="1"/>
            </p:cNvSpPr>
            <p:nvPr/>
          </p:nvSpPr>
          <p:spPr bwMode="auto">
            <a:xfrm>
              <a:off x="4067" y="1148"/>
              <a:ext cx="240" cy="2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1600">
                  <a:solidFill>
                    <a:schemeClr val="tx1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050704" name="Rectangle 80"/>
            <p:cNvSpPr>
              <a:spLocks noChangeArrowheads="1"/>
            </p:cNvSpPr>
            <p:nvPr/>
          </p:nvSpPr>
          <p:spPr bwMode="auto">
            <a:xfrm>
              <a:off x="5027" y="1148"/>
              <a:ext cx="240" cy="2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1600">
                  <a:solidFill>
                    <a:schemeClr val="tx1"/>
                  </a:solidFill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1050705" name="Rectangle 81"/>
            <p:cNvSpPr>
              <a:spLocks noChangeArrowheads="1"/>
            </p:cNvSpPr>
            <p:nvPr/>
          </p:nvSpPr>
          <p:spPr bwMode="auto">
            <a:xfrm>
              <a:off x="3827" y="1437"/>
              <a:ext cx="240" cy="25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1600">
                  <a:solidFill>
                    <a:schemeClr val="tx1"/>
                  </a:solidFill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1050706" name="Rectangle 82"/>
            <p:cNvSpPr>
              <a:spLocks noChangeArrowheads="1"/>
            </p:cNvSpPr>
            <p:nvPr/>
          </p:nvSpPr>
          <p:spPr bwMode="auto">
            <a:xfrm>
              <a:off x="5074" y="1628"/>
              <a:ext cx="241" cy="2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1600">
                  <a:solidFill>
                    <a:schemeClr val="tx1"/>
                  </a:solidFill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1050707" name="Rectangle 83"/>
            <p:cNvSpPr>
              <a:spLocks noChangeArrowheads="1"/>
            </p:cNvSpPr>
            <p:nvPr/>
          </p:nvSpPr>
          <p:spPr bwMode="auto">
            <a:xfrm>
              <a:off x="3635" y="1676"/>
              <a:ext cx="240" cy="2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1600">
                  <a:solidFill>
                    <a:schemeClr val="tx1"/>
                  </a:solidFill>
                  <a:latin typeface="Times New Roman" pitchFamily="18" charset="0"/>
                </a:rPr>
                <a:t>6</a:t>
              </a:r>
            </a:p>
          </p:txBody>
        </p:sp>
        <p:sp>
          <p:nvSpPr>
            <p:cNvPr id="1050708" name="Rectangle 84"/>
            <p:cNvSpPr>
              <a:spLocks noChangeArrowheads="1"/>
            </p:cNvSpPr>
            <p:nvPr/>
          </p:nvSpPr>
          <p:spPr bwMode="auto">
            <a:xfrm>
              <a:off x="4596" y="1869"/>
              <a:ext cx="240" cy="25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1600">
                  <a:solidFill>
                    <a:schemeClr val="tx1"/>
                  </a:solidFill>
                  <a:latin typeface="Times New Roman" pitchFamily="18" charset="0"/>
                </a:rPr>
                <a:t>7</a:t>
              </a:r>
            </a:p>
          </p:txBody>
        </p:sp>
        <p:sp>
          <p:nvSpPr>
            <p:cNvPr id="1050709" name="Rectangle 85"/>
            <p:cNvSpPr>
              <a:spLocks noChangeArrowheads="1"/>
            </p:cNvSpPr>
            <p:nvPr/>
          </p:nvSpPr>
          <p:spPr bwMode="auto">
            <a:xfrm>
              <a:off x="5027" y="2636"/>
              <a:ext cx="240" cy="25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1600">
                  <a:solidFill>
                    <a:schemeClr val="tx1"/>
                  </a:solidFill>
                  <a:latin typeface="Times New Roman" pitchFamily="18" charset="0"/>
                </a:rPr>
                <a:t>8</a:t>
              </a:r>
            </a:p>
          </p:txBody>
        </p:sp>
        <p:sp>
          <p:nvSpPr>
            <p:cNvPr id="1050710" name="Rectangle 86"/>
            <p:cNvSpPr>
              <a:spLocks noChangeArrowheads="1"/>
            </p:cNvSpPr>
            <p:nvPr/>
          </p:nvSpPr>
          <p:spPr bwMode="auto">
            <a:xfrm>
              <a:off x="3011" y="2108"/>
              <a:ext cx="240" cy="2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1600">
                  <a:solidFill>
                    <a:schemeClr val="tx1"/>
                  </a:solidFill>
                  <a:latin typeface="Times New Roman" pitchFamily="18" charset="0"/>
                </a:rPr>
                <a:t>9</a:t>
              </a:r>
            </a:p>
          </p:txBody>
        </p:sp>
        <p:sp>
          <p:nvSpPr>
            <p:cNvPr id="1050711" name="Rectangle 87"/>
            <p:cNvSpPr>
              <a:spLocks noChangeArrowheads="1"/>
            </p:cNvSpPr>
            <p:nvPr/>
          </p:nvSpPr>
          <p:spPr bwMode="auto">
            <a:xfrm>
              <a:off x="3779" y="2060"/>
              <a:ext cx="327" cy="2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1600">
                  <a:solidFill>
                    <a:schemeClr val="tx1"/>
                  </a:solidFill>
                  <a:latin typeface="Times New Roman" pitchFamily="18" charset="0"/>
                </a:rPr>
                <a:t>10</a:t>
              </a:r>
            </a:p>
          </p:txBody>
        </p:sp>
        <p:sp>
          <p:nvSpPr>
            <p:cNvPr id="1050712" name="Rectangle 88"/>
            <p:cNvSpPr>
              <a:spLocks noChangeArrowheads="1"/>
            </p:cNvSpPr>
            <p:nvPr/>
          </p:nvSpPr>
          <p:spPr bwMode="auto">
            <a:xfrm>
              <a:off x="4307" y="2301"/>
              <a:ext cx="326" cy="25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1600">
                  <a:solidFill>
                    <a:schemeClr val="tx1"/>
                  </a:solidFill>
                  <a:latin typeface="Times New Roman" pitchFamily="18" charset="0"/>
                </a:rPr>
                <a:t>11</a:t>
              </a:r>
            </a:p>
          </p:txBody>
        </p:sp>
        <p:sp>
          <p:nvSpPr>
            <p:cNvPr id="1050713" name="Rectangle 89"/>
            <p:cNvSpPr>
              <a:spLocks noChangeArrowheads="1"/>
            </p:cNvSpPr>
            <p:nvPr/>
          </p:nvSpPr>
          <p:spPr bwMode="auto">
            <a:xfrm>
              <a:off x="3682" y="2348"/>
              <a:ext cx="327" cy="2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1600">
                  <a:solidFill>
                    <a:schemeClr val="tx1"/>
                  </a:solidFill>
                  <a:latin typeface="Times New Roman" pitchFamily="18" charset="0"/>
                </a:rPr>
                <a:t>12</a:t>
              </a:r>
            </a:p>
          </p:txBody>
        </p:sp>
        <p:sp>
          <p:nvSpPr>
            <p:cNvPr id="1050714" name="Rectangle 90"/>
            <p:cNvSpPr>
              <a:spLocks noChangeArrowheads="1"/>
            </p:cNvSpPr>
            <p:nvPr/>
          </p:nvSpPr>
          <p:spPr bwMode="auto">
            <a:xfrm>
              <a:off x="4307" y="2540"/>
              <a:ext cx="326" cy="2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1600">
                  <a:solidFill>
                    <a:schemeClr val="tx1"/>
                  </a:solidFill>
                  <a:latin typeface="Times New Roman" pitchFamily="18" charset="0"/>
                </a:rPr>
                <a:t>13</a:t>
              </a:r>
            </a:p>
          </p:txBody>
        </p:sp>
        <p:sp>
          <p:nvSpPr>
            <p:cNvPr id="1050715" name="Rectangle 91"/>
            <p:cNvSpPr>
              <a:spLocks noChangeArrowheads="1"/>
            </p:cNvSpPr>
            <p:nvPr/>
          </p:nvSpPr>
          <p:spPr bwMode="auto">
            <a:xfrm>
              <a:off x="3299" y="2636"/>
              <a:ext cx="327" cy="25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1600">
                  <a:solidFill>
                    <a:schemeClr val="tx1"/>
                  </a:solidFill>
                  <a:latin typeface="Times New Roman" pitchFamily="18" charset="0"/>
                </a:rPr>
                <a:t>14</a:t>
              </a:r>
            </a:p>
          </p:txBody>
        </p:sp>
        <p:sp>
          <p:nvSpPr>
            <p:cNvPr id="1050716" name="Rectangle 92"/>
            <p:cNvSpPr>
              <a:spLocks noChangeArrowheads="1"/>
            </p:cNvSpPr>
            <p:nvPr/>
          </p:nvSpPr>
          <p:spPr bwMode="auto">
            <a:xfrm>
              <a:off x="4020" y="2972"/>
              <a:ext cx="326" cy="2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1600">
                  <a:solidFill>
                    <a:schemeClr val="tx1"/>
                  </a:solidFill>
                  <a:latin typeface="Times New Roman" pitchFamily="18" charset="0"/>
                </a:rPr>
                <a:t>15</a:t>
              </a:r>
            </a:p>
          </p:txBody>
        </p:sp>
        <p:sp>
          <p:nvSpPr>
            <p:cNvPr id="1050717" name="Rectangle 93"/>
            <p:cNvSpPr>
              <a:spLocks noChangeArrowheads="1"/>
            </p:cNvSpPr>
            <p:nvPr/>
          </p:nvSpPr>
          <p:spPr bwMode="auto">
            <a:xfrm>
              <a:off x="4931" y="2972"/>
              <a:ext cx="327" cy="2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1600">
                  <a:solidFill>
                    <a:schemeClr val="tx1"/>
                  </a:solidFill>
                  <a:latin typeface="Times New Roman" pitchFamily="18" charset="0"/>
                </a:rPr>
                <a:t>16</a:t>
              </a:r>
            </a:p>
          </p:txBody>
        </p:sp>
      </p:grpSp>
      <p:grpSp>
        <p:nvGrpSpPr>
          <p:cNvPr id="1050718" name="Group 94"/>
          <p:cNvGrpSpPr>
            <a:grpSpLocks/>
          </p:cNvGrpSpPr>
          <p:nvPr/>
        </p:nvGrpSpPr>
        <p:grpSpPr bwMode="auto">
          <a:xfrm>
            <a:off x="684213" y="2005013"/>
            <a:ext cx="5183187" cy="3944937"/>
            <a:chOff x="1671" y="490"/>
            <a:chExt cx="3265" cy="2485"/>
          </a:xfrm>
        </p:grpSpPr>
        <p:sp>
          <p:nvSpPr>
            <p:cNvPr id="1050719" name="Line 95"/>
            <p:cNvSpPr>
              <a:spLocks noChangeShapeType="1"/>
            </p:cNvSpPr>
            <p:nvPr/>
          </p:nvSpPr>
          <p:spPr bwMode="auto">
            <a:xfrm>
              <a:off x="1728" y="816"/>
              <a:ext cx="0" cy="20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0720" name="Line 96"/>
            <p:cNvSpPr>
              <a:spLocks noChangeShapeType="1"/>
            </p:cNvSpPr>
            <p:nvPr/>
          </p:nvSpPr>
          <p:spPr bwMode="auto">
            <a:xfrm>
              <a:off x="1728" y="2832"/>
              <a:ext cx="28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0721" name="Rectangle 97"/>
            <p:cNvSpPr>
              <a:spLocks noChangeArrowheads="1"/>
            </p:cNvSpPr>
            <p:nvPr/>
          </p:nvSpPr>
          <p:spPr bwMode="auto">
            <a:xfrm>
              <a:off x="1671" y="490"/>
              <a:ext cx="289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2800" i="1">
                  <a:solidFill>
                    <a:schemeClr val="tx1"/>
                  </a:solidFill>
                  <a:latin typeface="Times New Roman" pitchFamily="18" charset="0"/>
                </a:rPr>
                <a:t>x</a:t>
              </a:r>
              <a:r>
                <a:rPr lang="en-GB" sz="2800" baseline="-25000">
                  <a:solidFill>
                    <a:schemeClr val="tx1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050722" name="Rectangle 98"/>
            <p:cNvSpPr>
              <a:spLocks noChangeArrowheads="1"/>
            </p:cNvSpPr>
            <p:nvPr/>
          </p:nvSpPr>
          <p:spPr bwMode="auto">
            <a:xfrm>
              <a:off x="4647" y="2650"/>
              <a:ext cx="289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2800" i="1">
                  <a:solidFill>
                    <a:schemeClr val="tx1"/>
                  </a:solidFill>
                  <a:latin typeface="Times New Roman" pitchFamily="18" charset="0"/>
                </a:rPr>
                <a:t>x</a:t>
              </a:r>
              <a:r>
                <a:rPr lang="en-GB" sz="2800" baseline="-25000">
                  <a:solidFill>
                    <a:schemeClr val="tx1"/>
                  </a:solidFill>
                  <a:latin typeface="Times New Roman" pitchFamily="18" charset="0"/>
                </a:rPr>
                <a:t>2</a:t>
              </a:r>
            </a:p>
          </p:txBody>
        </p:sp>
      </p:grpSp>
      <p:sp>
        <p:nvSpPr>
          <p:cNvPr id="1050723" name="Rectangle 99"/>
          <p:cNvSpPr>
            <a:spLocks noChangeArrowheads="1"/>
          </p:cNvSpPr>
          <p:nvPr/>
        </p:nvSpPr>
        <p:spPr bwMode="auto">
          <a:xfrm>
            <a:off x="3176588" y="2852738"/>
            <a:ext cx="7572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>
                <a:solidFill>
                  <a:schemeClr val="hlink"/>
                </a:solidFill>
                <a:latin typeface="Times New Roman" pitchFamily="18" charset="0"/>
              </a:rPr>
              <a:t>X(1)</a:t>
            </a:r>
          </a:p>
        </p:txBody>
      </p:sp>
      <p:sp>
        <p:nvSpPr>
          <p:cNvPr id="1050724" name="Rectangle 100"/>
          <p:cNvSpPr>
            <a:spLocks noChangeArrowheads="1"/>
          </p:cNvSpPr>
          <p:nvPr/>
        </p:nvSpPr>
        <p:spPr bwMode="auto">
          <a:xfrm>
            <a:off x="3100388" y="3309938"/>
            <a:ext cx="7572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>
                <a:solidFill>
                  <a:schemeClr val="hlink"/>
                </a:solidFill>
                <a:latin typeface="Times New Roman" pitchFamily="18" charset="0"/>
              </a:rPr>
              <a:t>X(3)</a:t>
            </a:r>
          </a:p>
        </p:txBody>
      </p:sp>
      <p:sp>
        <p:nvSpPr>
          <p:cNvPr id="1050725" name="Rectangle 101"/>
          <p:cNvSpPr>
            <a:spLocks noChangeArrowheads="1"/>
          </p:cNvSpPr>
          <p:nvPr/>
        </p:nvSpPr>
        <p:spPr bwMode="auto">
          <a:xfrm>
            <a:off x="4090988" y="2852738"/>
            <a:ext cx="7572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>
                <a:solidFill>
                  <a:schemeClr val="hlink"/>
                </a:solidFill>
                <a:latin typeface="Times New Roman" pitchFamily="18" charset="0"/>
              </a:rPr>
              <a:t>X(7)</a:t>
            </a:r>
          </a:p>
        </p:txBody>
      </p:sp>
      <p:sp>
        <p:nvSpPr>
          <p:cNvPr id="1050726" name="Rectangle 102"/>
          <p:cNvSpPr>
            <a:spLocks noChangeArrowheads="1"/>
          </p:cNvSpPr>
          <p:nvPr/>
        </p:nvSpPr>
        <p:spPr bwMode="auto">
          <a:xfrm>
            <a:off x="3709988" y="3309938"/>
            <a:ext cx="7572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>
                <a:solidFill>
                  <a:schemeClr val="hlink"/>
                </a:solidFill>
                <a:latin typeface="Times New Roman" pitchFamily="18" charset="0"/>
              </a:rPr>
              <a:t>X(8)</a:t>
            </a:r>
          </a:p>
        </p:txBody>
      </p:sp>
      <p:sp>
        <p:nvSpPr>
          <p:cNvPr id="1050727" name="Rectangle 103"/>
          <p:cNvSpPr>
            <a:spLocks noChangeArrowheads="1"/>
          </p:cNvSpPr>
          <p:nvPr/>
        </p:nvSpPr>
        <p:spPr bwMode="auto">
          <a:xfrm>
            <a:off x="3481388" y="2471738"/>
            <a:ext cx="9096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>
                <a:solidFill>
                  <a:schemeClr val="hlink"/>
                </a:solidFill>
                <a:latin typeface="Times New Roman" pitchFamily="18" charset="0"/>
              </a:rPr>
              <a:t>X(15)</a:t>
            </a:r>
          </a:p>
        </p:txBody>
      </p:sp>
      <p:sp>
        <p:nvSpPr>
          <p:cNvPr id="1050728" name="Rectangle 104"/>
          <p:cNvSpPr>
            <a:spLocks noChangeArrowheads="1"/>
          </p:cNvSpPr>
          <p:nvPr/>
        </p:nvSpPr>
        <p:spPr bwMode="auto">
          <a:xfrm>
            <a:off x="4319588" y="3081338"/>
            <a:ext cx="9096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>
                <a:solidFill>
                  <a:schemeClr val="hlink"/>
                </a:solidFill>
                <a:latin typeface="Times New Roman" pitchFamily="18" charset="0"/>
              </a:rPr>
              <a:t>X(16)</a:t>
            </a:r>
          </a:p>
        </p:txBody>
      </p:sp>
      <p:sp>
        <p:nvSpPr>
          <p:cNvPr id="1050729" name="Rectangle 105"/>
          <p:cNvSpPr>
            <a:spLocks noChangeArrowheads="1"/>
          </p:cNvSpPr>
          <p:nvPr/>
        </p:nvSpPr>
        <p:spPr bwMode="auto">
          <a:xfrm>
            <a:off x="1881188" y="3690938"/>
            <a:ext cx="9096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>
                <a:solidFill>
                  <a:schemeClr val="accent2"/>
                </a:solidFill>
                <a:latin typeface="Times New Roman" pitchFamily="18" charset="0"/>
              </a:rPr>
              <a:t>X(25)</a:t>
            </a:r>
          </a:p>
        </p:txBody>
      </p:sp>
      <p:sp>
        <p:nvSpPr>
          <p:cNvPr id="1050730" name="Rectangle 106"/>
          <p:cNvSpPr>
            <a:spLocks noChangeArrowheads="1"/>
          </p:cNvSpPr>
          <p:nvPr/>
        </p:nvSpPr>
        <p:spPr bwMode="auto">
          <a:xfrm>
            <a:off x="3024188" y="4148138"/>
            <a:ext cx="7572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>
                <a:solidFill>
                  <a:schemeClr val="accent2"/>
                </a:solidFill>
                <a:latin typeface="Times New Roman" pitchFamily="18" charset="0"/>
              </a:rPr>
              <a:t>X(6)</a:t>
            </a:r>
          </a:p>
        </p:txBody>
      </p:sp>
      <p:sp>
        <p:nvSpPr>
          <p:cNvPr id="1050731" name="Rectangle 107"/>
          <p:cNvSpPr>
            <a:spLocks noChangeArrowheads="1"/>
          </p:cNvSpPr>
          <p:nvPr/>
        </p:nvSpPr>
        <p:spPr bwMode="auto">
          <a:xfrm>
            <a:off x="2643188" y="3690938"/>
            <a:ext cx="9096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>
                <a:solidFill>
                  <a:schemeClr val="accent2"/>
                </a:solidFill>
                <a:latin typeface="Times New Roman" pitchFamily="18" charset="0"/>
              </a:rPr>
              <a:t>X(12)</a:t>
            </a:r>
          </a:p>
        </p:txBody>
      </p:sp>
      <p:sp>
        <p:nvSpPr>
          <p:cNvPr id="1050732" name="Rectangle 108"/>
          <p:cNvSpPr>
            <a:spLocks noChangeArrowheads="1"/>
          </p:cNvSpPr>
          <p:nvPr/>
        </p:nvSpPr>
        <p:spPr bwMode="auto">
          <a:xfrm>
            <a:off x="2338388" y="4148138"/>
            <a:ext cx="9096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>
                <a:solidFill>
                  <a:schemeClr val="accent2"/>
                </a:solidFill>
                <a:latin typeface="Times New Roman" pitchFamily="18" charset="0"/>
              </a:rPr>
              <a:t>X(13)</a:t>
            </a:r>
          </a:p>
        </p:txBody>
      </p:sp>
      <p:sp>
        <p:nvSpPr>
          <p:cNvPr id="1050733" name="Rectangle 109"/>
          <p:cNvSpPr>
            <a:spLocks noChangeArrowheads="1"/>
          </p:cNvSpPr>
          <p:nvPr/>
        </p:nvSpPr>
        <p:spPr bwMode="auto">
          <a:xfrm>
            <a:off x="1042988" y="4757738"/>
            <a:ext cx="7572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>
                <a:solidFill>
                  <a:schemeClr val="tx1"/>
                </a:solidFill>
                <a:latin typeface="Times New Roman" pitchFamily="18" charset="0"/>
              </a:rPr>
              <a:t>X(4)</a:t>
            </a:r>
          </a:p>
        </p:txBody>
      </p:sp>
      <p:sp>
        <p:nvSpPr>
          <p:cNvPr id="1050734" name="Rectangle 110"/>
          <p:cNvSpPr>
            <a:spLocks noChangeArrowheads="1"/>
          </p:cNvSpPr>
          <p:nvPr/>
        </p:nvSpPr>
        <p:spPr bwMode="auto">
          <a:xfrm>
            <a:off x="1347788" y="5062538"/>
            <a:ext cx="9096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>
                <a:solidFill>
                  <a:schemeClr val="tx1"/>
                </a:solidFill>
                <a:latin typeface="Times New Roman" pitchFamily="18" charset="0"/>
              </a:rPr>
              <a:t>X(14)</a:t>
            </a:r>
          </a:p>
        </p:txBody>
      </p:sp>
      <p:sp>
        <p:nvSpPr>
          <p:cNvPr id="1050735" name="Rectangle 111"/>
          <p:cNvSpPr>
            <a:spLocks noChangeArrowheads="1"/>
          </p:cNvSpPr>
          <p:nvPr/>
        </p:nvSpPr>
        <p:spPr bwMode="auto">
          <a:xfrm>
            <a:off x="1042988" y="4300538"/>
            <a:ext cx="7572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>
                <a:solidFill>
                  <a:schemeClr val="tx1"/>
                </a:solidFill>
                <a:latin typeface="Times New Roman" pitchFamily="18" charset="0"/>
              </a:rPr>
              <a:t>X(9)</a:t>
            </a:r>
          </a:p>
        </p:txBody>
      </p:sp>
      <p:sp>
        <p:nvSpPr>
          <p:cNvPr id="1050736" name="Rectangle 112"/>
          <p:cNvSpPr>
            <a:spLocks noChangeArrowheads="1"/>
          </p:cNvSpPr>
          <p:nvPr/>
        </p:nvSpPr>
        <p:spPr bwMode="auto">
          <a:xfrm>
            <a:off x="2033588" y="4910138"/>
            <a:ext cx="9096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>
                <a:solidFill>
                  <a:schemeClr val="tx1"/>
                </a:solidFill>
                <a:latin typeface="Times New Roman" pitchFamily="18" charset="0"/>
              </a:rPr>
              <a:t>X(11)</a:t>
            </a:r>
          </a:p>
        </p:txBody>
      </p:sp>
      <p:sp>
        <p:nvSpPr>
          <p:cNvPr id="1050737" name="Rectangle 113"/>
          <p:cNvSpPr>
            <a:spLocks noChangeArrowheads="1"/>
          </p:cNvSpPr>
          <p:nvPr/>
        </p:nvSpPr>
        <p:spPr bwMode="auto">
          <a:xfrm>
            <a:off x="1652588" y="4452938"/>
            <a:ext cx="9096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>
                <a:solidFill>
                  <a:schemeClr val="tx1"/>
                </a:solidFill>
                <a:latin typeface="Times New Roman" pitchFamily="18" charset="0"/>
              </a:rPr>
              <a:t>X(10)</a:t>
            </a:r>
          </a:p>
        </p:txBody>
      </p:sp>
      <p:sp>
        <p:nvSpPr>
          <p:cNvPr id="1050738" name="Oval 114"/>
          <p:cNvSpPr>
            <a:spLocks noChangeArrowheads="1"/>
          </p:cNvSpPr>
          <p:nvPr/>
        </p:nvSpPr>
        <p:spPr bwMode="auto">
          <a:xfrm>
            <a:off x="3425825" y="2644775"/>
            <a:ext cx="139700" cy="1397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0739" name="Oval 115"/>
          <p:cNvSpPr>
            <a:spLocks noChangeArrowheads="1"/>
          </p:cNvSpPr>
          <p:nvPr/>
        </p:nvSpPr>
        <p:spPr bwMode="auto">
          <a:xfrm>
            <a:off x="2130425" y="3559175"/>
            <a:ext cx="139700" cy="1397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0740" name="Oval 116"/>
          <p:cNvSpPr>
            <a:spLocks noChangeArrowheads="1"/>
          </p:cNvSpPr>
          <p:nvPr/>
        </p:nvSpPr>
        <p:spPr bwMode="auto">
          <a:xfrm>
            <a:off x="1216025" y="4244975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0741" name="Oval 117"/>
          <p:cNvSpPr>
            <a:spLocks noChangeArrowheads="1"/>
          </p:cNvSpPr>
          <p:nvPr/>
        </p:nvSpPr>
        <p:spPr bwMode="auto">
          <a:xfrm>
            <a:off x="3121025" y="3025775"/>
            <a:ext cx="139700" cy="1397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0742" name="Oval 118"/>
          <p:cNvSpPr>
            <a:spLocks noChangeArrowheads="1"/>
          </p:cNvSpPr>
          <p:nvPr/>
        </p:nvSpPr>
        <p:spPr bwMode="auto">
          <a:xfrm>
            <a:off x="4035425" y="3025775"/>
            <a:ext cx="139700" cy="1397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0743" name="Oval 119"/>
          <p:cNvSpPr>
            <a:spLocks noChangeArrowheads="1"/>
          </p:cNvSpPr>
          <p:nvPr/>
        </p:nvSpPr>
        <p:spPr bwMode="auto">
          <a:xfrm>
            <a:off x="4264025" y="3254375"/>
            <a:ext cx="139700" cy="1397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0744" name="Oval 120"/>
          <p:cNvSpPr>
            <a:spLocks noChangeArrowheads="1"/>
          </p:cNvSpPr>
          <p:nvPr/>
        </p:nvSpPr>
        <p:spPr bwMode="auto">
          <a:xfrm>
            <a:off x="3044825" y="3330575"/>
            <a:ext cx="139700" cy="1397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0745" name="Oval 121"/>
          <p:cNvSpPr>
            <a:spLocks noChangeArrowheads="1"/>
          </p:cNvSpPr>
          <p:nvPr/>
        </p:nvSpPr>
        <p:spPr bwMode="auto">
          <a:xfrm>
            <a:off x="3883025" y="3254375"/>
            <a:ext cx="139700" cy="1397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0746" name="Oval 122"/>
          <p:cNvSpPr>
            <a:spLocks noChangeArrowheads="1"/>
          </p:cNvSpPr>
          <p:nvPr/>
        </p:nvSpPr>
        <p:spPr bwMode="auto">
          <a:xfrm>
            <a:off x="2816225" y="3635375"/>
            <a:ext cx="139700" cy="1397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0747" name="Oval 123"/>
          <p:cNvSpPr>
            <a:spLocks noChangeArrowheads="1"/>
          </p:cNvSpPr>
          <p:nvPr/>
        </p:nvSpPr>
        <p:spPr bwMode="auto">
          <a:xfrm>
            <a:off x="2511425" y="4092575"/>
            <a:ext cx="139700" cy="1397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0748" name="Oval 124"/>
          <p:cNvSpPr>
            <a:spLocks noChangeArrowheads="1"/>
          </p:cNvSpPr>
          <p:nvPr/>
        </p:nvSpPr>
        <p:spPr bwMode="auto">
          <a:xfrm>
            <a:off x="3197225" y="4092575"/>
            <a:ext cx="139700" cy="1397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0749" name="Oval 125"/>
          <p:cNvSpPr>
            <a:spLocks noChangeArrowheads="1"/>
          </p:cNvSpPr>
          <p:nvPr/>
        </p:nvSpPr>
        <p:spPr bwMode="auto">
          <a:xfrm>
            <a:off x="1749425" y="4397375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0750" name="Oval 126"/>
          <p:cNvSpPr>
            <a:spLocks noChangeArrowheads="1"/>
          </p:cNvSpPr>
          <p:nvPr/>
        </p:nvSpPr>
        <p:spPr bwMode="auto">
          <a:xfrm>
            <a:off x="1139825" y="4702175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0751" name="Oval 127"/>
          <p:cNvSpPr>
            <a:spLocks noChangeArrowheads="1"/>
          </p:cNvSpPr>
          <p:nvPr/>
        </p:nvSpPr>
        <p:spPr bwMode="auto">
          <a:xfrm>
            <a:off x="2206625" y="4854575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0752" name="Oval 128"/>
          <p:cNvSpPr>
            <a:spLocks noChangeArrowheads="1"/>
          </p:cNvSpPr>
          <p:nvPr/>
        </p:nvSpPr>
        <p:spPr bwMode="auto">
          <a:xfrm>
            <a:off x="1749425" y="4930775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" name="Footer Placeholder 7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Representing General Objects</a:t>
            </a:r>
            <a:endParaRPr lang="en-US" dirty="0"/>
          </a:p>
        </p:txBody>
      </p:sp>
      <p:sp>
        <p:nvSpPr>
          <p:cNvPr id="1050627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341438"/>
            <a:ext cx="7775575" cy="4649787"/>
          </a:xfrm>
          <a:ln/>
        </p:spPr>
        <p:txBody>
          <a:bodyPr/>
          <a:lstStyle/>
          <a:p>
            <a:pPr marL="457200" indent="-457200">
              <a:tabLst>
                <a:tab pos="88900" algn="l"/>
              </a:tabLst>
            </a:pPr>
            <a:endParaRPr lang="en-US" dirty="0">
              <a:solidFill>
                <a:srgbClr val="000099"/>
              </a:solidFill>
            </a:endParaRPr>
          </a:p>
          <a:p>
            <a:pPr marL="1257300" lvl="2" indent="-342900">
              <a:tabLst>
                <a:tab pos="88900" algn="l"/>
              </a:tabLst>
            </a:pPr>
            <a:endParaRPr lang="en-GB" dirty="0"/>
          </a:p>
          <a:p>
            <a:pPr marL="838200" lvl="1" indent="-381000">
              <a:tabLst>
                <a:tab pos="88900" algn="l"/>
              </a:tabLst>
            </a:pPr>
            <a:endParaRPr lang="en-GB" dirty="0"/>
          </a:p>
        </p:txBody>
      </p:sp>
      <p:sp>
        <p:nvSpPr>
          <p:cNvPr id="7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9D083765-7562-4C13-816A-5D42FD8F907B}" type="slidenum">
              <a:rPr lang="en-GB"/>
              <a:pPr/>
              <a:t>28</a:t>
            </a:fld>
            <a:endParaRPr lang="en-GB"/>
          </a:p>
        </p:txBody>
      </p:sp>
      <p:sp>
        <p:nvSpPr>
          <p:cNvPr id="1050628" name="Rectangle 4"/>
          <p:cNvSpPr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r>
              <a:rPr lang="en-GB" dirty="0" smtClean="0">
                <a:solidFill>
                  <a:srgbClr val="0E1F54"/>
                </a:solidFill>
              </a:rPr>
              <a:t>Feature vectors of </a:t>
            </a:r>
          </a:p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GB" dirty="0">
              <a:solidFill>
                <a:srgbClr val="0E1F54"/>
              </a:solidFill>
            </a:endParaRPr>
          </a:p>
          <a:p>
            <a:pPr marL="800100" lvl="1" indent="-342900">
              <a:spcBef>
                <a:spcPct val="20000"/>
              </a:spcBef>
              <a:buClr>
                <a:srgbClr val="0E1F54"/>
              </a:buClr>
              <a:buFont typeface="Arial" pitchFamily="34" charset="0"/>
              <a:buChar char="•"/>
            </a:pPr>
            <a:r>
              <a:rPr lang="en-GB" dirty="0" smtClean="0">
                <a:solidFill>
                  <a:srgbClr val="0E1F54"/>
                </a:solidFill>
              </a:rPr>
              <a:t>Faces</a:t>
            </a:r>
          </a:p>
          <a:p>
            <a:pPr marL="800100" lvl="1" indent="-342900">
              <a:spcBef>
                <a:spcPct val="20000"/>
              </a:spcBef>
              <a:buClr>
                <a:srgbClr val="0E1F54"/>
              </a:buClr>
              <a:buFont typeface="Arial" pitchFamily="34" charset="0"/>
              <a:buChar char="•"/>
            </a:pPr>
            <a:r>
              <a:rPr lang="en-GB" dirty="0" smtClean="0">
                <a:solidFill>
                  <a:srgbClr val="0E1F54"/>
                </a:solidFill>
              </a:rPr>
              <a:t>Cars</a:t>
            </a:r>
          </a:p>
          <a:p>
            <a:pPr marL="800100" lvl="1" indent="-342900">
              <a:spcBef>
                <a:spcPct val="20000"/>
              </a:spcBef>
              <a:buClr>
                <a:srgbClr val="0E1F54"/>
              </a:buClr>
              <a:buFont typeface="Arial" pitchFamily="34" charset="0"/>
              <a:buChar char="•"/>
            </a:pPr>
            <a:r>
              <a:rPr lang="en-GB" dirty="0" smtClean="0">
                <a:solidFill>
                  <a:srgbClr val="0E1F54"/>
                </a:solidFill>
              </a:rPr>
              <a:t>Fingerprints</a:t>
            </a:r>
          </a:p>
          <a:p>
            <a:pPr marL="800100" lvl="1" indent="-342900">
              <a:spcBef>
                <a:spcPct val="20000"/>
              </a:spcBef>
              <a:buClr>
                <a:srgbClr val="0E1F54"/>
              </a:buClr>
              <a:buFont typeface="Arial" pitchFamily="34" charset="0"/>
              <a:buChar char="•"/>
            </a:pPr>
            <a:r>
              <a:rPr lang="en-GB" dirty="0" smtClean="0">
                <a:solidFill>
                  <a:srgbClr val="0E1F54"/>
                </a:solidFill>
              </a:rPr>
              <a:t>Gestures</a:t>
            </a:r>
          </a:p>
          <a:p>
            <a:pPr marL="800100" lvl="1" indent="-342900">
              <a:spcBef>
                <a:spcPct val="20000"/>
              </a:spcBef>
              <a:buClr>
                <a:srgbClr val="0E1F54"/>
              </a:buClr>
              <a:buFont typeface="Arial" pitchFamily="34" charset="0"/>
              <a:buChar char="•"/>
            </a:pPr>
            <a:r>
              <a:rPr lang="en-GB" dirty="0" smtClean="0">
                <a:solidFill>
                  <a:srgbClr val="0E1F54"/>
                </a:solidFill>
              </a:rPr>
              <a:t>Emotions (a smiling face, a sad expression etc)</a:t>
            </a:r>
          </a:p>
          <a:p>
            <a:pPr marL="800100" lvl="1" indent="-342900">
              <a:spcBef>
                <a:spcPct val="20000"/>
              </a:spcBef>
              <a:buClr>
                <a:srgbClr val="0E1F54"/>
              </a:buClr>
              <a:buFont typeface="Arial" pitchFamily="34" charset="0"/>
              <a:buChar char="•"/>
            </a:pPr>
            <a:r>
              <a:rPr lang="en-GB" dirty="0" smtClean="0">
                <a:solidFill>
                  <a:srgbClr val="0E1F54"/>
                </a:solidFill>
              </a:rPr>
              <a:t>…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78" name="Footer Placeholder 7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Further Reading</a:t>
            </a:r>
            <a:endParaRPr lang="en-US"/>
          </a:p>
        </p:txBody>
      </p:sp>
      <p:sp>
        <p:nvSpPr>
          <p:cNvPr id="1052747" name="Rectangle 75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T. M. Mitchell, Machine Learning, McGraw-Hill International Edition, 1997</a:t>
            </a:r>
          </a:p>
          <a:p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 smtClean="0"/>
              <a:t>	Chapter </a:t>
            </a:r>
            <a:r>
              <a:rPr lang="en-US" dirty="0"/>
              <a:t>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74A4AF81-2903-4C11-942D-AB42A0126198}" type="slidenum">
              <a:rPr lang="en-GB"/>
              <a:pPr/>
              <a:t>29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Motivating Problems</a:t>
            </a:r>
            <a:endParaRPr lang="en-US"/>
          </a:p>
        </p:txBody>
      </p:sp>
      <p:sp>
        <p:nvSpPr>
          <p:cNvPr id="1003523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57200" indent="-457200"/>
            <a:r>
              <a:rPr lang="en-GB" dirty="0" smtClean="0"/>
              <a:t>Fingerprint Recognition (e.g., border control) 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B08D9BC6-C24C-4B57-A80F-ED75960ECAD0}" type="slidenum">
              <a:rPr lang="en-GB"/>
              <a:pPr/>
              <a:t>3</a:t>
            </a:fld>
            <a:endParaRPr lang="en-GB"/>
          </a:p>
        </p:txBody>
      </p:sp>
      <p:grpSp>
        <p:nvGrpSpPr>
          <p:cNvPr id="14" name="Group 13"/>
          <p:cNvGrpSpPr/>
          <p:nvPr/>
        </p:nvGrpSpPr>
        <p:grpSpPr>
          <a:xfrm>
            <a:off x="5364088" y="2204864"/>
            <a:ext cx="3063332" cy="3600400"/>
            <a:chOff x="5148064" y="2132856"/>
            <a:chExt cx="3063332" cy="3600400"/>
          </a:xfrm>
        </p:grpSpPr>
        <p:pic>
          <p:nvPicPr>
            <p:cNvPr id="1003528" name="Picture 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148064" y="2132856"/>
              <a:ext cx="1439863" cy="143510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rnd">
              <a:solidFill>
                <a:srgbClr val="FFFFFF"/>
              </a:solidFill>
            </a:ln>
            <a:effectLst>
              <a:outerShdw blurRad="50000" algn="tl" rotWithShape="0">
                <a:srgbClr val="000000">
                  <a:alpha val="41000"/>
                </a:srgbClr>
              </a:outerShdw>
            </a:effectLst>
            <a:scene3d>
              <a:camera prst="orthographicFront"/>
              <a:lightRig rig="twoPt" dir="t">
                <a:rot lat="0" lon="0" rev="7800000"/>
              </a:lightRig>
            </a:scene3d>
            <a:sp3d contourW="6350">
              <a:bevelT w="50800" h="16510"/>
              <a:contourClr>
                <a:srgbClr val="C0C0C0"/>
              </a:contourClr>
            </a:sp3d>
          </p:spPr>
        </p:pic>
        <p:pic>
          <p:nvPicPr>
            <p:cNvPr id="1003530" name="Picture 10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732240" y="2132856"/>
              <a:ext cx="1441450" cy="144145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rnd">
              <a:solidFill>
                <a:srgbClr val="FFFFFF"/>
              </a:solidFill>
            </a:ln>
            <a:effectLst>
              <a:outerShdw blurRad="50000" algn="tl" rotWithShape="0">
                <a:srgbClr val="000000">
                  <a:alpha val="41000"/>
                </a:srgbClr>
              </a:outerShdw>
            </a:effectLst>
            <a:scene3d>
              <a:camera prst="orthographicFront"/>
              <a:lightRig rig="twoPt" dir="t">
                <a:rot lat="0" lon="0" rev="7800000"/>
              </a:lightRig>
            </a:scene3d>
            <a:sp3d contourW="6350">
              <a:bevelT w="50800" h="16510"/>
              <a:contourClr>
                <a:srgbClr val="C0C0C0"/>
              </a:contourClr>
            </a:sp3d>
          </p:spPr>
        </p:pic>
        <p:pic>
          <p:nvPicPr>
            <p:cNvPr id="1003532" name="Picture 1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148064" y="3789040"/>
              <a:ext cx="3063332" cy="1944216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rnd">
              <a:solidFill>
                <a:srgbClr val="FFFFFF"/>
              </a:solidFill>
            </a:ln>
            <a:effectLst>
              <a:outerShdw blurRad="50000" algn="tl" rotWithShape="0">
                <a:srgbClr val="000000">
                  <a:alpha val="41000"/>
                </a:srgbClr>
              </a:outerShdw>
            </a:effectLst>
            <a:scene3d>
              <a:camera prst="orthographicFront"/>
              <a:lightRig rig="twoPt" dir="t">
                <a:rot lat="0" lon="0" rev="7800000"/>
              </a:lightRig>
            </a:scene3d>
            <a:sp3d contourW="6350">
              <a:bevelT w="50800" h="16510"/>
              <a:contourClr>
                <a:srgbClr val="C0C0C0"/>
              </a:contourClr>
            </a:sp3d>
          </p:spPr>
        </p:pic>
      </p:grp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  <p:pic>
        <p:nvPicPr>
          <p:cNvPr id="1003534" name="Picture 1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3608" y="2204864"/>
            <a:ext cx="3709080" cy="367240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cxnSp>
        <p:nvCxnSpPr>
          <p:cNvPr id="16" name="Straight Arrow Connector 15"/>
          <p:cNvCxnSpPr/>
          <p:nvPr/>
        </p:nvCxnSpPr>
        <p:spPr>
          <a:xfrm rot="5400000" flipH="1" flipV="1">
            <a:off x="4211960" y="3861048"/>
            <a:ext cx="1584176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Tutorial/Exercise Questions</a:t>
            </a:r>
            <a:endParaRPr lang="en-US"/>
          </a:p>
        </p:txBody>
      </p:sp>
      <p:sp>
        <p:nvSpPr>
          <p:cNvPr id="1054723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57200" indent="-457200">
              <a:buFont typeface="Wingdings" pitchFamily="2" charset="2"/>
              <a:buAutoNum type="arabicPeriod"/>
            </a:pPr>
            <a:r>
              <a:rPr lang="en-US" sz="1800" dirty="0"/>
              <a:t>Describe informally in one paragraph of English, the task of learning to recognize handwriting numerical digits.</a:t>
            </a:r>
          </a:p>
          <a:p>
            <a:pPr marL="457200" indent="-457200">
              <a:buFont typeface="Wingdings" pitchFamily="2" charset="2"/>
              <a:buAutoNum type="arabicPeriod"/>
            </a:pPr>
            <a:endParaRPr lang="en-US" sz="1800" dirty="0"/>
          </a:p>
          <a:p>
            <a:pPr marL="457200" indent="-457200">
              <a:buFont typeface="Wingdings" pitchFamily="2" charset="2"/>
              <a:buAutoNum type="arabicPeriod"/>
            </a:pPr>
            <a:r>
              <a:rPr lang="en-US" sz="1800" dirty="0"/>
              <a:t>Describe the various steps involved in designing a learning system to perform the task of question 1, give as much detail as possible the tasks that have to be performed in each step. </a:t>
            </a:r>
          </a:p>
          <a:p>
            <a:pPr marL="457200" indent="-457200">
              <a:buFont typeface="Wingdings" pitchFamily="2" charset="2"/>
              <a:buAutoNum type="arabicPeriod"/>
            </a:pPr>
            <a:endParaRPr lang="en-US" sz="1800" dirty="0"/>
          </a:p>
          <a:p>
            <a:pPr marL="457200" indent="-457200">
              <a:buFont typeface="Wingdings" pitchFamily="2" charset="2"/>
              <a:buAutoNum type="arabicPeriod"/>
            </a:pPr>
            <a:r>
              <a:rPr lang="en-US" sz="1800" dirty="0"/>
              <a:t>For the tasks of learning to recognize human faces and </a:t>
            </a:r>
            <a:r>
              <a:rPr lang="en-US" sz="1800" dirty="0" smtClean="0"/>
              <a:t>fingerprints </a:t>
            </a:r>
            <a:r>
              <a:rPr lang="en-US" sz="1800" dirty="0"/>
              <a:t>respectively, redo questions 1 and 2.</a:t>
            </a:r>
          </a:p>
          <a:p>
            <a:pPr marL="457200" indent="-457200">
              <a:buFont typeface="Wingdings" pitchFamily="2" charset="2"/>
              <a:buAutoNum type="arabicPeriod"/>
            </a:pPr>
            <a:endParaRPr lang="en-US" sz="1800" dirty="0"/>
          </a:p>
          <a:p>
            <a:pPr marL="457200" indent="-457200">
              <a:buFont typeface="Wingdings" pitchFamily="2" charset="2"/>
              <a:buAutoNum type="arabicPeriod"/>
            </a:pPr>
            <a:r>
              <a:rPr lang="en-US" sz="1800" dirty="0"/>
              <a:t>In the lecture, we used a very long binary vector to represent the handwriting digits, can you think of other representation methods?</a:t>
            </a:r>
          </a:p>
          <a:p>
            <a:pPr marL="457200" indent="-457200">
              <a:buFont typeface="Wingdings" pitchFamily="2" charset="2"/>
              <a:buAutoNum type="arabicPeriod"/>
            </a:pPr>
            <a:endParaRPr lang="en-US" sz="1800" dirty="0"/>
          </a:p>
          <a:p>
            <a:pPr marL="457200" indent="-457200">
              <a:buFont typeface="Wingdings" pitchFamily="2" charset="2"/>
              <a:buAutoNum type="arabicPeriod"/>
            </a:pP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EED2390B-A084-4520-A4A0-358738C12349}" type="slidenum">
              <a:rPr lang="en-GB"/>
              <a:pPr/>
              <a:t>30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5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Motivating Problems</a:t>
            </a:r>
            <a:endParaRPr lang="en-US"/>
          </a:p>
        </p:txBody>
      </p:sp>
      <p:sp>
        <p:nvSpPr>
          <p:cNvPr id="1005571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57200" indent="-457200"/>
            <a:r>
              <a:rPr lang="en-GB" dirty="0"/>
              <a:t>Face </a:t>
            </a:r>
            <a:r>
              <a:rPr lang="en-GB" dirty="0" smtClean="0"/>
              <a:t>Recognition (security access to buildings etc)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9BDDAF1F-A910-4978-95F0-740A70995AF1}" type="slidenum">
              <a:rPr lang="en-GB"/>
              <a:pPr/>
              <a:t>4</a:t>
            </a:fld>
            <a:endParaRPr lang="en-GB"/>
          </a:p>
        </p:txBody>
      </p:sp>
      <p:pic>
        <p:nvPicPr>
          <p:cNvPr id="1005577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0338" y="2204864"/>
            <a:ext cx="3876675" cy="38766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84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Can Machines Learn to Solve These Problems?</a:t>
            </a:r>
            <a:endParaRPr lang="en-US" sz="3200" dirty="0"/>
          </a:p>
        </p:txBody>
      </p:sp>
      <p:sp>
        <p:nvSpPr>
          <p:cNvPr id="958467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57200" indent="-457200">
              <a:buFont typeface="Wingdings" pitchFamily="2" charset="2"/>
              <a:buNone/>
            </a:pPr>
            <a:r>
              <a:rPr lang="en-GB" sz="2800"/>
              <a:t>Or, to be more precise</a:t>
            </a:r>
          </a:p>
          <a:p>
            <a:pPr marL="457200" indent="-457200"/>
            <a:endParaRPr lang="en-GB" sz="2800"/>
          </a:p>
          <a:p>
            <a:pPr marL="838200" lvl="1" indent="-381000"/>
            <a:r>
              <a:rPr lang="en-GB" sz="2400"/>
              <a:t>Can we program machines to learn to do these tasks?</a:t>
            </a:r>
          </a:p>
          <a:p>
            <a:pPr marL="838200" lvl="1" indent="-381000"/>
            <a:endParaRPr lang="en-GB" sz="2400"/>
          </a:p>
          <a:p>
            <a:pPr marL="838200" lvl="1" indent="-381000"/>
            <a:endParaRPr lang="en-GB" sz="2400"/>
          </a:p>
          <a:p>
            <a:pPr marL="838200" lvl="1" indent="-381000"/>
            <a:endParaRPr lang="en-US" sz="24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EF3012BA-AC64-4269-B0A0-92616F0A6693}" type="slidenum">
              <a:rPr lang="en-GB"/>
              <a:pPr/>
              <a:t>5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Definition of Learning </a:t>
            </a:r>
            <a:endParaRPr lang="en-US"/>
          </a:p>
        </p:txBody>
      </p:sp>
      <p:sp>
        <p:nvSpPr>
          <p:cNvPr id="1007619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57200" indent="-457200"/>
            <a:r>
              <a:rPr lang="en-GB"/>
              <a:t>A computer program is said to learn from experience </a:t>
            </a:r>
            <a:r>
              <a:rPr lang="en-GB" b="1" i="1"/>
              <a:t>E</a:t>
            </a:r>
            <a:r>
              <a:rPr lang="en-GB"/>
              <a:t> with respect to some class of tasks </a:t>
            </a:r>
            <a:r>
              <a:rPr lang="en-GB" b="1" i="1"/>
              <a:t>T</a:t>
            </a:r>
            <a:r>
              <a:rPr lang="en-GB"/>
              <a:t> and performance measure </a:t>
            </a:r>
            <a:r>
              <a:rPr lang="en-GB" b="1" i="1"/>
              <a:t>P</a:t>
            </a:r>
            <a:r>
              <a:rPr lang="en-GB"/>
              <a:t>, if its performance at tasks in </a:t>
            </a:r>
            <a:r>
              <a:rPr lang="en-GB" b="1" i="1"/>
              <a:t>T</a:t>
            </a:r>
            <a:r>
              <a:rPr lang="en-GB"/>
              <a:t>, as measured by </a:t>
            </a:r>
            <a:r>
              <a:rPr lang="en-GB" b="1" i="1"/>
              <a:t>P</a:t>
            </a:r>
            <a:r>
              <a:rPr lang="en-GB"/>
              <a:t>, improves with experience </a:t>
            </a:r>
            <a:r>
              <a:rPr lang="en-GB" b="1" i="1"/>
              <a:t>E</a:t>
            </a:r>
            <a:r>
              <a:rPr lang="en-GB"/>
              <a:t> </a:t>
            </a:r>
          </a:p>
          <a:p>
            <a:pPr marL="457200" indent="-457200"/>
            <a:endParaRPr lang="en-GB"/>
          </a:p>
          <a:p>
            <a:pPr marL="457200" indent="-457200" algn="ctr">
              <a:buFont typeface="Wingdings" pitchFamily="2" charset="2"/>
              <a:buNone/>
            </a:pPr>
            <a:r>
              <a:rPr lang="en-GB"/>
              <a:t>(Mitchell, Machine Learning, McGraw-Hill, 1997) </a:t>
            </a:r>
          </a:p>
          <a:p>
            <a:pPr marL="838200" lvl="1" indent="-381000"/>
            <a:endParaRPr lang="en-GB"/>
          </a:p>
          <a:p>
            <a:pPr marL="838200" lvl="1" indent="-381000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557F5954-40AC-44B2-880E-E69A7E17A58E}" type="slidenum">
              <a:rPr lang="en-GB"/>
              <a:pPr/>
              <a:t>6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Definition of Learning </a:t>
            </a:r>
            <a:endParaRPr lang="en-US"/>
          </a:p>
        </p:txBody>
      </p:sp>
      <p:sp>
        <p:nvSpPr>
          <p:cNvPr id="1009667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57200" indent="-457200"/>
            <a:r>
              <a:rPr lang="en-GB" dirty="0"/>
              <a:t>What does this mean exactly? </a:t>
            </a:r>
          </a:p>
          <a:p>
            <a:pPr marL="838200" lvl="1" indent="-381000"/>
            <a:endParaRPr lang="en-GB" dirty="0"/>
          </a:p>
          <a:p>
            <a:pPr marL="838200" lvl="1" indent="-381000"/>
            <a:r>
              <a:rPr lang="en-GB" dirty="0"/>
              <a:t>Handwriting recognition problem</a:t>
            </a:r>
          </a:p>
          <a:p>
            <a:pPr marL="838200" lvl="1" indent="-381000"/>
            <a:endParaRPr lang="en-GB" dirty="0"/>
          </a:p>
          <a:p>
            <a:pPr marL="1257300" lvl="2" indent="-342900"/>
            <a:r>
              <a:rPr lang="en-GB" dirty="0"/>
              <a:t>Task </a:t>
            </a:r>
            <a:r>
              <a:rPr lang="en-GB" b="1" i="1" dirty="0"/>
              <a:t>T</a:t>
            </a:r>
            <a:r>
              <a:rPr lang="en-GB" dirty="0"/>
              <a:t>: Recognizing hand written characters</a:t>
            </a:r>
          </a:p>
          <a:p>
            <a:pPr marL="1257300" lvl="2" indent="-342900"/>
            <a:r>
              <a:rPr lang="en-GB" dirty="0"/>
              <a:t>Performance measure </a:t>
            </a:r>
            <a:r>
              <a:rPr lang="en-GB" b="1" i="1" dirty="0"/>
              <a:t>P</a:t>
            </a:r>
            <a:r>
              <a:rPr lang="en-GB" dirty="0"/>
              <a:t>: percent of characters correctly classified</a:t>
            </a:r>
          </a:p>
          <a:p>
            <a:pPr marL="1257300" lvl="2" indent="-342900"/>
            <a:r>
              <a:rPr lang="en-GB" dirty="0"/>
              <a:t>Training experience </a:t>
            </a:r>
            <a:r>
              <a:rPr lang="en-GB" b="1" i="1" dirty="0"/>
              <a:t>E</a:t>
            </a:r>
            <a:r>
              <a:rPr lang="en-GB" dirty="0"/>
              <a:t>: a database of handwritten characters with given classifications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5039D7FC-C2C8-4F17-B149-9AD7DA23A3C7}" type="slidenum">
              <a:rPr lang="en-GB"/>
              <a:pPr/>
              <a:t>7</a:t>
            </a:fld>
            <a:endParaRPr lang="en-GB"/>
          </a:p>
        </p:txBody>
      </p:sp>
      <p:pic>
        <p:nvPicPr>
          <p:cNvPr id="100966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1863" y="4581128"/>
            <a:ext cx="2160587" cy="1289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Design a Learning System</a:t>
            </a:r>
            <a:endParaRPr lang="en-US"/>
          </a:p>
        </p:txBody>
      </p:sp>
      <p:sp>
        <p:nvSpPr>
          <p:cNvPr id="1011715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57200" indent="-457200"/>
            <a:r>
              <a:rPr lang="en-GB" sz="2000"/>
              <a:t>We shall use handwritten Character recognition as an example to illustrate the design issues and approaches</a:t>
            </a:r>
          </a:p>
          <a:p>
            <a:pPr marL="838200" lvl="1" indent="-381000"/>
            <a:endParaRPr lang="en-GB" sz="180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2A734E7D-73E1-48EC-815F-486B4C5831A6}" type="slidenum">
              <a:rPr lang="en-GB"/>
              <a:pPr/>
              <a:t>8</a:t>
            </a:fld>
            <a:endParaRPr lang="en-GB"/>
          </a:p>
        </p:txBody>
      </p:sp>
      <p:pic>
        <p:nvPicPr>
          <p:cNvPr id="101171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8538" y="2492375"/>
            <a:ext cx="4537075" cy="27066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Design a Learning System</a:t>
            </a:r>
            <a:endParaRPr lang="en-US"/>
          </a:p>
        </p:txBody>
      </p:sp>
      <p:sp>
        <p:nvSpPr>
          <p:cNvPr id="1013763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57200" indent="-457200">
              <a:buFont typeface="Wingdings" pitchFamily="2" charset="2"/>
              <a:buNone/>
            </a:pPr>
            <a:r>
              <a:rPr lang="en-GB" sz="2000"/>
              <a:t>Step 0: </a:t>
            </a:r>
          </a:p>
          <a:p>
            <a:pPr marL="457200" indent="-457200"/>
            <a:endParaRPr lang="en-GB" sz="2000"/>
          </a:p>
          <a:p>
            <a:pPr marL="838200" lvl="1" indent="-381000"/>
            <a:r>
              <a:rPr lang="en-GB" sz="1800"/>
              <a:t>Lets treat the learning system as a black box</a:t>
            </a:r>
          </a:p>
          <a:p>
            <a:pPr marL="838200" lvl="1" indent="-381000"/>
            <a:endParaRPr lang="en-GB" sz="180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79F8F7FF-D43B-423C-B501-4DB6C75B8AB0}" type="slidenum">
              <a:rPr lang="en-GB"/>
              <a:pPr/>
              <a:t>9</a:t>
            </a:fld>
            <a:endParaRPr lang="en-GB"/>
          </a:p>
        </p:txBody>
      </p:sp>
      <p:pic>
        <p:nvPicPr>
          <p:cNvPr id="101376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4425" y="3860800"/>
            <a:ext cx="1079500" cy="644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1013765" name="Rectangle 5"/>
          <p:cNvSpPr>
            <a:spLocks noChangeArrowheads="1"/>
          </p:cNvSpPr>
          <p:nvPr/>
        </p:nvSpPr>
        <p:spPr bwMode="auto">
          <a:xfrm>
            <a:off x="2914650" y="2852738"/>
            <a:ext cx="3168650" cy="2736850"/>
          </a:xfrm>
          <a:prstGeom prst="rect">
            <a:avLst/>
          </a:prstGeom>
          <a:solidFill>
            <a:schemeClr val="tx2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b="1">
                <a:solidFill>
                  <a:schemeClr val="bg1"/>
                </a:solidFill>
              </a:rPr>
              <a:t>Learning System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1013769" name="Line 9"/>
          <p:cNvSpPr>
            <a:spLocks noChangeShapeType="1"/>
          </p:cNvSpPr>
          <p:nvPr/>
        </p:nvSpPr>
        <p:spPr bwMode="auto">
          <a:xfrm>
            <a:off x="6083300" y="4221163"/>
            <a:ext cx="115252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13780" name="Group 20"/>
          <p:cNvGrpSpPr>
            <a:grpSpLocks/>
          </p:cNvGrpSpPr>
          <p:nvPr/>
        </p:nvGrpSpPr>
        <p:grpSpPr bwMode="auto">
          <a:xfrm>
            <a:off x="1790700" y="4049713"/>
            <a:ext cx="1125538" cy="141287"/>
            <a:chOff x="1128" y="2551"/>
            <a:chExt cx="709" cy="89"/>
          </a:xfrm>
        </p:grpSpPr>
        <p:sp>
          <p:nvSpPr>
            <p:cNvPr id="1013773" name="Line 13"/>
            <p:cNvSpPr>
              <a:spLocks noChangeShapeType="1"/>
            </p:cNvSpPr>
            <p:nvPr/>
          </p:nvSpPr>
          <p:spPr bwMode="auto">
            <a:xfrm>
              <a:off x="1202" y="2614"/>
              <a:ext cx="635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13779" name="Freeform 19"/>
            <p:cNvSpPr>
              <a:spLocks/>
            </p:cNvSpPr>
            <p:nvPr/>
          </p:nvSpPr>
          <p:spPr bwMode="auto">
            <a:xfrm>
              <a:off x="1128" y="2551"/>
              <a:ext cx="104" cy="89"/>
            </a:xfrm>
            <a:custGeom>
              <a:avLst/>
              <a:gdLst/>
              <a:ahLst/>
              <a:cxnLst>
                <a:cxn ang="0">
                  <a:pos x="60" y="1"/>
                </a:cxn>
                <a:cxn ang="0">
                  <a:pos x="0" y="33"/>
                </a:cxn>
                <a:cxn ang="0">
                  <a:pos x="48" y="89"/>
                </a:cxn>
                <a:cxn ang="0">
                  <a:pos x="80" y="85"/>
                </a:cxn>
                <a:cxn ang="0">
                  <a:pos x="68" y="33"/>
                </a:cxn>
                <a:cxn ang="0">
                  <a:pos x="60" y="1"/>
                </a:cxn>
              </a:cxnLst>
              <a:rect l="0" t="0" r="r" b="b"/>
              <a:pathLst>
                <a:path w="104" h="89">
                  <a:moveTo>
                    <a:pt x="60" y="1"/>
                  </a:moveTo>
                  <a:cubicBezTo>
                    <a:pt x="26" y="5"/>
                    <a:pt x="11" y="0"/>
                    <a:pt x="0" y="33"/>
                  </a:cubicBezTo>
                  <a:cubicBezTo>
                    <a:pt x="6" y="67"/>
                    <a:pt x="14" y="81"/>
                    <a:pt x="48" y="89"/>
                  </a:cubicBezTo>
                  <a:cubicBezTo>
                    <a:pt x="59" y="88"/>
                    <a:pt x="70" y="89"/>
                    <a:pt x="80" y="85"/>
                  </a:cubicBezTo>
                  <a:cubicBezTo>
                    <a:pt x="104" y="76"/>
                    <a:pt x="79" y="40"/>
                    <a:pt x="68" y="33"/>
                  </a:cubicBezTo>
                  <a:cubicBezTo>
                    <a:pt x="50" y="6"/>
                    <a:pt x="45" y="16"/>
                    <a:pt x="60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13781" name="Text Box 21"/>
          <p:cNvSpPr txBox="1">
            <a:spLocks noChangeArrowheads="1"/>
          </p:cNvSpPr>
          <p:nvPr/>
        </p:nvSpPr>
        <p:spPr bwMode="auto">
          <a:xfrm>
            <a:off x="7308850" y="3789363"/>
            <a:ext cx="5667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400"/>
              <a:t>Z</a:t>
            </a:r>
            <a:endParaRPr lang="en-US" sz="440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G53MLE: Machine Learning: Guoping Qiu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17321</TotalTime>
  <Words>1647</Words>
  <Application>Microsoft Office PowerPoint</Application>
  <PresentationFormat>On-screen Show (4:3)</PresentationFormat>
  <Paragraphs>427</Paragraphs>
  <Slides>30</Slides>
  <Notes>29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Verdana</vt:lpstr>
      <vt:lpstr>Wingdings</vt:lpstr>
      <vt:lpstr>Courier New</vt:lpstr>
      <vt:lpstr>Times New Roman</vt:lpstr>
      <vt:lpstr>Office Theme</vt:lpstr>
      <vt:lpstr>Microsoft Equation 3.0</vt:lpstr>
      <vt:lpstr>Machine Learning</vt:lpstr>
      <vt:lpstr>Motivating Problems</vt:lpstr>
      <vt:lpstr>Motivating Problems</vt:lpstr>
      <vt:lpstr>Motivating Problems</vt:lpstr>
      <vt:lpstr>Can Machines Learn to Solve These Problems?</vt:lpstr>
      <vt:lpstr>Definition of Learning </vt:lpstr>
      <vt:lpstr>Definition of Learning </vt:lpstr>
      <vt:lpstr>Design a Learning System</vt:lpstr>
      <vt:lpstr>Design a Learning System</vt:lpstr>
      <vt:lpstr>Design a Learning System</vt:lpstr>
      <vt:lpstr>Design a Learning System</vt:lpstr>
      <vt:lpstr>Design a Learning System</vt:lpstr>
      <vt:lpstr>Design a Learning System</vt:lpstr>
      <vt:lpstr>Design a Learning System</vt:lpstr>
      <vt:lpstr>Design a Learning System</vt:lpstr>
      <vt:lpstr>Design a Learning System</vt:lpstr>
      <vt:lpstr>Design a Learning System</vt:lpstr>
      <vt:lpstr>Design a Learning System</vt:lpstr>
      <vt:lpstr>Design a Learning System</vt:lpstr>
      <vt:lpstr>Design a Learning System</vt:lpstr>
      <vt:lpstr>Revision of Some Basic Maths</vt:lpstr>
      <vt:lpstr>Revision of Some Basic Maths</vt:lpstr>
      <vt:lpstr>Revision of Some Basic Maths</vt:lpstr>
      <vt:lpstr>Revision of Some Basic Maths</vt:lpstr>
      <vt:lpstr>Revision of Some Basic Maths</vt:lpstr>
      <vt:lpstr>Feature Space</vt:lpstr>
      <vt:lpstr>Feature Space</vt:lpstr>
      <vt:lpstr>Representing General Objects</vt:lpstr>
      <vt:lpstr>Further Reading</vt:lpstr>
      <vt:lpstr>Tutorial/Exercise Questions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 can position your opening statement here, either in Connexions Purple or reversed-out.</dc:title>
  <dc:creator>David Mc Mullan</dc:creator>
  <cp:lastModifiedBy>qiu</cp:lastModifiedBy>
  <cp:revision>1519</cp:revision>
  <dcterms:created xsi:type="dcterms:W3CDTF">2003-03-31T12:37:15Z</dcterms:created>
  <dcterms:modified xsi:type="dcterms:W3CDTF">2010-09-11T11:01:40Z</dcterms:modified>
</cp:coreProperties>
</file>