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</p:sldMasterIdLst>
  <p:notesMasterIdLst>
    <p:notesMasterId r:id="rId53"/>
  </p:notesMasterIdLst>
  <p:handoutMasterIdLst>
    <p:handoutMasterId r:id="rId54"/>
  </p:handoutMasterIdLst>
  <p:sldIdLst>
    <p:sldId id="349" r:id="rId4"/>
    <p:sldId id="377" r:id="rId5"/>
    <p:sldId id="378" r:id="rId6"/>
    <p:sldId id="379" r:id="rId7"/>
    <p:sldId id="380" r:id="rId8"/>
    <p:sldId id="381" r:id="rId9"/>
    <p:sldId id="385" r:id="rId10"/>
    <p:sldId id="386" r:id="rId11"/>
    <p:sldId id="387" r:id="rId12"/>
    <p:sldId id="388" r:id="rId13"/>
    <p:sldId id="389" r:id="rId14"/>
    <p:sldId id="426" r:id="rId15"/>
    <p:sldId id="427" r:id="rId16"/>
    <p:sldId id="391" r:id="rId17"/>
    <p:sldId id="428" r:id="rId18"/>
    <p:sldId id="397" r:id="rId19"/>
    <p:sldId id="399" r:id="rId20"/>
    <p:sldId id="400" r:id="rId21"/>
    <p:sldId id="401" r:id="rId22"/>
    <p:sldId id="402" r:id="rId23"/>
    <p:sldId id="403" r:id="rId24"/>
    <p:sldId id="404" r:id="rId25"/>
    <p:sldId id="405" r:id="rId26"/>
    <p:sldId id="406" r:id="rId27"/>
    <p:sldId id="407" r:id="rId28"/>
    <p:sldId id="408" r:id="rId29"/>
    <p:sldId id="409" r:id="rId30"/>
    <p:sldId id="410" r:id="rId31"/>
    <p:sldId id="411" r:id="rId32"/>
    <p:sldId id="412" r:id="rId33"/>
    <p:sldId id="413" r:id="rId34"/>
    <p:sldId id="414" r:id="rId35"/>
    <p:sldId id="415" r:id="rId36"/>
    <p:sldId id="416" r:id="rId37"/>
    <p:sldId id="417" r:id="rId38"/>
    <p:sldId id="418" r:id="rId39"/>
    <p:sldId id="419" r:id="rId40"/>
    <p:sldId id="420" r:id="rId41"/>
    <p:sldId id="421" r:id="rId42"/>
    <p:sldId id="422" r:id="rId43"/>
    <p:sldId id="423" r:id="rId44"/>
    <p:sldId id="424" r:id="rId45"/>
    <p:sldId id="425" r:id="rId46"/>
    <p:sldId id="429" r:id="rId47"/>
    <p:sldId id="430" r:id="rId48"/>
    <p:sldId id="431" r:id="rId49"/>
    <p:sldId id="432" r:id="rId50"/>
    <p:sldId id="433" r:id="rId51"/>
    <p:sldId id="435" r:id="rId52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20000"/>
      </a:spcBef>
      <a:spcAft>
        <a:spcPct val="0"/>
      </a:spcAft>
      <a:buClr>
        <a:srgbClr val="0E1F54"/>
      </a:buClr>
      <a:buFont typeface="Wingdings" pitchFamily="2" charset="2"/>
      <a:defRPr sz="1000" kern="1200">
        <a:solidFill>
          <a:srgbClr val="0E1F5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0E1F54"/>
      </a:buClr>
      <a:buFont typeface="Wingdings" pitchFamily="2" charset="2"/>
      <a:defRPr sz="1000" kern="1200">
        <a:solidFill>
          <a:srgbClr val="0E1F5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0E1F54"/>
      </a:buClr>
      <a:buFont typeface="Wingdings" pitchFamily="2" charset="2"/>
      <a:defRPr sz="1000" kern="1200">
        <a:solidFill>
          <a:srgbClr val="0E1F5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0E1F54"/>
      </a:buClr>
      <a:buFont typeface="Wingdings" pitchFamily="2" charset="2"/>
      <a:defRPr sz="1000" kern="1200">
        <a:solidFill>
          <a:srgbClr val="0E1F5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0E1F54"/>
      </a:buClr>
      <a:buFont typeface="Wingdings" pitchFamily="2" charset="2"/>
      <a:defRPr sz="1000" kern="1200">
        <a:solidFill>
          <a:srgbClr val="0E1F5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rgbClr val="0E1F5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rgbClr val="0E1F5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rgbClr val="0E1F5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rgbClr val="0E1F5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EE913C"/>
    <a:srgbClr val="0A5019"/>
    <a:srgbClr val="FF0000"/>
    <a:srgbClr val="26E44F"/>
    <a:srgbClr val="F4B780"/>
    <a:srgbClr val="094917"/>
    <a:srgbClr val="0527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3" autoAdjust="0"/>
    <p:restoredTop sz="94569" autoAdjust="0"/>
  </p:normalViewPr>
  <p:slideViewPr>
    <p:cSldViewPr>
      <p:cViewPr varScale="1">
        <p:scale>
          <a:sx n="66" d="100"/>
          <a:sy n="66" d="100"/>
        </p:scale>
        <p:origin x="-35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58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fld id="{412839CD-4BB8-47AE-AEF7-2FD271A0E3A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fld id="{A44466E4-AC89-46E1-93F1-7AA6E642798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2DF4F9-7F1C-481E-9C37-4BD962D46889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A, B case:</a:t>
            </a:r>
          </a:p>
          <a:p>
            <a:r>
              <a:rPr lang="en-US"/>
              <a:t>If we choose A: the reduction is: 100/203 Ent(100,0) + 103/203 Ent(100,3) ~~ 0</a:t>
            </a:r>
          </a:p>
          <a:p>
            <a:r>
              <a:rPr lang="en-US"/>
              <a:t>If we choose B: the reduction is: 53/203 Ent(53,0) + 153/203 Ent(150,203) &gt;&gt; 0</a:t>
            </a:r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92002ABE-251D-4CB0-A352-6C4D3881D9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22C4699F-E58F-4F6B-B5AF-1A07265739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FEF68BA3-6426-4D3B-AA88-47EF3FD703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B3DF-C0F8-44BC-8F99-B8E30C11EBFD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48D1-9054-47F4-A2EC-AF929EE154E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42D5-3E45-4C4E-B791-30A056296BD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90AAD-0EE8-42E3-95BC-60ECB785C8C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79C6B-5C0F-4877-B124-39F5F02D9C0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3E75A-63A9-42A7-91E6-BA1EB4AA551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BB0E2-4AD6-4434-9615-9D2FCB552D6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6088-67A3-4F09-9992-E486F0031135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AB16C40E-8693-443A-B036-1FE9A1A04E5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7814-8BE6-4738-82F5-86B31C20526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10CF-6BB1-4B5E-94B5-8C64B5E3D8F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A787-413C-4B95-BCEE-3AC00994682C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E16A5-0A2D-4545-A49D-A8D952F048A5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F37AF-35B5-466E-83AD-F9071C36C41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FB7E8-226E-4F76-8103-A4A1939C981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975F8-13B9-4AFC-8AC6-0469AAA4EFD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201D-5BF1-4A65-B783-E9120857DCEC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B4EA-C404-4947-A8BF-BFB19071004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A58A4-6B43-4360-8A7A-E9557C50D61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6B6003C3-85A4-4751-A7D3-FC4C97D0ED3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C563-B713-48EF-BCC7-E058B2F742A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B9920-5845-4B43-B9C7-2F2A7D83C4B3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E5552-FA9C-44E2-ABC0-6C16F7348A7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C140-2AF2-4BA0-9934-6C3AF0D1842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F611915F-4CD5-4139-8B0F-2CEDC40AB2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A43CE536-1769-4493-B40C-0A9A5242949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4849494D-1F3E-476C-B815-A8B606F0EC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7EE5159D-A68A-4E69-A0D1-0888F6D297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A247B449-FDD6-4A1A-A41B-4F271CA709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F0B26CD8-4098-4FB8-B6E9-8B260CB2FF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smtClean="0"/>
          </a:p>
          <a:p>
            <a:fld id="{B8437454-5B76-4B67-82E7-678A0AF1012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mtClean="0">
              <a:solidFill>
                <a:prstClr val="black">
                  <a:tint val="75000"/>
                </a:prstClr>
              </a:solidFill>
              <a:latin typeface="Arial Narrow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mtClean="0">
              <a:solidFill>
                <a:prstClr val="black">
                  <a:tint val="75000"/>
                </a:prstClr>
              </a:solidFill>
              <a:latin typeface="Arial Narrow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>
              <a:spcBef>
                <a:spcPct val="0"/>
              </a:spcBef>
              <a:buClrTx/>
              <a:buSzPct val="60000"/>
            </a:pPr>
            <a:fld id="{3DC38408-C625-4129-B43D-95701986D9AA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 Narrow" pitchFamily="34" charset="0"/>
              </a:rPr>
              <a:pPr eaLnBrk="0" hangingPunct="0">
                <a:spcBef>
                  <a:spcPct val="0"/>
                </a:spcBef>
                <a:buClrTx/>
                <a:buSzPct val="60000"/>
              </a:pPr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  <a:latin typeface="Arial Narrow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zoom dir="in"/>
  </p:transition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mtClean="0">
              <a:solidFill>
                <a:prstClr val="black">
                  <a:tint val="75000"/>
                </a:prstClr>
              </a:solidFill>
              <a:latin typeface="Arial Narrow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mtClean="0">
              <a:solidFill>
                <a:prstClr val="black">
                  <a:tint val="75000"/>
                </a:prstClr>
              </a:solidFill>
              <a:latin typeface="Arial Narrow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>
              <a:spcBef>
                <a:spcPct val="0"/>
              </a:spcBef>
              <a:buClrTx/>
              <a:buSzPct val="60000"/>
            </a:pPr>
            <a:fld id="{6F698B24-D0CB-4627-92E7-291F7104A45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 Narrow" pitchFamily="34" charset="0"/>
              </a:rPr>
              <a:pPr eaLnBrk="0" hangingPunct="0">
                <a:spcBef>
                  <a:spcPct val="0"/>
                </a:spcBef>
                <a:buClrTx/>
                <a:buSzPct val="60000"/>
              </a:pPr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  <a:latin typeface="Arial Narrow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zoom dir="in"/>
  </p:transition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5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6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7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8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4.bin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Machine Learning</a:t>
            </a:r>
            <a:endParaRPr lang="en-US" sz="7200" dirty="0"/>
          </a:p>
        </p:txBody>
      </p:sp>
      <p:sp>
        <p:nvSpPr>
          <p:cNvPr id="773125" name="Rectangle 5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Lecture </a:t>
            </a:r>
            <a:r>
              <a:rPr lang="en-US" dirty="0" smtClean="0"/>
              <a:t>10</a:t>
            </a:r>
            <a:endParaRPr lang="en-US" sz="3200" dirty="0"/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 smtClean="0"/>
              <a:t>Decision Tree Learning</a:t>
            </a:r>
            <a:endParaRPr lang="en-US" sz="3200" dirty="0"/>
          </a:p>
          <a:p>
            <a:pPr>
              <a:lnSpc>
                <a:spcPct val="90000"/>
              </a:lnSpc>
            </a:pPr>
            <a:endParaRPr lang="en-US" sz="3200" dirty="0">
              <a:latin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92002ABE-251D-4CB0-A352-6C4D3881D9B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014B7-EFE2-4231-BF71-31238D12033D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7218" name="Text Box 2"/>
          <p:cNvSpPr txBox="1">
            <a:spLocks noChangeArrowheads="1"/>
          </p:cNvSpPr>
          <p:nvPr/>
        </p:nvSpPr>
        <p:spPr bwMode="auto">
          <a:xfrm>
            <a:off x="152400" y="1052736"/>
            <a:ext cx="8610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Consider data with two Boolean attributes (A,B).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                {  (A=0,B=0), -  }:    50 examples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                {  (A=0,B=1), -  }:    50 examples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                {  (A=1,B=0), -  }:   </a:t>
            </a: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3 examples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                {  (A=1,B=1), +  }:   100 examples</a:t>
            </a:r>
            <a:endParaRPr lang="en-US" sz="2400" dirty="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37220" name="Line 4"/>
          <p:cNvSpPr>
            <a:spLocks noChangeShapeType="1"/>
          </p:cNvSpPr>
          <p:nvPr/>
        </p:nvSpPr>
        <p:spPr bwMode="auto">
          <a:xfrm>
            <a:off x="0" y="31242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28600" y="3810000"/>
            <a:ext cx="2438400" cy="1981200"/>
            <a:chOff x="96" y="2976"/>
            <a:chExt cx="1536" cy="1248"/>
          </a:xfrm>
        </p:grpSpPr>
        <p:sp>
          <p:nvSpPr>
            <p:cNvPr id="137230" name="Rectangle 14"/>
            <p:cNvSpPr>
              <a:spLocks noChangeArrowheads="1"/>
            </p:cNvSpPr>
            <p:nvPr/>
          </p:nvSpPr>
          <p:spPr bwMode="auto">
            <a:xfrm>
              <a:off x="959" y="2976"/>
              <a:ext cx="23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B</a:t>
              </a:r>
            </a:p>
          </p:txBody>
        </p:sp>
        <p:sp>
          <p:nvSpPr>
            <p:cNvPr id="137231" name="Rectangle 15"/>
            <p:cNvSpPr>
              <a:spLocks noChangeArrowheads="1"/>
            </p:cNvSpPr>
            <p:nvPr/>
          </p:nvSpPr>
          <p:spPr bwMode="auto">
            <a:xfrm>
              <a:off x="1455" y="3408"/>
              <a:ext cx="17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-</a:t>
              </a:r>
            </a:p>
          </p:txBody>
        </p:sp>
        <p:cxnSp>
          <p:nvCxnSpPr>
            <p:cNvPr id="137232" name="AutoShape 16"/>
            <p:cNvCxnSpPr>
              <a:cxnSpLocks noChangeShapeType="1"/>
              <a:stCxn id="137230" idx="1"/>
            </p:cNvCxnSpPr>
            <p:nvPr/>
          </p:nvCxnSpPr>
          <p:spPr bwMode="auto">
            <a:xfrm flipH="1">
              <a:off x="640" y="3140"/>
              <a:ext cx="319" cy="27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7233" name="AutoShape 17"/>
            <p:cNvCxnSpPr>
              <a:cxnSpLocks noChangeShapeType="1"/>
              <a:stCxn id="137230" idx="3"/>
              <a:endCxn id="137231" idx="0"/>
            </p:cNvCxnSpPr>
            <p:nvPr/>
          </p:nvCxnSpPr>
          <p:spPr bwMode="auto">
            <a:xfrm>
              <a:off x="1198" y="3140"/>
              <a:ext cx="346" cy="26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37234" name="Rectangle 18"/>
            <p:cNvSpPr>
              <a:spLocks noChangeArrowheads="1"/>
            </p:cNvSpPr>
            <p:nvPr/>
          </p:nvSpPr>
          <p:spPr bwMode="auto">
            <a:xfrm>
              <a:off x="1344" y="3024"/>
              <a:ext cx="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0</a:t>
              </a:r>
            </a:p>
          </p:txBody>
        </p:sp>
        <p:sp>
          <p:nvSpPr>
            <p:cNvPr id="137235" name="Rectangle 19"/>
            <p:cNvSpPr>
              <a:spLocks noChangeArrowheads="1"/>
            </p:cNvSpPr>
            <p:nvPr/>
          </p:nvSpPr>
          <p:spPr bwMode="auto">
            <a:xfrm>
              <a:off x="671" y="3024"/>
              <a:ext cx="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1</a:t>
              </a:r>
            </a:p>
          </p:txBody>
        </p:sp>
        <p:sp>
          <p:nvSpPr>
            <p:cNvPr id="137236" name="Rectangle 20"/>
            <p:cNvSpPr>
              <a:spLocks noChangeArrowheads="1"/>
            </p:cNvSpPr>
            <p:nvPr/>
          </p:nvSpPr>
          <p:spPr bwMode="auto">
            <a:xfrm>
              <a:off x="527" y="3456"/>
              <a:ext cx="23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A</a:t>
              </a:r>
            </a:p>
          </p:txBody>
        </p:sp>
        <p:sp>
          <p:nvSpPr>
            <p:cNvPr id="137237" name="Rectangle 21"/>
            <p:cNvSpPr>
              <a:spLocks noChangeArrowheads="1"/>
            </p:cNvSpPr>
            <p:nvPr/>
          </p:nvSpPr>
          <p:spPr bwMode="auto">
            <a:xfrm>
              <a:off x="96" y="3897"/>
              <a:ext cx="22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+</a:t>
              </a:r>
            </a:p>
          </p:txBody>
        </p:sp>
        <p:sp>
          <p:nvSpPr>
            <p:cNvPr id="137238" name="Rectangle 22"/>
            <p:cNvSpPr>
              <a:spLocks noChangeArrowheads="1"/>
            </p:cNvSpPr>
            <p:nvPr/>
          </p:nvSpPr>
          <p:spPr bwMode="auto">
            <a:xfrm>
              <a:off x="1008" y="3888"/>
              <a:ext cx="17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-</a:t>
              </a:r>
            </a:p>
          </p:txBody>
        </p:sp>
        <p:cxnSp>
          <p:nvCxnSpPr>
            <p:cNvPr id="137239" name="AutoShape 23"/>
            <p:cNvCxnSpPr>
              <a:cxnSpLocks noChangeShapeType="1"/>
              <a:stCxn id="137236" idx="1"/>
              <a:endCxn id="137237" idx="0"/>
            </p:cNvCxnSpPr>
            <p:nvPr/>
          </p:nvCxnSpPr>
          <p:spPr bwMode="auto">
            <a:xfrm flipH="1">
              <a:off x="208" y="3620"/>
              <a:ext cx="319" cy="27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7240" name="AutoShape 24"/>
            <p:cNvCxnSpPr>
              <a:cxnSpLocks noChangeShapeType="1"/>
              <a:stCxn id="137236" idx="3"/>
              <a:endCxn id="137238" idx="0"/>
            </p:cNvCxnSpPr>
            <p:nvPr/>
          </p:nvCxnSpPr>
          <p:spPr bwMode="auto">
            <a:xfrm>
              <a:off x="766" y="3620"/>
              <a:ext cx="331" cy="26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37241" name="Rectangle 25"/>
            <p:cNvSpPr>
              <a:spLocks noChangeArrowheads="1"/>
            </p:cNvSpPr>
            <p:nvPr/>
          </p:nvSpPr>
          <p:spPr bwMode="auto">
            <a:xfrm>
              <a:off x="912" y="3504"/>
              <a:ext cx="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0</a:t>
              </a:r>
            </a:p>
          </p:txBody>
        </p:sp>
        <p:sp>
          <p:nvSpPr>
            <p:cNvPr id="137242" name="Rectangle 26"/>
            <p:cNvSpPr>
              <a:spLocks noChangeArrowheads="1"/>
            </p:cNvSpPr>
            <p:nvPr/>
          </p:nvSpPr>
          <p:spPr bwMode="auto">
            <a:xfrm>
              <a:off x="239" y="3504"/>
              <a:ext cx="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6096000" y="3886200"/>
            <a:ext cx="2438400" cy="1981200"/>
            <a:chOff x="96" y="2976"/>
            <a:chExt cx="1536" cy="1248"/>
          </a:xfrm>
        </p:grpSpPr>
        <p:sp>
          <p:nvSpPr>
            <p:cNvPr id="137247" name="Rectangle 31"/>
            <p:cNvSpPr>
              <a:spLocks noChangeArrowheads="1"/>
            </p:cNvSpPr>
            <p:nvPr/>
          </p:nvSpPr>
          <p:spPr bwMode="auto">
            <a:xfrm>
              <a:off x="959" y="2976"/>
              <a:ext cx="23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A</a:t>
              </a:r>
            </a:p>
          </p:txBody>
        </p:sp>
        <p:sp>
          <p:nvSpPr>
            <p:cNvPr id="137248" name="Rectangle 32"/>
            <p:cNvSpPr>
              <a:spLocks noChangeArrowheads="1"/>
            </p:cNvSpPr>
            <p:nvPr/>
          </p:nvSpPr>
          <p:spPr bwMode="auto">
            <a:xfrm>
              <a:off x="1455" y="3408"/>
              <a:ext cx="17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-</a:t>
              </a:r>
            </a:p>
          </p:txBody>
        </p:sp>
        <p:cxnSp>
          <p:nvCxnSpPr>
            <p:cNvPr id="137249" name="AutoShape 33"/>
            <p:cNvCxnSpPr>
              <a:cxnSpLocks noChangeShapeType="1"/>
              <a:stCxn id="137247" idx="1"/>
            </p:cNvCxnSpPr>
            <p:nvPr/>
          </p:nvCxnSpPr>
          <p:spPr bwMode="auto">
            <a:xfrm flipH="1">
              <a:off x="640" y="3140"/>
              <a:ext cx="319" cy="27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7250" name="AutoShape 34"/>
            <p:cNvCxnSpPr>
              <a:cxnSpLocks noChangeShapeType="1"/>
              <a:stCxn id="137247" idx="3"/>
              <a:endCxn id="137248" idx="0"/>
            </p:cNvCxnSpPr>
            <p:nvPr/>
          </p:nvCxnSpPr>
          <p:spPr bwMode="auto">
            <a:xfrm>
              <a:off x="1198" y="3140"/>
              <a:ext cx="346" cy="26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37251" name="Rectangle 35"/>
            <p:cNvSpPr>
              <a:spLocks noChangeArrowheads="1"/>
            </p:cNvSpPr>
            <p:nvPr/>
          </p:nvSpPr>
          <p:spPr bwMode="auto">
            <a:xfrm>
              <a:off x="1344" y="3024"/>
              <a:ext cx="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0</a:t>
              </a:r>
            </a:p>
          </p:txBody>
        </p:sp>
        <p:sp>
          <p:nvSpPr>
            <p:cNvPr id="137252" name="Rectangle 36"/>
            <p:cNvSpPr>
              <a:spLocks noChangeArrowheads="1"/>
            </p:cNvSpPr>
            <p:nvPr/>
          </p:nvSpPr>
          <p:spPr bwMode="auto">
            <a:xfrm>
              <a:off x="671" y="3024"/>
              <a:ext cx="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1</a:t>
              </a:r>
            </a:p>
          </p:txBody>
        </p:sp>
        <p:sp>
          <p:nvSpPr>
            <p:cNvPr id="137253" name="Rectangle 37"/>
            <p:cNvSpPr>
              <a:spLocks noChangeArrowheads="1"/>
            </p:cNvSpPr>
            <p:nvPr/>
          </p:nvSpPr>
          <p:spPr bwMode="auto">
            <a:xfrm>
              <a:off x="527" y="3456"/>
              <a:ext cx="23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B</a:t>
              </a:r>
            </a:p>
          </p:txBody>
        </p:sp>
        <p:sp>
          <p:nvSpPr>
            <p:cNvPr id="137254" name="Rectangle 38"/>
            <p:cNvSpPr>
              <a:spLocks noChangeArrowheads="1"/>
            </p:cNvSpPr>
            <p:nvPr/>
          </p:nvSpPr>
          <p:spPr bwMode="auto">
            <a:xfrm>
              <a:off x="96" y="3897"/>
              <a:ext cx="22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+</a:t>
              </a:r>
            </a:p>
          </p:txBody>
        </p:sp>
        <p:sp>
          <p:nvSpPr>
            <p:cNvPr id="137255" name="Rectangle 39"/>
            <p:cNvSpPr>
              <a:spLocks noChangeArrowheads="1"/>
            </p:cNvSpPr>
            <p:nvPr/>
          </p:nvSpPr>
          <p:spPr bwMode="auto">
            <a:xfrm>
              <a:off x="1008" y="3888"/>
              <a:ext cx="17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-</a:t>
              </a:r>
            </a:p>
          </p:txBody>
        </p:sp>
        <p:cxnSp>
          <p:nvCxnSpPr>
            <p:cNvPr id="137256" name="AutoShape 40"/>
            <p:cNvCxnSpPr>
              <a:cxnSpLocks noChangeShapeType="1"/>
              <a:stCxn id="137253" idx="1"/>
              <a:endCxn id="137254" idx="0"/>
            </p:cNvCxnSpPr>
            <p:nvPr/>
          </p:nvCxnSpPr>
          <p:spPr bwMode="auto">
            <a:xfrm flipH="1">
              <a:off x="208" y="3620"/>
              <a:ext cx="319" cy="27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7257" name="AutoShape 41"/>
            <p:cNvCxnSpPr>
              <a:cxnSpLocks noChangeShapeType="1"/>
              <a:stCxn id="137253" idx="3"/>
              <a:endCxn id="137255" idx="0"/>
            </p:cNvCxnSpPr>
            <p:nvPr/>
          </p:nvCxnSpPr>
          <p:spPr bwMode="auto">
            <a:xfrm>
              <a:off x="766" y="3620"/>
              <a:ext cx="331" cy="26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37258" name="Rectangle 42"/>
            <p:cNvSpPr>
              <a:spLocks noChangeArrowheads="1"/>
            </p:cNvSpPr>
            <p:nvPr/>
          </p:nvSpPr>
          <p:spPr bwMode="auto">
            <a:xfrm>
              <a:off x="912" y="3504"/>
              <a:ext cx="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0</a:t>
              </a:r>
            </a:p>
          </p:txBody>
        </p:sp>
        <p:sp>
          <p:nvSpPr>
            <p:cNvPr id="137259" name="Rectangle 43"/>
            <p:cNvSpPr>
              <a:spLocks noChangeArrowheads="1"/>
            </p:cNvSpPr>
            <p:nvPr/>
          </p:nvSpPr>
          <p:spPr bwMode="auto">
            <a:xfrm>
              <a:off x="239" y="3504"/>
              <a:ext cx="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76200" y="4800600"/>
            <a:ext cx="8670925" cy="1357313"/>
            <a:chOff x="48" y="3024"/>
            <a:chExt cx="5462" cy="855"/>
          </a:xfrm>
        </p:grpSpPr>
        <p:sp>
          <p:nvSpPr>
            <p:cNvPr id="137260" name="Rectangle 44"/>
            <p:cNvSpPr>
              <a:spLocks noChangeArrowheads="1"/>
            </p:cNvSpPr>
            <p:nvPr/>
          </p:nvSpPr>
          <p:spPr bwMode="auto">
            <a:xfrm>
              <a:off x="1456" y="3033"/>
              <a:ext cx="3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0000FF"/>
                  </a:solidFill>
                  <a:latin typeface="Arial Narrow" pitchFamily="34" charset="0"/>
                </a:rPr>
                <a:t>53</a:t>
              </a:r>
            </a:p>
          </p:txBody>
        </p:sp>
        <p:sp>
          <p:nvSpPr>
            <p:cNvPr id="137263" name="Rectangle 47"/>
            <p:cNvSpPr>
              <a:spLocks noChangeArrowheads="1"/>
            </p:cNvSpPr>
            <p:nvPr/>
          </p:nvSpPr>
          <p:spPr bwMode="auto">
            <a:xfrm>
              <a:off x="960" y="3513"/>
              <a:ext cx="3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0000FF"/>
                  </a:solidFill>
                  <a:latin typeface="Arial Narrow" pitchFamily="34" charset="0"/>
                </a:rPr>
                <a:t>50</a:t>
              </a:r>
            </a:p>
          </p:txBody>
        </p:sp>
        <p:sp>
          <p:nvSpPr>
            <p:cNvPr id="137264" name="Rectangle 48"/>
            <p:cNvSpPr>
              <a:spLocks noChangeArrowheads="1"/>
            </p:cNvSpPr>
            <p:nvPr/>
          </p:nvSpPr>
          <p:spPr bwMode="auto">
            <a:xfrm>
              <a:off x="4656" y="3513"/>
              <a:ext cx="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0000FF"/>
                  </a:solidFill>
                  <a:latin typeface="Arial Narrow" pitchFamily="34" charset="0"/>
                </a:rPr>
                <a:t>3</a:t>
              </a:r>
            </a:p>
          </p:txBody>
        </p:sp>
        <p:sp>
          <p:nvSpPr>
            <p:cNvPr id="137265" name="Rectangle 49"/>
            <p:cNvSpPr>
              <a:spLocks noChangeArrowheads="1"/>
            </p:cNvSpPr>
            <p:nvPr/>
          </p:nvSpPr>
          <p:spPr bwMode="auto">
            <a:xfrm>
              <a:off x="5088" y="3024"/>
              <a:ext cx="42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0000FF"/>
                  </a:solidFill>
                  <a:latin typeface="Arial Narrow" pitchFamily="34" charset="0"/>
                </a:rPr>
                <a:t>100</a:t>
              </a:r>
            </a:p>
          </p:txBody>
        </p:sp>
        <p:sp>
          <p:nvSpPr>
            <p:cNvPr id="137266" name="Rectangle 50"/>
            <p:cNvSpPr>
              <a:spLocks noChangeArrowheads="1"/>
            </p:cNvSpPr>
            <p:nvPr/>
          </p:nvSpPr>
          <p:spPr bwMode="auto">
            <a:xfrm>
              <a:off x="3754" y="3552"/>
              <a:ext cx="42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0000FF"/>
                  </a:solidFill>
                  <a:latin typeface="Arial Narrow" pitchFamily="34" charset="0"/>
                </a:rPr>
                <a:t>100</a:t>
              </a:r>
            </a:p>
          </p:txBody>
        </p:sp>
        <p:sp>
          <p:nvSpPr>
            <p:cNvPr id="137267" name="Rectangle 51"/>
            <p:cNvSpPr>
              <a:spLocks noChangeArrowheads="1"/>
            </p:cNvSpPr>
            <p:nvPr/>
          </p:nvSpPr>
          <p:spPr bwMode="auto">
            <a:xfrm>
              <a:off x="48" y="3513"/>
              <a:ext cx="42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0000FF"/>
                  </a:solidFill>
                  <a:latin typeface="Arial Narrow" pitchFamily="34" charset="0"/>
                </a:rPr>
                <a:t>100</a:t>
              </a:r>
            </a:p>
          </p:txBody>
        </p:sp>
      </p:grpSp>
      <p:sp>
        <p:nvSpPr>
          <p:cNvPr id="137268" name="Rectangle 52"/>
          <p:cNvSpPr>
            <a:spLocks noChangeArrowheads="1"/>
          </p:cNvSpPr>
          <p:nvPr/>
        </p:nvSpPr>
        <p:spPr bwMode="auto">
          <a:xfrm>
            <a:off x="152400" y="3200400"/>
            <a:ext cx="8905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800" smtClean="0">
                <a:solidFill>
                  <a:prstClr val="black"/>
                </a:solidFill>
                <a:latin typeface="Arial Narrow" pitchFamily="34" charset="0"/>
              </a:rPr>
              <a:t> Trees looks structurally similar; which attribute should we choose?</a:t>
            </a:r>
          </a:p>
        </p:txBody>
      </p:sp>
      <p:sp>
        <p:nvSpPr>
          <p:cNvPr id="137271" name="Rectangle 55"/>
          <p:cNvSpPr>
            <a:spLocks noChangeArrowheads="1"/>
          </p:cNvSpPr>
          <p:nvPr/>
        </p:nvSpPr>
        <p:spPr bwMode="auto">
          <a:xfrm>
            <a:off x="6858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Picking the Root Attribute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6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0815-B58B-42C4-BBBE-38E2491C31E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6194" name="Text Box 2"/>
          <p:cNvSpPr txBox="1">
            <a:spLocks noChangeArrowheads="1"/>
          </p:cNvSpPr>
          <p:nvPr/>
        </p:nvSpPr>
        <p:spPr bwMode="auto">
          <a:xfrm>
            <a:off x="798513" y="1149350"/>
            <a:ext cx="7579319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The goal is to have the resulting decision tree as small as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 possible (Occam’s Razor)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endParaRPr lang="en-US" sz="24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The main decision in the algorithm is the selection of the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  next attribute to condition on.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24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We want attributes that split the examples to sets that are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 relatively pure in one label; this way we are closer to a leaf node.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24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The most popular heuristics is based on information gain,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 originated with the ID3 system of Quinlan.</a:t>
            </a:r>
          </a:p>
        </p:txBody>
      </p:sp>
      <p:sp>
        <p:nvSpPr>
          <p:cNvPr id="136196" name="Line 4"/>
          <p:cNvSpPr>
            <a:spLocks noChangeShapeType="1"/>
          </p:cNvSpPr>
          <p:nvPr/>
        </p:nvSpPr>
        <p:spPr bwMode="auto">
          <a:xfrm>
            <a:off x="0" y="31242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6858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Picking the Root Attribute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Entropy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58816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S is a sample of training examples</a:t>
            </a:r>
          </a:p>
          <a:p>
            <a:endParaRPr lang="en-US" sz="2400" dirty="0" smtClean="0"/>
          </a:p>
          <a:p>
            <a:r>
              <a:rPr lang="en-US" sz="2400" dirty="0" smtClean="0"/>
              <a:t>p</a:t>
            </a:r>
            <a:r>
              <a:rPr lang="en-US" sz="2400" baseline="-25000" dirty="0" smtClean="0"/>
              <a:t>+</a:t>
            </a:r>
            <a:r>
              <a:rPr lang="en-US" sz="2400" dirty="0" smtClean="0"/>
              <a:t> is the proportion of positive examples in S</a:t>
            </a:r>
          </a:p>
          <a:p>
            <a:endParaRPr lang="en-US" sz="2400" dirty="0" smtClean="0"/>
          </a:p>
          <a:p>
            <a:r>
              <a:rPr lang="en-US" sz="2400" dirty="0" smtClean="0"/>
              <a:t>P</a:t>
            </a:r>
            <a:r>
              <a:rPr lang="en-US" sz="2400" baseline="-25000" dirty="0" smtClean="0"/>
              <a:t>-</a:t>
            </a:r>
            <a:r>
              <a:rPr lang="en-US" sz="2400" dirty="0" smtClean="0"/>
              <a:t> is the proportion of negative examples in S</a:t>
            </a:r>
          </a:p>
          <a:p>
            <a:endParaRPr lang="en-US" sz="2400" dirty="0" smtClean="0"/>
          </a:p>
          <a:p>
            <a:r>
              <a:rPr lang="en-US" sz="2400" dirty="0" smtClean="0"/>
              <a:t>Entropy measures the impurity of S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AB16C40E-8693-443A-B036-1FE9A1A04E5F}" type="slidenum">
              <a:rPr lang="en-GB" smtClean="0"/>
              <a:pPr/>
              <a:t>12</a:t>
            </a:fld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899592" y="5229200"/>
          <a:ext cx="5544616" cy="504056"/>
        </p:xfrm>
        <a:graphic>
          <a:graphicData uri="http://schemas.openxmlformats.org/presentationml/2006/ole">
            <p:oleObj spid="_x0000_s53250" name="Equation" r:id="rId3" imgW="2374560" imgH="215640" progId="Equation.3">
              <p:embed/>
            </p:oleObj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1412776"/>
            <a:ext cx="358983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7236296" y="4509120"/>
            <a:ext cx="654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p</a:t>
            </a:r>
            <a:r>
              <a:rPr lang="en-US" sz="2400" baseline="-25000" dirty="0" smtClean="0"/>
              <a:t>+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Entropy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Entropy (s) = expected number of bits needed to encode class (+ or -) of randomly drawn member of S (under the optimal, shortest length code)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Why?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Information theory:  optimal length code assigns –log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p bits to message having probability p</a:t>
            </a:r>
          </a:p>
          <a:p>
            <a:endParaRPr lang="en-US" sz="2400" dirty="0" smtClean="0"/>
          </a:p>
          <a:p>
            <a:r>
              <a:rPr lang="en-US" sz="2400" dirty="0" smtClean="0"/>
              <a:t>So, expected number of bits to encode + or -  of random member of S: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AB16C40E-8693-443A-B036-1FE9A1A04E5F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979712" y="5661248"/>
          <a:ext cx="5112568" cy="464779"/>
        </p:xfrm>
        <a:graphic>
          <a:graphicData uri="http://schemas.openxmlformats.org/presentationml/2006/ole">
            <p:oleObj spid="_x0000_s54274" name="Equation" r:id="rId3" imgW="2374560" imgH="21564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267744" y="4941168"/>
          <a:ext cx="3633787" cy="431800"/>
        </p:xfrm>
        <a:graphic>
          <a:graphicData uri="http://schemas.openxmlformats.org/presentationml/2006/ole">
            <p:oleObj spid="_x0000_s54275" name="Equation" r:id="rId4" imgW="1815840" imgH="215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634D4-B98D-4483-BFFF-0548A64A8803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9746" name="Text Box 2"/>
          <p:cNvSpPr txBox="1">
            <a:spLocks noChangeArrowheads="1"/>
          </p:cNvSpPr>
          <p:nvPr/>
        </p:nvSpPr>
        <p:spPr bwMode="auto">
          <a:xfrm>
            <a:off x="4724400" y="533400"/>
            <a:ext cx="26670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8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 - - + + + - - + - + - + + - - + + + - - + - + - - + - - + - + - - + - + - + + - - + + -  - - + - + - + + - - + + + - - + - + - + + - - + - +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124200" y="1981200"/>
            <a:ext cx="5867400" cy="1677988"/>
            <a:chOff x="1968" y="1440"/>
            <a:chExt cx="3696" cy="1057"/>
          </a:xfrm>
        </p:grpSpPr>
        <p:sp>
          <p:nvSpPr>
            <p:cNvPr id="159748" name="Text Box 4"/>
            <p:cNvSpPr txBox="1">
              <a:spLocks noChangeArrowheads="1"/>
            </p:cNvSpPr>
            <p:nvPr/>
          </p:nvSpPr>
          <p:spPr bwMode="auto">
            <a:xfrm>
              <a:off x="1968" y="1872"/>
              <a:ext cx="110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en-US" sz="180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- - + + + - + - + + - + - + + + - - + - + - - + - + </a:t>
              </a:r>
            </a:p>
          </p:txBody>
        </p:sp>
        <p:sp>
          <p:nvSpPr>
            <p:cNvPr id="159749" name="Text Box 5"/>
            <p:cNvSpPr txBox="1">
              <a:spLocks noChangeArrowheads="1"/>
            </p:cNvSpPr>
            <p:nvPr/>
          </p:nvSpPr>
          <p:spPr bwMode="auto">
            <a:xfrm>
              <a:off x="3792" y="1920"/>
              <a:ext cx="816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en-US" sz="180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- - + - + - +  - - - + - - - - + - - + - - -</a:t>
              </a:r>
            </a:p>
          </p:txBody>
        </p:sp>
        <p:sp>
          <p:nvSpPr>
            <p:cNvPr id="159750" name="Text Box 6"/>
            <p:cNvSpPr txBox="1">
              <a:spLocks noChangeArrowheads="1"/>
            </p:cNvSpPr>
            <p:nvPr/>
          </p:nvSpPr>
          <p:spPr bwMode="auto">
            <a:xfrm>
              <a:off x="5040" y="2064"/>
              <a:ext cx="62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en-US" sz="180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+ + + + + + + +</a:t>
              </a:r>
            </a:p>
          </p:txBody>
        </p:sp>
        <p:sp>
          <p:nvSpPr>
            <p:cNvPr id="159751" name="Line 7"/>
            <p:cNvSpPr>
              <a:spLocks noChangeShapeType="1"/>
            </p:cNvSpPr>
            <p:nvPr/>
          </p:nvSpPr>
          <p:spPr bwMode="auto">
            <a:xfrm flipH="1">
              <a:off x="2736" y="1440"/>
              <a:ext cx="72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spcBef>
                  <a:spcPct val="0"/>
                </a:spcBef>
                <a:buClrTx/>
                <a:buSzPct val="60000"/>
              </a:pPr>
              <a:endParaRPr lang="en-US" sz="2400" smtClean="0">
                <a:solidFill>
                  <a:prstClr val="black"/>
                </a:solidFill>
                <a:latin typeface="Arial Narrow" pitchFamily="34" charset="0"/>
              </a:endParaRPr>
            </a:p>
          </p:txBody>
        </p:sp>
        <p:sp>
          <p:nvSpPr>
            <p:cNvPr id="159752" name="Line 8"/>
            <p:cNvSpPr>
              <a:spLocks noChangeShapeType="1"/>
            </p:cNvSpPr>
            <p:nvPr/>
          </p:nvSpPr>
          <p:spPr bwMode="auto">
            <a:xfrm>
              <a:off x="3936" y="1440"/>
              <a:ext cx="19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spcBef>
                  <a:spcPct val="0"/>
                </a:spcBef>
                <a:buClrTx/>
                <a:buSzPct val="60000"/>
              </a:pPr>
              <a:endParaRPr lang="en-US" sz="2400" smtClean="0">
                <a:solidFill>
                  <a:prstClr val="black"/>
                </a:solidFill>
                <a:latin typeface="Arial Narrow" pitchFamily="34" charset="0"/>
              </a:endParaRPr>
            </a:p>
          </p:txBody>
        </p:sp>
        <p:sp>
          <p:nvSpPr>
            <p:cNvPr id="159753" name="Line 9"/>
            <p:cNvSpPr>
              <a:spLocks noChangeShapeType="1"/>
            </p:cNvSpPr>
            <p:nvPr/>
          </p:nvSpPr>
          <p:spPr bwMode="auto">
            <a:xfrm>
              <a:off x="4272" y="1440"/>
              <a:ext cx="96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spcBef>
                  <a:spcPct val="0"/>
                </a:spcBef>
                <a:buClrTx/>
                <a:buSzPct val="60000"/>
              </a:pPr>
              <a:endParaRPr lang="en-US" sz="2400" smtClean="0">
                <a:solidFill>
                  <a:prstClr val="black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438400" y="3581400"/>
            <a:ext cx="2819400" cy="1982788"/>
            <a:chOff x="1536" y="2448"/>
            <a:chExt cx="1776" cy="1249"/>
          </a:xfrm>
        </p:grpSpPr>
        <p:sp>
          <p:nvSpPr>
            <p:cNvPr id="159755" name="Text Box 11"/>
            <p:cNvSpPr txBox="1">
              <a:spLocks noChangeArrowheads="1"/>
            </p:cNvSpPr>
            <p:nvPr/>
          </p:nvSpPr>
          <p:spPr bwMode="auto">
            <a:xfrm>
              <a:off x="1536" y="3120"/>
              <a:ext cx="62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en-US" sz="180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- - - - - - - - - - - - </a:t>
              </a:r>
            </a:p>
          </p:txBody>
        </p:sp>
        <p:sp>
          <p:nvSpPr>
            <p:cNvPr id="159756" name="Text Box 12"/>
            <p:cNvSpPr txBox="1">
              <a:spLocks noChangeArrowheads="1"/>
            </p:cNvSpPr>
            <p:nvPr/>
          </p:nvSpPr>
          <p:spPr bwMode="auto">
            <a:xfrm>
              <a:off x="2592" y="3120"/>
              <a:ext cx="720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en-US" sz="180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+ + + + + + + + + + + + + + </a:t>
              </a:r>
            </a:p>
          </p:txBody>
        </p:sp>
        <p:sp>
          <p:nvSpPr>
            <p:cNvPr id="159757" name="Line 13"/>
            <p:cNvSpPr>
              <a:spLocks noChangeShapeType="1"/>
            </p:cNvSpPr>
            <p:nvPr/>
          </p:nvSpPr>
          <p:spPr bwMode="auto">
            <a:xfrm flipH="1">
              <a:off x="1968" y="2448"/>
              <a:ext cx="432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spcBef>
                  <a:spcPct val="0"/>
                </a:spcBef>
                <a:buClrTx/>
                <a:buSzPct val="60000"/>
              </a:pPr>
              <a:endParaRPr lang="en-US" sz="2400" smtClean="0">
                <a:solidFill>
                  <a:prstClr val="black"/>
                </a:solidFill>
                <a:latin typeface="Arial Narrow" pitchFamily="34" charset="0"/>
              </a:endParaRPr>
            </a:p>
          </p:txBody>
        </p:sp>
        <p:sp>
          <p:nvSpPr>
            <p:cNvPr id="159758" name="Line 14"/>
            <p:cNvSpPr>
              <a:spLocks noChangeShapeType="1"/>
            </p:cNvSpPr>
            <p:nvPr/>
          </p:nvSpPr>
          <p:spPr bwMode="auto">
            <a:xfrm>
              <a:off x="2592" y="2448"/>
              <a:ext cx="2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spcBef>
                  <a:spcPct val="0"/>
                </a:spcBef>
                <a:buClrTx/>
                <a:buSzPct val="60000"/>
              </a:pPr>
              <a:endParaRPr lang="en-US" sz="2400" smtClean="0">
                <a:solidFill>
                  <a:prstClr val="black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5791200" y="3657600"/>
            <a:ext cx="2895600" cy="1555750"/>
            <a:chOff x="3648" y="2496"/>
            <a:chExt cx="1824" cy="980"/>
          </a:xfrm>
        </p:grpSpPr>
        <p:sp>
          <p:nvSpPr>
            <p:cNvPr id="159760" name="Text Box 16"/>
            <p:cNvSpPr txBox="1">
              <a:spLocks noChangeArrowheads="1"/>
            </p:cNvSpPr>
            <p:nvPr/>
          </p:nvSpPr>
          <p:spPr bwMode="auto">
            <a:xfrm>
              <a:off x="3648" y="2928"/>
              <a:ext cx="81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en-US" sz="180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- - + - + - + - + + +</a:t>
              </a:r>
            </a:p>
          </p:txBody>
        </p:sp>
        <p:sp>
          <p:nvSpPr>
            <p:cNvPr id="159761" name="Text Box 17"/>
            <p:cNvSpPr txBox="1">
              <a:spLocks noChangeArrowheads="1"/>
            </p:cNvSpPr>
            <p:nvPr/>
          </p:nvSpPr>
          <p:spPr bwMode="auto">
            <a:xfrm>
              <a:off x="4752" y="3072"/>
              <a:ext cx="72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en-US" sz="180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- - - - - - - - - - - -</a:t>
              </a:r>
            </a:p>
          </p:txBody>
        </p:sp>
        <p:sp>
          <p:nvSpPr>
            <p:cNvPr id="159762" name="Line 18"/>
            <p:cNvSpPr>
              <a:spLocks noChangeShapeType="1"/>
            </p:cNvSpPr>
            <p:nvPr/>
          </p:nvSpPr>
          <p:spPr bwMode="auto">
            <a:xfrm flipH="1">
              <a:off x="4032" y="2496"/>
              <a:ext cx="19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spcBef>
                  <a:spcPct val="0"/>
                </a:spcBef>
                <a:buClrTx/>
                <a:buSzPct val="60000"/>
              </a:pPr>
              <a:endParaRPr lang="en-US" sz="2400" smtClean="0">
                <a:solidFill>
                  <a:prstClr val="black"/>
                </a:solidFill>
                <a:latin typeface="Arial Narrow" pitchFamily="34" charset="0"/>
              </a:endParaRPr>
            </a:p>
          </p:txBody>
        </p:sp>
        <p:sp>
          <p:nvSpPr>
            <p:cNvPr id="159763" name="Line 19"/>
            <p:cNvSpPr>
              <a:spLocks noChangeShapeType="1"/>
            </p:cNvSpPr>
            <p:nvPr/>
          </p:nvSpPr>
          <p:spPr bwMode="auto">
            <a:xfrm>
              <a:off x="4368" y="2496"/>
              <a:ext cx="72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spcBef>
                  <a:spcPct val="0"/>
                </a:spcBef>
                <a:buClrTx/>
                <a:buSzPct val="60000"/>
              </a:pPr>
              <a:endParaRPr lang="en-US" sz="2400" smtClean="0">
                <a:solidFill>
                  <a:prstClr val="black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5105400" y="4953000"/>
            <a:ext cx="2438400" cy="1327150"/>
            <a:chOff x="3216" y="3312"/>
            <a:chExt cx="1536" cy="836"/>
          </a:xfrm>
        </p:grpSpPr>
        <p:sp>
          <p:nvSpPr>
            <p:cNvPr id="159765" name="Text Box 21"/>
            <p:cNvSpPr txBox="1">
              <a:spLocks noChangeArrowheads="1"/>
            </p:cNvSpPr>
            <p:nvPr/>
          </p:nvSpPr>
          <p:spPr bwMode="auto">
            <a:xfrm>
              <a:off x="4224" y="3744"/>
              <a:ext cx="5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en-US" sz="180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+ + + + + +</a:t>
              </a:r>
            </a:p>
          </p:txBody>
        </p:sp>
        <p:sp>
          <p:nvSpPr>
            <p:cNvPr id="159766" name="Text Box 22"/>
            <p:cNvSpPr txBox="1">
              <a:spLocks noChangeArrowheads="1"/>
            </p:cNvSpPr>
            <p:nvPr/>
          </p:nvSpPr>
          <p:spPr bwMode="auto">
            <a:xfrm>
              <a:off x="3216" y="3744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en-US" sz="180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- - - - -</a:t>
              </a:r>
            </a:p>
          </p:txBody>
        </p:sp>
        <p:sp>
          <p:nvSpPr>
            <p:cNvPr id="159767" name="Line 23"/>
            <p:cNvSpPr>
              <a:spLocks noChangeShapeType="1"/>
            </p:cNvSpPr>
            <p:nvPr/>
          </p:nvSpPr>
          <p:spPr bwMode="auto">
            <a:xfrm flipH="1">
              <a:off x="3744" y="3312"/>
              <a:ext cx="28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spcBef>
                  <a:spcPct val="0"/>
                </a:spcBef>
                <a:buClrTx/>
                <a:buSzPct val="60000"/>
              </a:pPr>
              <a:endParaRPr lang="en-US" sz="2400" smtClean="0">
                <a:solidFill>
                  <a:prstClr val="black"/>
                </a:solidFill>
                <a:latin typeface="Arial Narrow" pitchFamily="34" charset="0"/>
              </a:endParaRPr>
            </a:p>
          </p:txBody>
        </p:sp>
        <p:sp>
          <p:nvSpPr>
            <p:cNvPr id="159768" name="Line 24"/>
            <p:cNvSpPr>
              <a:spLocks noChangeShapeType="1"/>
            </p:cNvSpPr>
            <p:nvPr/>
          </p:nvSpPr>
          <p:spPr bwMode="auto">
            <a:xfrm>
              <a:off x="4176" y="3312"/>
              <a:ext cx="24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spcBef>
                  <a:spcPct val="0"/>
                </a:spcBef>
                <a:buClrTx/>
                <a:buSzPct val="60000"/>
              </a:pPr>
              <a:endParaRPr lang="en-US" sz="2400" smtClean="0">
                <a:solidFill>
                  <a:prstClr val="black"/>
                </a:solidFill>
                <a:latin typeface="Arial Narrow" pitchFamily="34" charset="0"/>
              </a:endParaRPr>
            </a:p>
          </p:txBody>
        </p:sp>
      </p:grpSp>
      <p:sp>
        <p:nvSpPr>
          <p:cNvPr id="159769" name="Text Box 25"/>
          <p:cNvSpPr txBox="1">
            <a:spLocks noChangeArrowheads="1"/>
          </p:cNvSpPr>
          <p:nvPr/>
        </p:nvSpPr>
        <p:spPr bwMode="auto">
          <a:xfrm>
            <a:off x="381000" y="762000"/>
            <a:ext cx="33528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Highly Disorganized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High </a:t>
            </a:r>
            <a:r>
              <a:rPr lang="en-US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Entropy</a:t>
            </a:r>
            <a:endParaRPr lang="en-US" sz="1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9770" name="Text Box 26"/>
          <p:cNvSpPr txBox="1">
            <a:spLocks noChangeArrowheads="1"/>
          </p:cNvSpPr>
          <p:nvPr/>
        </p:nvSpPr>
        <p:spPr bwMode="auto">
          <a:xfrm>
            <a:off x="228600" y="4648200"/>
            <a:ext cx="33528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Highly Organized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Low </a:t>
            </a:r>
            <a:r>
              <a:rPr lang="en-US" sz="1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Entropy</a:t>
            </a:r>
            <a:endParaRPr lang="en-US" sz="1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Information Gain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400" dirty="0" smtClean="0"/>
              <a:t>Gain (S, A) = expected reduction in entropy due to sorting on A</a:t>
            </a:r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Values (A) is the set of all possible values for attribute A, </a:t>
            </a:r>
            <a:r>
              <a:rPr lang="en-GB" sz="2400" dirty="0" err="1" smtClean="0"/>
              <a:t>Sv</a:t>
            </a:r>
            <a:r>
              <a:rPr lang="en-GB" sz="2400" dirty="0" smtClean="0"/>
              <a:t> is the subset of S which attribute A has value v</a:t>
            </a:r>
          </a:p>
          <a:p>
            <a:endParaRPr lang="en-GB" sz="2400" dirty="0" smtClean="0"/>
          </a:p>
          <a:p>
            <a:r>
              <a:rPr lang="en-GB" sz="2400" dirty="0" smtClean="0"/>
              <a:t>Gain(S,A) is the expected reduction in entropy caused by knowing the </a:t>
            </a:r>
            <a:r>
              <a:rPr lang="en-GB" sz="2400" dirty="0" smtClean="0"/>
              <a:t>values </a:t>
            </a:r>
            <a:r>
              <a:rPr lang="en-GB" sz="2400" dirty="0" smtClean="0"/>
              <a:t>of attribute A.</a:t>
            </a:r>
          </a:p>
          <a:p>
            <a:endParaRPr lang="en-GB" sz="24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AB16C40E-8693-443A-B036-1FE9A1A04E5F}" type="slidenum">
              <a:rPr lang="en-GB" smtClean="0"/>
              <a:pPr/>
              <a:t>15</a:t>
            </a:fld>
            <a:endParaRPr lang="en-GB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115616" y="2132856"/>
          <a:ext cx="6327775" cy="939800"/>
        </p:xfrm>
        <a:graphic>
          <a:graphicData uri="http://schemas.openxmlformats.org/presentationml/2006/ole">
            <p:oleObj spid="_x0000_s55298" name="Equation" r:id="rId3" imgW="3162240" imgH="469800" progId="Equation.3">
              <p:embed/>
            </p:oleObj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21F0-DE8A-456B-A77B-89D061F96BC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7699" name="Line 3"/>
          <p:cNvSpPr>
            <a:spLocks noChangeShapeType="1"/>
          </p:cNvSpPr>
          <p:nvPr/>
        </p:nvSpPr>
        <p:spPr bwMode="auto">
          <a:xfrm>
            <a:off x="0" y="31242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4495800"/>
            <a:ext cx="2295525" cy="1646238"/>
            <a:chOff x="2113" y="2784"/>
            <a:chExt cx="1446" cy="1037"/>
          </a:xfrm>
        </p:grpSpPr>
        <p:sp>
          <p:nvSpPr>
            <p:cNvPr id="157701" name="Rectangle 5"/>
            <p:cNvSpPr>
              <a:spLocks noChangeArrowheads="1"/>
            </p:cNvSpPr>
            <p:nvPr/>
          </p:nvSpPr>
          <p:spPr bwMode="auto">
            <a:xfrm>
              <a:off x="2544" y="2784"/>
              <a:ext cx="23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A</a:t>
              </a:r>
            </a:p>
          </p:txBody>
        </p:sp>
        <p:sp>
          <p:nvSpPr>
            <p:cNvPr id="157702" name="Rectangle 6"/>
            <p:cNvSpPr>
              <a:spLocks noChangeArrowheads="1"/>
            </p:cNvSpPr>
            <p:nvPr/>
          </p:nvSpPr>
          <p:spPr bwMode="auto">
            <a:xfrm>
              <a:off x="2113" y="3225"/>
              <a:ext cx="580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100 +</a:t>
              </a:r>
            </a:p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    3 -</a:t>
              </a:r>
            </a:p>
          </p:txBody>
        </p:sp>
        <p:sp>
          <p:nvSpPr>
            <p:cNvPr id="157703" name="Rectangle 7"/>
            <p:cNvSpPr>
              <a:spLocks noChangeArrowheads="1"/>
            </p:cNvSpPr>
            <p:nvPr/>
          </p:nvSpPr>
          <p:spPr bwMode="auto">
            <a:xfrm>
              <a:off x="3025" y="3216"/>
              <a:ext cx="53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100 -</a:t>
              </a:r>
            </a:p>
          </p:txBody>
        </p:sp>
        <p:cxnSp>
          <p:nvCxnSpPr>
            <p:cNvPr id="157704" name="AutoShape 8"/>
            <p:cNvCxnSpPr>
              <a:cxnSpLocks noChangeShapeType="1"/>
              <a:stCxn id="157701" idx="1"/>
              <a:endCxn id="157702" idx="0"/>
            </p:cNvCxnSpPr>
            <p:nvPr/>
          </p:nvCxnSpPr>
          <p:spPr bwMode="auto">
            <a:xfrm flipH="1">
              <a:off x="2225" y="2948"/>
              <a:ext cx="319" cy="27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57705" name="AutoShape 9"/>
            <p:cNvCxnSpPr>
              <a:cxnSpLocks noChangeShapeType="1"/>
              <a:stCxn id="157701" idx="3"/>
              <a:endCxn id="157703" idx="0"/>
            </p:cNvCxnSpPr>
            <p:nvPr/>
          </p:nvCxnSpPr>
          <p:spPr bwMode="auto">
            <a:xfrm>
              <a:off x="2783" y="2948"/>
              <a:ext cx="331" cy="26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57706" name="Rectangle 10"/>
            <p:cNvSpPr>
              <a:spLocks noChangeArrowheads="1"/>
            </p:cNvSpPr>
            <p:nvPr/>
          </p:nvSpPr>
          <p:spPr bwMode="auto">
            <a:xfrm>
              <a:off x="2929" y="2832"/>
              <a:ext cx="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0</a:t>
              </a:r>
            </a:p>
          </p:txBody>
        </p:sp>
        <p:sp>
          <p:nvSpPr>
            <p:cNvPr id="157707" name="Rectangle 11"/>
            <p:cNvSpPr>
              <a:spLocks noChangeArrowheads="1"/>
            </p:cNvSpPr>
            <p:nvPr/>
          </p:nvSpPr>
          <p:spPr bwMode="auto">
            <a:xfrm>
              <a:off x="2256" y="2832"/>
              <a:ext cx="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1</a:t>
              </a:r>
            </a:p>
          </p:txBody>
        </p:sp>
      </p:grpSp>
      <p:sp>
        <p:nvSpPr>
          <p:cNvPr id="157708" name="Rectangle 12"/>
          <p:cNvSpPr>
            <a:spLocks noChangeArrowheads="1"/>
          </p:cNvSpPr>
          <p:nvPr/>
        </p:nvSpPr>
        <p:spPr bwMode="auto">
          <a:xfrm>
            <a:off x="6248400" y="3657600"/>
            <a:ext cx="2085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800" smtClean="0">
                <a:solidFill>
                  <a:srgbClr val="FF0000"/>
                </a:solidFill>
                <a:latin typeface="Arial Narrow" pitchFamily="34" charset="0"/>
              </a:rPr>
              <a:t>Splitting on B:</a:t>
            </a:r>
            <a:endParaRPr lang="en-US" sz="28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57709" name="Rectangle 13"/>
          <p:cNvSpPr>
            <a:spLocks noChangeArrowheads="1"/>
          </p:cNvSpPr>
          <p:nvPr/>
        </p:nvSpPr>
        <p:spPr bwMode="auto">
          <a:xfrm>
            <a:off x="152400" y="32004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800" smtClean="0">
                <a:solidFill>
                  <a:prstClr val="black"/>
                </a:solidFill>
                <a:latin typeface="Arial Narrow" pitchFamily="34" charset="0"/>
              </a:rPr>
              <a:t> What should be the first attribute we select?</a:t>
            </a:r>
          </a:p>
        </p:txBody>
      </p:sp>
      <p:sp>
        <p:nvSpPr>
          <p:cNvPr id="157710" name="Rectangle 14"/>
          <p:cNvSpPr>
            <a:spLocks noChangeArrowheads="1"/>
          </p:cNvSpPr>
          <p:nvPr/>
        </p:nvSpPr>
        <p:spPr bwMode="auto">
          <a:xfrm>
            <a:off x="152400" y="3748088"/>
            <a:ext cx="21669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800" smtClean="0">
                <a:solidFill>
                  <a:srgbClr val="FF0000"/>
                </a:solidFill>
                <a:latin typeface="Arial Narrow" pitchFamily="34" charset="0"/>
              </a:rPr>
              <a:t> Splitting on A:</a:t>
            </a:r>
            <a:endParaRPr lang="en-US" sz="28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57711" name="Rectangle 15"/>
          <p:cNvSpPr>
            <a:spLocks noChangeArrowheads="1"/>
          </p:cNvSpPr>
          <p:nvPr/>
        </p:nvSpPr>
        <p:spPr bwMode="auto">
          <a:xfrm>
            <a:off x="6858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Picking the Root Attribute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6172200" y="4191000"/>
            <a:ext cx="2133600" cy="1646238"/>
            <a:chOff x="2113" y="2784"/>
            <a:chExt cx="1344" cy="1037"/>
          </a:xfrm>
        </p:grpSpPr>
        <p:sp>
          <p:nvSpPr>
            <p:cNvPr id="157713" name="Rectangle 17"/>
            <p:cNvSpPr>
              <a:spLocks noChangeArrowheads="1"/>
            </p:cNvSpPr>
            <p:nvPr/>
          </p:nvSpPr>
          <p:spPr bwMode="auto">
            <a:xfrm>
              <a:off x="2544" y="2784"/>
              <a:ext cx="23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B</a:t>
              </a:r>
            </a:p>
          </p:txBody>
        </p:sp>
        <p:sp>
          <p:nvSpPr>
            <p:cNvPr id="157714" name="Rectangle 18"/>
            <p:cNvSpPr>
              <a:spLocks noChangeArrowheads="1"/>
            </p:cNvSpPr>
            <p:nvPr/>
          </p:nvSpPr>
          <p:spPr bwMode="auto">
            <a:xfrm>
              <a:off x="2113" y="3225"/>
              <a:ext cx="580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100 +</a:t>
              </a:r>
            </a:p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  50 -</a:t>
              </a:r>
            </a:p>
          </p:txBody>
        </p:sp>
        <p:sp>
          <p:nvSpPr>
            <p:cNvPr id="157715" name="Rectangle 19"/>
            <p:cNvSpPr>
              <a:spLocks noChangeArrowheads="1"/>
            </p:cNvSpPr>
            <p:nvPr/>
          </p:nvSpPr>
          <p:spPr bwMode="auto">
            <a:xfrm>
              <a:off x="3025" y="3216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53 -</a:t>
              </a:r>
            </a:p>
          </p:txBody>
        </p:sp>
        <p:cxnSp>
          <p:nvCxnSpPr>
            <p:cNvPr id="157716" name="AutoShape 20"/>
            <p:cNvCxnSpPr>
              <a:cxnSpLocks noChangeShapeType="1"/>
              <a:stCxn id="157713" idx="1"/>
              <a:endCxn id="157714" idx="0"/>
            </p:cNvCxnSpPr>
            <p:nvPr/>
          </p:nvCxnSpPr>
          <p:spPr bwMode="auto">
            <a:xfrm flipH="1">
              <a:off x="2225" y="2948"/>
              <a:ext cx="319" cy="27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57717" name="AutoShape 21"/>
            <p:cNvCxnSpPr>
              <a:cxnSpLocks noChangeShapeType="1"/>
              <a:stCxn id="157713" idx="3"/>
              <a:endCxn id="157715" idx="0"/>
            </p:cNvCxnSpPr>
            <p:nvPr/>
          </p:nvCxnSpPr>
          <p:spPr bwMode="auto">
            <a:xfrm>
              <a:off x="2783" y="2948"/>
              <a:ext cx="331" cy="26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57718" name="Rectangle 22"/>
            <p:cNvSpPr>
              <a:spLocks noChangeArrowheads="1"/>
            </p:cNvSpPr>
            <p:nvPr/>
          </p:nvSpPr>
          <p:spPr bwMode="auto">
            <a:xfrm>
              <a:off x="2929" y="2832"/>
              <a:ext cx="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0</a:t>
              </a:r>
            </a:p>
          </p:txBody>
        </p:sp>
        <p:sp>
          <p:nvSpPr>
            <p:cNvPr id="157719" name="Rectangle 23"/>
            <p:cNvSpPr>
              <a:spLocks noChangeArrowheads="1"/>
            </p:cNvSpPr>
            <p:nvPr/>
          </p:nvSpPr>
          <p:spPr bwMode="auto">
            <a:xfrm>
              <a:off x="2256" y="2832"/>
              <a:ext cx="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1</a:t>
              </a:r>
            </a:p>
          </p:txBody>
        </p:sp>
      </p:grp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2819400" y="5715000"/>
            <a:ext cx="5181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Tx/>
              <a:buSzPct val="60000"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Information gain of </a:t>
            </a:r>
            <a:r>
              <a:rPr lang="en-US" sz="2400" smtClean="0">
                <a:solidFill>
                  <a:srgbClr val="1F497D"/>
                </a:solidFill>
                <a:latin typeface="Arial Narrow" pitchFamily="34" charset="0"/>
              </a:rPr>
              <a:t>A</a:t>
            </a: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is higher</a:t>
            </a: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152400" y="1130300"/>
            <a:ext cx="8610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Consider data with two Boolean attributes (A,B).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                {  (A=0,B=0), -  }:    50 examples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                {  (A=0,B=1), -  }:    50 examples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                {  (A=1,B=0), -  }:    3 examples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                {  (A=1,B=1), +  }: 100 examples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0D65-C029-469E-B299-E37FC87A3BC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2416175" y="119063"/>
            <a:ext cx="3995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</a:rPr>
              <a:t>An Illustrative Example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1676400" y="914400"/>
            <a:ext cx="8018463" cy="5121275"/>
            <a:chOff x="1056" y="576"/>
            <a:chExt cx="5051" cy="3226"/>
          </a:xfrm>
        </p:grpSpPr>
        <p:sp>
          <p:nvSpPr>
            <p:cNvPr id="57354" name="Text Box 10"/>
            <p:cNvSpPr txBox="1">
              <a:spLocks noChangeArrowheads="1"/>
            </p:cNvSpPr>
            <p:nvPr/>
          </p:nvSpPr>
          <p:spPr bwMode="auto">
            <a:xfrm>
              <a:off x="1104" y="576"/>
              <a:ext cx="50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FF"/>
                  </a:solidFill>
                  <a:latin typeface="Arial Narrow" pitchFamily="34" charset="0"/>
                </a:rPr>
                <a:t>Day    Outlook    Temperature      Humidity    Wind</a:t>
              </a: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PlayTennis</a:t>
              </a:r>
              <a:endParaRPr lang="en-US" sz="2000" u="sng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57355" name="Text Box 11"/>
            <p:cNvSpPr txBox="1">
              <a:spLocks noChangeArrowheads="1"/>
            </p:cNvSpPr>
            <p:nvPr/>
          </p:nvSpPr>
          <p:spPr bwMode="auto">
            <a:xfrm>
              <a:off x="1152" y="902"/>
              <a:ext cx="44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 1       Sunny            Hot              High          Weak  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No</a:t>
              </a:r>
              <a:endParaRPr lang="en-US" sz="2000" u="sng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57369" name="Text Box 25"/>
            <p:cNvSpPr txBox="1">
              <a:spLocks noChangeArrowheads="1"/>
            </p:cNvSpPr>
            <p:nvPr/>
          </p:nvSpPr>
          <p:spPr bwMode="auto">
            <a:xfrm>
              <a:off x="1152" y="1106"/>
              <a:ext cx="44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 2       Sunny            Hot              High         Strong 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No</a:t>
              </a:r>
              <a:endParaRPr lang="en-US" sz="2000" u="sng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57370" name="Text Box 26"/>
            <p:cNvSpPr txBox="1">
              <a:spLocks noChangeArrowheads="1"/>
            </p:cNvSpPr>
            <p:nvPr/>
          </p:nvSpPr>
          <p:spPr bwMode="auto">
            <a:xfrm>
              <a:off x="1152" y="1310"/>
              <a:ext cx="450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 3       Overcast        Hot              High          Weak  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Yes</a:t>
              </a:r>
              <a:endParaRPr lang="en-US" sz="2000" u="sng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57371" name="Text Box 27"/>
            <p:cNvSpPr txBox="1">
              <a:spLocks noChangeArrowheads="1"/>
            </p:cNvSpPr>
            <p:nvPr/>
          </p:nvSpPr>
          <p:spPr bwMode="auto">
            <a:xfrm>
              <a:off x="1152" y="1514"/>
              <a:ext cx="448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 4       Rain              Mild              High          Weak  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Yes</a:t>
              </a:r>
              <a:endParaRPr lang="en-US" sz="2000" u="sng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57372" name="Text Box 28"/>
            <p:cNvSpPr txBox="1">
              <a:spLocks noChangeArrowheads="1"/>
            </p:cNvSpPr>
            <p:nvPr/>
          </p:nvSpPr>
          <p:spPr bwMode="auto">
            <a:xfrm>
              <a:off x="1152" y="1718"/>
              <a:ext cx="45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 5       Rain              Cool             Normal       Weak  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Yes</a:t>
              </a:r>
              <a:endParaRPr lang="en-US" sz="2000" u="sng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57373" name="Text Box 29"/>
            <p:cNvSpPr txBox="1">
              <a:spLocks noChangeArrowheads="1"/>
            </p:cNvSpPr>
            <p:nvPr/>
          </p:nvSpPr>
          <p:spPr bwMode="auto">
            <a:xfrm>
              <a:off x="1152" y="1922"/>
              <a:ext cx="44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 6       Rain              Cool             Normal      Strong 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No</a:t>
              </a:r>
              <a:endParaRPr lang="en-US" sz="2000" u="sng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57374" name="Text Box 30"/>
            <p:cNvSpPr txBox="1">
              <a:spLocks noChangeArrowheads="1"/>
            </p:cNvSpPr>
            <p:nvPr/>
          </p:nvSpPr>
          <p:spPr bwMode="auto">
            <a:xfrm>
              <a:off x="1152" y="2126"/>
              <a:ext cx="46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 7       Overcast        Cool             Normal      Strong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Yes </a:t>
              </a:r>
              <a:endParaRPr lang="en-US" sz="2000" u="sng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57375" name="Text Box 31"/>
            <p:cNvSpPr txBox="1">
              <a:spLocks noChangeArrowheads="1"/>
            </p:cNvSpPr>
            <p:nvPr/>
          </p:nvSpPr>
          <p:spPr bwMode="auto">
            <a:xfrm>
              <a:off x="1152" y="2329"/>
              <a:ext cx="446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 8       Sunny            Mild             High          Weak   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No</a:t>
              </a:r>
              <a:endParaRPr lang="en-US" sz="2000" u="sng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57376" name="Text Box 32"/>
            <p:cNvSpPr txBox="1">
              <a:spLocks noChangeArrowheads="1"/>
            </p:cNvSpPr>
            <p:nvPr/>
          </p:nvSpPr>
          <p:spPr bwMode="auto">
            <a:xfrm>
              <a:off x="1152" y="2533"/>
              <a:ext cx="454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 9       Sunny            Cool             Normal      Weak  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Yes</a:t>
              </a:r>
              <a:endParaRPr lang="en-US" sz="2000" u="sng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57377" name="Text Box 33"/>
            <p:cNvSpPr txBox="1">
              <a:spLocks noChangeArrowheads="1"/>
            </p:cNvSpPr>
            <p:nvPr/>
          </p:nvSpPr>
          <p:spPr bwMode="auto">
            <a:xfrm>
              <a:off x="1152" y="2737"/>
              <a:ext cx="454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10      Rain              Mild              Normal      Weak  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Yes </a:t>
              </a:r>
              <a:endParaRPr lang="en-US" sz="2000" u="sng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57378" name="Text Box 34"/>
            <p:cNvSpPr txBox="1">
              <a:spLocks noChangeArrowheads="1"/>
            </p:cNvSpPr>
            <p:nvPr/>
          </p:nvSpPr>
          <p:spPr bwMode="auto">
            <a:xfrm>
              <a:off x="1152" y="2941"/>
              <a:ext cx="456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11      Sunny            Mild              Normal     Strong 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Yes</a:t>
              </a:r>
              <a:endParaRPr lang="en-US" sz="2000" u="sng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57379" name="Text Box 35"/>
            <p:cNvSpPr txBox="1">
              <a:spLocks noChangeArrowheads="1"/>
            </p:cNvSpPr>
            <p:nvPr/>
          </p:nvSpPr>
          <p:spPr bwMode="auto">
            <a:xfrm>
              <a:off x="1152" y="3145"/>
              <a:ext cx="456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12      Overcast        Mild              High         Strong 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Yes</a:t>
              </a:r>
              <a:endParaRPr lang="en-US" sz="2000" u="sng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57380" name="Text Box 36"/>
            <p:cNvSpPr txBox="1">
              <a:spLocks noChangeArrowheads="1"/>
            </p:cNvSpPr>
            <p:nvPr/>
          </p:nvSpPr>
          <p:spPr bwMode="auto">
            <a:xfrm>
              <a:off x="1152" y="3349"/>
              <a:ext cx="456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13      Overcast         Hot              Normal     Weak   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Yes</a:t>
              </a:r>
              <a:endParaRPr lang="en-US" sz="2000" u="sng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57381" name="Text Box 37"/>
            <p:cNvSpPr txBox="1">
              <a:spLocks noChangeArrowheads="1"/>
            </p:cNvSpPr>
            <p:nvPr/>
          </p:nvSpPr>
          <p:spPr bwMode="auto">
            <a:xfrm>
              <a:off x="1152" y="3552"/>
              <a:ext cx="451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14      Rain               Mild              High        Strong  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No </a:t>
              </a:r>
              <a:endParaRPr lang="en-US" sz="2000" u="sng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57382" name="Line 38"/>
            <p:cNvSpPr>
              <a:spLocks noChangeShapeType="1"/>
            </p:cNvSpPr>
            <p:nvPr/>
          </p:nvSpPr>
          <p:spPr bwMode="auto">
            <a:xfrm>
              <a:off x="1056" y="816"/>
              <a:ext cx="37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spcBef>
                  <a:spcPct val="0"/>
                </a:spcBef>
                <a:buClrTx/>
                <a:buSzPct val="60000"/>
              </a:pPr>
              <a:endParaRPr lang="en-US" sz="2400" smtClean="0">
                <a:solidFill>
                  <a:prstClr val="black"/>
                </a:solidFill>
                <a:latin typeface="Arial Narrow" pitchFamily="34" charset="0"/>
              </a:endParaRPr>
            </a:p>
          </p:txBody>
        </p:sp>
        <p:sp>
          <p:nvSpPr>
            <p:cNvPr id="57383" name="Line 39"/>
            <p:cNvSpPr>
              <a:spLocks noChangeShapeType="1"/>
            </p:cNvSpPr>
            <p:nvPr/>
          </p:nvSpPr>
          <p:spPr bwMode="auto">
            <a:xfrm>
              <a:off x="1056" y="576"/>
              <a:ext cx="37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spcBef>
                  <a:spcPct val="0"/>
                </a:spcBef>
                <a:buClrTx/>
                <a:buSzPct val="60000"/>
              </a:pPr>
              <a:endParaRPr lang="en-US" sz="2400" smtClean="0">
                <a:solidFill>
                  <a:prstClr val="black"/>
                </a:solidFill>
                <a:latin typeface="Arial Narrow" pitchFamily="34" charset="0"/>
              </a:endParaRPr>
            </a:p>
          </p:txBody>
        </p:sp>
      </p:grp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58A3-DD27-43C5-9D7F-9D3CEA68305D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2527300" y="119063"/>
            <a:ext cx="4559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</a:rPr>
              <a:t>An Illustrative Example (2)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1752600" y="914400"/>
            <a:ext cx="8291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Day    Outlook    Temperature      Humidity    Wind</a:t>
            </a: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PlayTennis     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828800" y="1431925"/>
            <a:ext cx="700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1       Sunny            Hot              High   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1828800" y="1755775"/>
            <a:ext cx="7023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2       Sunny            Hot              High    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1828800" y="2079625"/>
            <a:ext cx="7148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3       Overcast        Hot              High   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1828800" y="2403475"/>
            <a:ext cx="7115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4       Rain              Mild              High   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1828800" y="2727325"/>
            <a:ext cx="7204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5       Rain              Cool             Normal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1828800" y="3051175"/>
            <a:ext cx="7107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6       Rain              Cool             Normal 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1828800" y="3375025"/>
            <a:ext cx="7335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7       Overcast        Cool             Normal      Strong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 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1828800" y="3697288"/>
            <a:ext cx="7089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8       Sunny            Mild             High          Weak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1828800" y="4021138"/>
            <a:ext cx="7221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9       Sunny            Cool             Normal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1828800" y="4344988"/>
            <a:ext cx="7216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10      Rain              Mild              Normal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 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1828800" y="4668838"/>
            <a:ext cx="7250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11      Sunny            Mild              Normal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1828800" y="4992688"/>
            <a:ext cx="7248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12      Overcast        Mild              High    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1828800" y="5316538"/>
            <a:ext cx="7250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13      Overcast         Hot              Normal     Weak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1828800" y="5638800"/>
            <a:ext cx="7159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14      Rain               Mild              High        Strong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 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>
            <a:off x="1676400" y="1295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>
            <a:off x="1676400" y="914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graphicFrame>
        <p:nvGraphicFramePr>
          <p:cNvPr id="58388" name="Object 20"/>
          <p:cNvGraphicFramePr>
            <a:graphicFrameLocks noChangeAspect="1"/>
          </p:cNvGraphicFramePr>
          <p:nvPr/>
        </p:nvGraphicFramePr>
        <p:xfrm>
          <a:off x="350838" y="2514600"/>
          <a:ext cx="1506537" cy="1689100"/>
        </p:xfrm>
        <a:graphic>
          <a:graphicData uri="http://schemas.openxmlformats.org/presentationml/2006/ole">
            <p:oleObj spid="_x0000_s47106" name="Equation" r:id="rId3" imgW="927000" imgH="1041120" progId="Equation.3">
              <p:embed/>
            </p:oleObj>
          </a:graphicData>
        </a:graphic>
      </p:graphicFrame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7908925" y="2800350"/>
            <a:ext cx="887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b="1" dirty="0" smtClean="0">
                <a:solidFill>
                  <a:srgbClr val="A50021"/>
                </a:solidFill>
                <a:latin typeface="Arial Narrow" pitchFamily="34" charset="0"/>
              </a:rPr>
              <a:t>9+,5-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7772400" y="2057400"/>
            <a:ext cx="1371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Tx/>
              <a:buSzPct val="60000"/>
            </a:pPr>
            <a:r>
              <a:rPr lang="en-US" sz="3200" dirty="0" smtClean="0">
                <a:solidFill>
                  <a:srgbClr val="A50021"/>
                </a:solidFill>
                <a:latin typeface="Arial Narrow" pitchFamily="34" charset="0"/>
              </a:rPr>
              <a:t>Entropy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9" grpId="0"/>
      <p:bldP spid="5839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CB93D-4A4E-4FB5-B3FB-5B85029FB3A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2527300" y="119063"/>
            <a:ext cx="4559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</a:rPr>
              <a:t>An Illustrative Example (2)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752600" y="914400"/>
            <a:ext cx="770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                                                Humidity    Wind</a:t>
            </a: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PlayTennis     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1828800" y="1219200"/>
            <a:ext cx="678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                                                 High   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4724400" y="1530350"/>
            <a:ext cx="3305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4724400" y="1841500"/>
            <a:ext cx="3402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4724400" y="2152650"/>
            <a:ext cx="3402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4724400" y="2462213"/>
            <a:ext cx="350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4724400" y="2773363"/>
            <a:ext cx="3405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4724400" y="3084513"/>
            <a:ext cx="3517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Strong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 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4724400" y="3394075"/>
            <a:ext cx="335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 Weak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4724400" y="3705225"/>
            <a:ext cx="343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4724400" y="4016375"/>
            <a:ext cx="350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 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4724400" y="4325938"/>
            <a:ext cx="3448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4724400" y="4637088"/>
            <a:ext cx="3417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4724400" y="4948238"/>
            <a:ext cx="343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Weak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4724400" y="5257800"/>
            <a:ext cx="344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Strong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  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59410" name="Line 18"/>
          <p:cNvSpPr>
            <a:spLocks noChangeShapeType="1"/>
          </p:cNvSpPr>
          <p:nvPr/>
        </p:nvSpPr>
        <p:spPr bwMode="auto">
          <a:xfrm>
            <a:off x="1676400" y="1295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59411" name="Line 19"/>
          <p:cNvSpPr>
            <a:spLocks noChangeShapeType="1"/>
          </p:cNvSpPr>
          <p:nvPr/>
        </p:nvSpPr>
        <p:spPr bwMode="auto">
          <a:xfrm>
            <a:off x="1676400" y="914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7908925" y="2800350"/>
            <a:ext cx="887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b="1" smtClean="0">
                <a:solidFill>
                  <a:srgbClr val="A50021"/>
                </a:solidFill>
                <a:latin typeface="Arial Narrow" pitchFamily="34" charset="0"/>
              </a:rPr>
              <a:t>9+,5-</a:t>
            </a:r>
          </a:p>
        </p:txBody>
      </p:sp>
      <p:sp>
        <p:nvSpPr>
          <p:cNvPr id="59414" name="Line 22"/>
          <p:cNvSpPr>
            <a:spLocks noChangeShapeType="1"/>
          </p:cNvSpPr>
          <p:nvPr/>
        </p:nvSpPr>
        <p:spPr bwMode="auto">
          <a:xfrm>
            <a:off x="1676400" y="56388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59436" name="Text Box 44"/>
          <p:cNvSpPr txBox="1">
            <a:spLocks noChangeArrowheads="1"/>
          </p:cNvSpPr>
          <p:nvPr/>
        </p:nvSpPr>
        <p:spPr bwMode="auto">
          <a:xfrm>
            <a:off x="7848600" y="3200400"/>
            <a:ext cx="854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=.94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76A9-7771-472C-BBA3-CE37A69EF8D3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304800" y="1174750"/>
            <a:ext cx="8610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74320">
            <a:spAutoFit/>
          </a:bodyPr>
          <a:lstStyle/>
          <a:p>
            <a:pPr eaLnBrk="0" hangingPunct="0">
              <a:spcBef>
                <a:spcPct val="0"/>
              </a:spcBef>
              <a:buClr>
                <a:srgbClr val="FF3300"/>
              </a:buClr>
              <a:buSzPct val="60000"/>
              <a:buFont typeface="Wingdings" pitchFamily="2" charset="2"/>
              <a:buChar char="q"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 A hierarchical data structure that represents data by implementing a divide and conquer strategy </a:t>
            </a:r>
          </a:p>
          <a:p>
            <a:pPr eaLnBrk="0" hangingPunct="0">
              <a:spcBef>
                <a:spcPct val="0"/>
              </a:spcBef>
              <a:buClr>
                <a:srgbClr val="FF3300"/>
              </a:buClr>
              <a:buSzPct val="60000"/>
              <a:buFont typeface="Wingdings" pitchFamily="2" charset="2"/>
              <a:buChar char="q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>
                <a:srgbClr val="FF3300"/>
              </a:buClr>
              <a:buSzPct val="60000"/>
              <a:buFont typeface="Wingdings" pitchFamily="2" charset="2"/>
              <a:buChar char="q"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Can be used as a non-parametric classification and regression method. </a:t>
            </a:r>
          </a:p>
          <a:p>
            <a:pPr eaLnBrk="0" hangingPunct="0">
              <a:spcBef>
                <a:spcPct val="0"/>
              </a:spcBef>
              <a:buClr>
                <a:srgbClr val="FF3300"/>
              </a:buClr>
              <a:buSzPct val="60000"/>
              <a:buFont typeface="Wingdings" pitchFamily="2" charset="2"/>
              <a:buChar char="q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>
                <a:srgbClr val="FF3300"/>
              </a:buClr>
              <a:buSzPct val="60000"/>
              <a:buFont typeface="Wingdings" pitchFamily="2" charset="2"/>
              <a:buChar char="q"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Given a collection of examples, learn a decision tree that represents it.</a:t>
            </a:r>
          </a:p>
          <a:p>
            <a:pPr eaLnBrk="0" hangingPunct="0">
              <a:spcBef>
                <a:spcPct val="0"/>
              </a:spcBef>
              <a:buClr>
                <a:srgbClr val="FF3300"/>
              </a:buClr>
              <a:buSzPct val="60000"/>
              <a:buFont typeface="Wingdings" pitchFamily="2" charset="2"/>
              <a:buChar char="q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>
                <a:srgbClr val="FF3300"/>
              </a:buClr>
              <a:buSzPct val="60000"/>
              <a:buFont typeface="Wingdings" pitchFamily="2" charset="2"/>
              <a:buChar char="q"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Use this representation to classify new examples</a:t>
            </a:r>
          </a:p>
          <a:p>
            <a:pPr eaLnBrk="0" hangingPunct="0">
              <a:spcBef>
                <a:spcPct val="0"/>
              </a:spcBef>
              <a:buClr>
                <a:srgbClr val="FF3300"/>
              </a:buClr>
              <a:buSzPct val="60000"/>
              <a:buFont typeface="Wingdings" pitchFamily="2" charset="2"/>
              <a:buChar char="q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29059" name="Rectangle 35"/>
          <p:cNvSpPr>
            <a:spLocks noChangeArrowheads="1"/>
          </p:cNvSpPr>
          <p:nvPr/>
        </p:nvSpPr>
        <p:spPr bwMode="auto">
          <a:xfrm>
            <a:off x="685800" y="11663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Decision Trees</a:t>
            </a:r>
          </a:p>
        </p:txBody>
      </p:sp>
      <p:sp>
        <p:nvSpPr>
          <p:cNvPr id="129060" name="Oval 36"/>
          <p:cNvSpPr>
            <a:spLocks noChangeArrowheads="1"/>
          </p:cNvSpPr>
          <p:nvPr/>
        </p:nvSpPr>
        <p:spPr bwMode="auto">
          <a:xfrm>
            <a:off x="5257800" y="4648200"/>
            <a:ext cx="609600" cy="6096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29061" name="Oval 37"/>
          <p:cNvSpPr>
            <a:spLocks noChangeArrowheads="1"/>
          </p:cNvSpPr>
          <p:nvPr/>
        </p:nvSpPr>
        <p:spPr bwMode="auto">
          <a:xfrm>
            <a:off x="4038600" y="5334000"/>
            <a:ext cx="533400" cy="5334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29063" name="Oval 39"/>
          <p:cNvSpPr>
            <a:spLocks noChangeArrowheads="1"/>
          </p:cNvSpPr>
          <p:nvPr/>
        </p:nvSpPr>
        <p:spPr bwMode="auto">
          <a:xfrm>
            <a:off x="4343400" y="4724400"/>
            <a:ext cx="533400" cy="5334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29064" name="Oval 40"/>
          <p:cNvSpPr>
            <a:spLocks noChangeArrowheads="1"/>
          </p:cNvSpPr>
          <p:nvPr/>
        </p:nvSpPr>
        <p:spPr bwMode="auto">
          <a:xfrm>
            <a:off x="5867400" y="5257800"/>
            <a:ext cx="533400" cy="533400"/>
          </a:xfrm>
          <a:prstGeom prst="ellipse">
            <a:avLst/>
          </a:prstGeom>
          <a:noFill/>
          <a:ln w="9525" algn="ctr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29065" name="Rectangle 41"/>
          <p:cNvSpPr>
            <a:spLocks noChangeArrowheads="1"/>
          </p:cNvSpPr>
          <p:nvPr/>
        </p:nvSpPr>
        <p:spPr bwMode="auto">
          <a:xfrm>
            <a:off x="5791200" y="4572000"/>
            <a:ext cx="609600" cy="4572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29066" name="Rectangle 42"/>
          <p:cNvSpPr>
            <a:spLocks noChangeArrowheads="1"/>
          </p:cNvSpPr>
          <p:nvPr/>
        </p:nvSpPr>
        <p:spPr bwMode="auto">
          <a:xfrm>
            <a:off x="3733800" y="4572000"/>
            <a:ext cx="609600" cy="457200"/>
          </a:xfrm>
          <a:prstGeom prst="rect">
            <a:avLst/>
          </a:prstGeom>
          <a:noFill/>
          <a:ln w="9525" algn="ctr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29067" name="Rectangle 43"/>
          <p:cNvSpPr>
            <a:spLocks noChangeArrowheads="1"/>
          </p:cNvSpPr>
          <p:nvPr/>
        </p:nvSpPr>
        <p:spPr bwMode="auto">
          <a:xfrm>
            <a:off x="3581400" y="5105400"/>
            <a:ext cx="609600" cy="457200"/>
          </a:xfrm>
          <a:prstGeom prst="rect">
            <a:avLst/>
          </a:prstGeom>
          <a:noFill/>
          <a:ln w="9525" algn="ctr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29068" name="Rectangle 44"/>
          <p:cNvSpPr>
            <a:spLocks noChangeArrowheads="1"/>
          </p:cNvSpPr>
          <p:nvPr/>
        </p:nvSpPr>
        <p:spPr bwMode="auto">
          <a:xfrm>
            <a:off x="4038600" y="5181600"/>
            <a:ext cx="609600" cy="457200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29069" name="Oval 45"/>
          <p:cNvSpPr>
            <a:spLocks noChangeArrowheads="1"/>
          </p:cNvSpPr>
          <p:nvPr/>
        </p:nvSpPr>
        <p:spPr bwMode="auto">
          <a:xfrm>
            <a:off x="1447800" y="4724400"/>
            <a:ext cx="990600" cy="990600"/>
          </a:xfrm>
          <a:prstGeom prst="ellips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grpSp>
        <p:nvGrpSpPr>
          <p:cNvPr id="2" name="Group 58"/>
          <p:cNvGrpSpPr>
            <a:grpSpLocks/>
          </p:cNvGrpSpPr>
          <p:nvPr/>
        </p:nvGrpSpPr>
        <p:grpSpPr bwMode="auto">
          <a:xfrm rot="-5400000">
            <a:off x="4495800" y="5410200"/>
            <a:ext cx="381000" cy="990600"/>
            <a:chOff x="192" y="2928"/>
            <a:chExt cx="240" cy="624"/>
          </a:xfrm>
        </p:grpSpPr>
        <p:cxnSp>
          <p:nvCxnSpPr>
            <p:cNvPr id="129083" name="AutoShape 59"/>
            <p:cNvCxnSpPr>
              <a:cxnSpLocks noChangeShapeType="1"/>
            </p:cNvCxnSpPr>
            <p:nvPr/>
          </p:nvCxnSpPr>
          <p:spPr bwMode="auto">
            <a:xfrm flipH="1" flipV="1">
              <a:off x="192" y="2928"/>
              <a:ext cx="240" cy="432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</p:cxnSp>
        <p:cxnSp>
          <p:nvCxnSpPr>
            <p:cNvPr id="129084" name="AutoShape 60"/>
            <p:cNvCxnSpPr>
              <a:cxnSpLocks noChangeShapeType="1"/>
            </p:cNvCxnSpPr>
            <p:nvPr/>
          </p:nvCxnSpPr>
          <p:spPr bwMode="auto">
            <a:xfrm flipV="1">
              <a:off x="192" y="2928"/>
              <a:ext cx="0" cy="624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</p:cxnSp>
        <p:cxnSp>
          <p:nvCxnSpPr>
            <p:cNvPr id="129085" name="AutoShape 61"/>
            <p:cNvCxnSpPr>
              <a:cxnSpLocks noChangeShapeType="1"/>
            </p:cNvCxnSpPr>
            <p:nvPr/>
          </p:nvCxnSpPr>
          <p:spPr bwMode="auto">
            <a:xfrm flipV="1">
              <a:off x="192" y="3360"/>
              <a:ext cx="240" cy="192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</p:cxnSp>
      </p:grpSp>
      <p:sp>
        <p:nvSpPr>
          <p:cNvPr id="129090" name="Oval 66"/>
          <p:cNvSpPr>
            <a:spLocks noChangeArrowheads="1"/>
          </p:cNvSpPr>
          <p:nvPr/>
        </p:nvSpPr>
        <p:spPr bwMode="auto">
          <a:xfrm>
            <a:off x="1979712" y="4572000"/>
            <a:ext cx="1066800" cy="838200"/>
          </a:xfrm>
          <a:prstGeom prst="ellips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29091" name="Oval 67"/>
          <p:cNvSpPr>
            <a:spLocks noChangeArrowheads="1"/>
          </p:cNvSpPr>
          <p:nvPr/>
        </p:nvSpPr>
        <p:spPr bwMode="auto">
          <a:xfrm>
            <a:off x="6096000" y="4876800"/>
            <a:ext cx="914400" cy="617538"/>
          </a:xfrm>
          <a:prstGeom prst="ellipse">
            <a:avLst/>
          </a:prstGeom>
          <a:noFill/>
          <a:ln w="9525" algn="ctr">
            <a:solidFill>
              <a:srgbClr val="33CC33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srgbClr val="33CC33"/>
              </a:solidFill>
              <a:latin typeface="Arial Narrow" pitchFamily="34" charset="0"/>
            </a:endParaRPr>
          </a:p>
        </p:txBody>
      </p:sp>
      <p:sp>
        <p:nvSpPr>
          <p:cNvPr id="129092" name="Line 68"/>
          <p:cNvSpPr>
            <a:spLocks noChangeShapeType="1"/>
          </p:cNvSpPr>
          <p:nvPr/>
        </p:nvSpPr>
        <p:spPr bwMode="auto">
          <a:xfrm flipV="1">
            <a:off x="5334000" y="43434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29093" name="Line 69"/>
          <p:cNvSpPr>
            <a:spLocks noChangeShapeType="1"/>
          </p:cNvSpPr>
          <p:nvPr/>
        </p:nvSpPr>
        <p:spPr bwMode="auto">
          <a:xfrm flipV="1">
            <a:off x="3352800" y="43434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29095" name="Text Box 71"/>
          <p:cNvSpPr txBox="1">
            <a:spLocks noChangeArrowheads="1"/>
          </p:cNvSpPr>
          <p:nvPr/>
        </p:nvSpPr>
        <p:spPr bwMode="auto">
          <a:xfrm>
            <a:off x="7620000" y="4343400"/>
            <a:ext cx="3508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A</a:t>
            </a:r>
          </a:p>
        </p:txBody>
      </p:sp>
      <p:sp>
        <p:nvSpPr>
          <p:cNvPr id="129096" name="Text Box 72"/>
          <p:cNvSpPr txBox="1">
            <a:spLocks noChangeArrowheads="1"/>
          </p:cNvSpPr>
          <p:nvPr/>
        </p:nvSpPr>
        <p:spPr bwMode="auto">
          <a:xfrm>
            <a:off x="908794" y="4953000"/>
            <a:ext cx="3508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C</a:t>
            </a:r>
          </a:p>
        </p:txBody>
      </p:sp>
      <p:sp>
        <p:nvSpPr>
          <p:cNvPr id="129097" name="Text Box 73"/>
          <p:cNvSpPr txBox="1">
            <a:spLocks noChangeArrowheads="1"/>
          </p:cNvSpPr>
          <p:nvPr/>
        </p:nvSpPr>
        <p:spPr bwMode="auto">
          <a:xfrm>
            <a:off x="3429000" y="4343400"/>
            <a:ext cx="3508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B</a:t>
            </a:r>
          </a:p>
        </p:txBody>
      </p: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4800600" y="4724400"/>
            <a:ext cx="381000" cy="990600"/>
            <a:chOff x="192" y="2928"/>
            <a:chExt cx="240" cy="624"/>
          </a:xfrm>
        </p:grpSpPr>
        <p:cxnSp>
          <p:nvCxnSpPr>
            <p:cNvPr id="129099" name="AutoShape 75"/>
            <p:cNvCxnSpPr>
              <a:cxnSpLocks noChangeShapeType="1"/>
            </p:cNvCxnSpPr>
            <p:nvPr/>
          </p:nvCxnSpPr>
          <p:spPr bwMode="auto">
            <a:xfrm flipH="1" flipV="1">
              <a:off x="192" y="2928"/>
              <a:ext cx="240" cy="432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</p:cxnSp>
        <p:cxnSp>
          <p:nvCxnSpPr>
            <p:cNvPr id="129100" name="AutoShape 76"/>
            <p:cNvCxnSpPr>
              <a:cxnSpLocks noChangeShapeType="1"/>
            </p:cNvCxnSpPr>
            <p:nvPr/>
          </p:nvCxnSpPr>
          <p:spPr bwMode="auto">
            <a:xfrm flipV="1">
              <a:off x="192" y="2928"/>
              <a:ext cx="0" cy="624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</p:cxnSp>
        <p:cxnSp>
          <p:nvCxnSpPr>
            <p:cNvPr id="129101" name="AutoShape 77"/>
            <p:cNvCxnSpPr>
              <a:cxnSpLocks noChangeShapeType="1"/>
            </p:cNvCxnSpPr>
            <p:nvPr/>
          </p:nvCxnSpPr>
          <p:spPr bwMode="auto">
            <a:xfrm flipV="1">
              <a:off x="192" y="3360"/>
              <a:ext cx="240" cy="192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10C3-1E27-48F3-B71D-84BAB5F579B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2527300" y="119063"/>
            <a:ext cx="4559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</a:rPr>
              <a:t>An Illustrative Example (2)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1752600" y="914400"/>
            <a:ext cx="770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                                                Humidity    Wind</a:t>
            </a: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PlayTennis     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1828800" y="1219200"/>
            <a:ext cx="678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                                                 High   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4724400" y="1530350"/>
            <a:ext cx="3305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4724400" y="1841500"/>
            <a:ext cx="3402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4724400" y="2152650"/>
            <a:ext cx="3402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4724400" y="2462213"/>
            <a:ext cx="350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4724400" y="2773363"/>
            <a:ext cx="3405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4724400" y="3084513"/>
            <a:ext cx="3517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Strong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 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4724400" y="3394075"/>
            <a:ext cx="335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 Weak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4724400" y="3705225"/>
            <a:ext cx="343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0429" name="Text Box 13"/>
          <p:cNvSpPr txBox="1">
            <a:spLocks noChangeArrowheads="1"/>
          </p:cNvSpPr>
          <p:nvPr/>
        </p:nvSpPr>
        <p:spPr bwMode="auto">
          <a:xfrm>
            <a:off x="4724400" y="4016375"/>
            <a:ext cx="350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 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4724400" y="4325938"/>
            <a:ext cx="3448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4724400" y="4637088"/>
            <a:ext cx="3417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4724400" y="4948238"/>
            <a:ext cx="343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Weak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4724400" y="5257800"/>
            <a:ext cx="344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Strong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  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>
            <a:off x="1676400" y="1295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0435" name="Line 19"/>
          <p:cNvSpPr>
            <a:spLocks noChangeShapeType="1"/>
          </p:cNvSpPr>
          <p:nvPr/>
        </p:nvSpPr>
        <p:spPr bwMode="auto">
          <a:xfrm>
            <a:off x="1676400" y="914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0436" name="Text Box 20"/>
          <p:cNvSpPr txBox="1">
            <a:spLocks noChangeArrowheads="1"/>
          </p:cNvSpPr>
          <p:nvPr/>
        </p:nvSpPr>
        <p:spPr bwMode="auto">
          <a:xfrm>
            <a:off x="7908925" y="2800350"/>
            <a:ext cx="887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b="1" smtClean="0">
                <a:solidFill>
                  <a:srgbClr val="A50021"/>
                </a:solidFill>
                <a:latin typeface="Arial Narrow" pitchFamily="34" charset="0"/>
              </a:rPr>
              <a:t>9+,5-</a:t>
            </a:r>
          </a:p>
        </p:txBody>
      </p:sp>
      <p:sp>
        <p:nvSpPr>
          <p:cNvPr id="60437" name="Line 21"/>
          <p:cNvSpPr>
            <a:spLocks noChangeShapeType="1"/>
          </p:cNvSpPr>
          <p:nvPr/>
        </p:nvSpPr>
        <p:spPr bwMode="auto">
          <a:xfrm>
            <a:off x="1676400" y="56388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0438" name="Text Box 22"/>
          <p:cNvSpPr txBox="1">
            <a:spLocks noChangeArrowheads="1"/>
          </p:cNvSpPr>
          <p:nvPr/>
        </p:nvSpPr>
        <p:spPr bwMode="auto">
          <a:xfrm>
            <a:off x="1143000" y="1550988"/>
            <a:ext cx="1339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Humidity </a:t>
            </a:r>
          </a:p>
        </p:txBody>
      </p:sp>
      <p:sp>
        <p:nvSpPr>
          <p:cNvPr id="60440" name="Text Box 24"/>
          <p:cNvSpPr txBox="1">
            <a:spLocks noChangeArrowheads="1"/>
          </p:cNvSpPr>
          <p:nvPr/>
        </p:nvSpPr>
        <p:spPr bwMode="auto">
          <a:xfrm>
            <a:off x="1050925" y="2449513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14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0441" name="Text Box 25"/>
          <p:cNvSpPr txBox="1">
            <a:spLocks noChangeArrowheads="1"/>
          </p:cNvSpPr>
          <p:nvPr/>
        </p:nvSpPr>
        <p:spPr bwMode="auto">
          <a:xfrm>
            <a:off x="808038" y="2794000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High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0442" name="Text Box 26"/>
          <p:cNvSpPr txBox="1">
            <a:spLocks noChangeArrowheads="1"/>
          </p:cNvSpPr>
          <p:nvPr/>
        </p:nvSpPr>
        <p:spPr bwMode="auto">
          <a:xfrm>
            <a:off x="1778000" y="2795588"/>
            <a:ext cx="1058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Normal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60445" name="AutoShape 29"/>
          <p:cNvCxnSpPr>
            <a:cxnSpLocks noChangeShapeType="1"/>
            <a:stCxn id="60438" idx="2"/>
            <a:endCxn id="60442" idx="0"/>
          </p:cNvCxnSpPr>
          <p:nvPr/>
        </p:nvCxnSpPr>
        <p:spPr bwMode="auto">
          <a:xfrm>
            <a:off x="1812925" y="1947863"/>
            <a:ext cx="495300" cy="847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0446" name="AutoShape 30"/>
          <p:cNvCxnSpPr>
            <a:cxnSpLocks noChangeShapeType="1"/>
            <a:stCxn id="60438" idx="2"/>
            <a:endCxn id="60441" idx="0"/>
          </p:cNvCxnSpPr>
          <p:nvPr/>
        </p:nvCxnSpPr>
        <p:spPr bwMode="auto">
          <a:xfrm flipH="1">
            <a:off x="1182688" y="1947863"/>
            <a:ext cx="630237" cy="846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60450" name="Text Box 34"/>
          <p:cNvSpPr txBox="1">
            <a:spLocks noChangeArrowheads="1"/>
          </p:cNvSpPr>
          <p:nvPr/>
        </p:nvSpPr>
        <p:spPr bwMode="auto">
          <a:xfrm>
            <a:off x="762000" y="3200400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3+,4-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0451" name="Text Box 35"/>
          <p:cNvSpPr txBox="1">
            <a:spLocks noChangeArrowheads="1"/>
          </p:cNvSpPr>
          <p:nvPr/>
        </p:nvSpPr>
        <p:spPr bwMode="auto">
          <a:xfrm>
            <a:off x="1731963" y="320198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6+,1-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0454" name="Text Box 38"/>
          <p:cNvSpPr txBox="1">
            <a:spLocks noChangeArrowheads="1"/>
          </p:cNvSpPr>
          <p:nvPr/>
        </p:nvSpPr>
        <p:spPr bwMode="auto">
          <a:xfrm>
            <a:off x="762000" y="3563938"/>
            <a:ext cx="995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=.985</a:t>
            </a:r>
          </a:p>
        </p:txBody>
      </p:sp>
      <p:sp>
        <p:nvSpPr>
          <p:cNvPr id="60455" name="Text Box 39"/>
          <p:cNvSpPr txBox="1">
            <a:spLocks noChangeArrowheads="1"/>
          </p:cNvSpPr>
          <p:nvPr/>
        </p:nvSpPr>
        <p:spPr bwMode="auto">
          <a:xfrm>
            <a:off x="1731963" y="3565525"/>
            <a:ext cx="995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=.592</a:t>
            </a:r>
          </a:p>
        </p:txBody>
      </p:sp>
      <p:sp>
        <p:nvSpPr>
          <p:cNvPr id="60458" name="Text Box 42"/>
          <p:cNvSpPr txBox="1">
            <a:spLocks noChangeArrowheads="1"/>
          </p:cNvSpPr>
          <p:nvPr/>
        </p:nvSpPr>
        <p:spPr bwMode="auto">
          <a:xfrm>
            <a:off x="7848600" y="3200400"/>
            <a:ext cx="854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=.94</a:t>
            </a:r>
          </a:p>
        </p:txBody>
      </p:sp>
      <p:graphicFrame>
        <p:nvGraphicFramePr>
          <p:cNvPr id="60462" name="Object 46"/>
          <p:cNvGraphicFramePr>
            <a:graphicFrameLocks noChangeAspect="1"/>
          </p:cNvGraphicFramePr>
          <p:nvPr/>
        </p:nvGraphicFramePr>
        <p:xfrm>
          <a:off x="2255838" y="5673725"/>
          <a:ext cx="4713287" cy="650875"/>
        </p:xfrm>
        <a:graphic>
          <a:graphicData uri="http://schemas.openxmlformats.org/presentationml/2006/ole">
            <p:oleObj spid="_x0000_s48130" name="Equation" r:id="rId3" imgW="3009600" imgH="444240" progId="Equation.3">
              <p:embed/>
            </p:oleObj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50" grpId="0"/>
      <p:bldP spid="60451" grpId="0"/>
      <p:bldP spid="60454" grpId="0"/>
      <p:bldP spid="6045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EB82A-0B7A-4C29-86A2-ED5F9C0942B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2527300" y="119063"/>
            <a:ext cx="4559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</a:rPr>
              <a:t>An Illustrative Example (2)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752600" y="914400"/>
            <a:ext cx="770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                                                Humidity    Wind</a:t>
            </a: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PlayTennis     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1828800" y="1219200"/>
            <a:ext cx="678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                                                 High   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4724400" y="1530350"/>
            <a:ext cx="3305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4724400" y="1841500"/>
            <a:ext cx="3402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4724400" y="2152650"/>
            <a:ext cx="3402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4724400" y="2462213"/>
            <a:ext cx="350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4724400" y="2773363"/>
            <a:ext cx="3405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4724400" y="3084513"/>
            <a:ext cx="3517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Strong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 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4724400" y="3394075"/>
            <a:ext cx="335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 Weak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4724400" y="3705225"/>
            <a:ext cx="343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4724400" y="4016375"/>
            <a:ext cx="350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 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4724400" y="4325938"/>
            <a:ext cx="3448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4724400" y="4637088"/>
            <a:ext cx="3417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4724400" y="4948238"/>
            <a:ext cx="343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Weak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4724400" y="5257800"/>
            <a:ext cx="344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Strong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  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>
            <a:off x="1676400" y="1295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1459" name="Line 19"/>
          <p:cNvSpPr>
            <a:spLocks noChangeShapeType="1"/>
          </p:cNvSpPr>
          <p:nvPr/>
        </p:nvSpPr>
        <p:spPr bwMode="auto">
          <a:xfrm>
            <a:off x="1676400" y="914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7908925" y="2800350"/>
            <a:ext cx="887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b="1" smtClean="0">
                <a:solidFill>
                  <a:srgbClr val="A50021"/>
                </a:solidFill>
                <a:latin typeface="Arial Narrow" pitchFamily="34" charset="0"/>
              </a:rPr>
              <a:t>9+,5-</a:t>
            </a:r>
          </a:p>
        </p:txBody>
      </p:sp>
      <p:sp>
        <p:nvSpPr>
          <p:cNvPr id="61461" name="Line 21"/>
          <p:cNvSpPr>
            <a:spLocks noChangeShapeType="1"/>
          </p:cNvSpPr>
          <p:nvPr/>
        </p:nvSpPr>
        <p:spPr bwMode="auto">
          <a:xfrm>
            <a:off x="1676400" y="56388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1143000" y="1550988"/>
            <a:ext cx="1339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Humidity </a:t>
            </a:r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3352800" y="1550988"/>
            <a:ext cx="874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 Wind</a:t>
            </a:r>
          </a:p>
        </p:txBody>
      </p:sp>
      <p:sp>
        <p:nvSpPr>
          <p:cNvPr id="61464" name="Text Box 24"/>
          <p:cNvSpPr txBox="1">
            <a:spLocks noChangeArrowheads="1"/>
          </p:cNvSpPr>
          <p:nvPr/>
        </p:nvSpPr>
        <p:spPr bwMode="auto">
          <a:xfrm>
            <a:off x="1050925" y="2449513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14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1465" name="Text Box 25"/>
          <p:cNvSpPr txBox="1">
            <a:spLocks noChangeArrowheads="1"/>
          </p:cNvSpPr>
          <p:nvPr/>
        </p:nvSpPr>
        <p:spPr bwMode="auto">
          <a:xfrm>
            <a:off x="808038" y="2794000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High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1466" name="Text Box 26"/>
          <p:cNvSpPr txBox="1">
            <a:spLocks noChangeArrowheads="1"/>
          </p:cNvSpPr>
          <p:nvPr/>
        </p:nvSpPr>
        <p:spPr bwMode="auto">
          <a:xfrm>
            <a:off x="1778000" y="2795588"/>
            <a:ext cx="1058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Normal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1467" name="Text Box 27"/>
          <p:cNvSpPr txBox="1">
            <a:spLocks noChangeArrowheads="1"/>
          </p:cNvSpPr>
          <p:nvPr/>
        </p:nvSpPr>
        <p:spPr bwMode="auto">
          <a:xfrm>
            <a:off x="3016250" y="2795588"/>
            <a:ext cx="84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Weak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1468" name="Text Box 28"/>
          <p:cNvSpPr txBox="1">
            <a:spLocks noChangeArrowheads="1"/>
          </p:cNvSpPr>
          <p:nvPr/>
        </p:nvSpPr>
        <p:spPr bwMode="auto">
          <a:xfrm>
            <a:off x="3810000" y="2795588"/>
            <a:ext cx="1003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Strong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61469" name="AutoShape 29"/>
          <p:cNvCxnSpPr>
            <a:cxnSpLocks noChangeShapeType="1"/>
            <a:stCxn id="61462" idx="2"/>
            <a:endCxn id="61466" idx="0"/>
          </p:cNvCxnSpPr>
          <p:nvPr/>
        </p:nvCxnSpPr>
        <p:spPr bwMode="auto">
          <a:xfrm>
            <a:off x="1812925" y="1947863"/>
            <a:ext cx="495300" cy="847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1470" name="AutoShape 30"/>
          <p:cNvCxnSpPr>
            <a:cxnSpLocks noChangeShapeType="1"/>
            <a:stCxn id="61462" idx="2"/>
            <a:endCxn id="61465" idx="0"/>
          </p:cNvCxnSpPr>
          <p:nvPr/>
        </p:nvCxnSpPr>
        <p:spPr bwMode="auto">
          <a:xfrm flipH="1">
            <a:off x="1182688" y="1947863"/>
            <a:ext cx="630237" cy="846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1471" name="AutoShape 31"/>
          <p:cNvCxnSpPr>
            <a:cxnSpLocks noChangeShapeType="1"/>
            <a:stCxn id="61463" idx="2"/>
            <a:endCxn id="61463" idx="2"/>
          </p:cNvCxnSpPr>
          <p:nvPr/>
        </p:nvCxnSpPr>
        <p:spPr bwMode="auto">
          <a:xfrm>
            <a:off x="3790950" y="194786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1472" name="AutoShape 32"/>
          <p:cNvCxnSpPr>
            <a:cxnSpLocks noChangeShapeType="1"/>
            <a:stCxn id="61463" idx="2"/>
            <a:endCxn id="61468" idx="0"/>
          </p:cNvCxnSpPr>
          <p:nvPr/>
        </p:nvCxnSpPr>
        <p:spPr bwMode="auto">
          <a:xfrm>
            <a:off x="3790950" y="1947863"/>
            <a:ext cx="520700" cy="847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1473" name="AutoShape 33"/>
          <p:cNvCxnSpPr>
            <a:cxnSpLocks noChangeShapeType="1"/>
            <a:stCxn id="61467" idx="0"/>
            <a:endCxn id="61463" idx="2"/>
          </p:cNvCxnSpPr>
          <p:nvPr/>
        </p:nvCxnSpPr>
        <p:spPr bwMode="auto">
          <a:xfrm flipV="1">
            <a:off x="3440113" y="1947863"/>
            <a:ext cx="350837" cy="847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61474" name="Text Box 34"/>
          <p:cNvSpPr txBox="1">
            <a:spLocks noChangeArrowheads="1"/>
          </p:cNvSpPr>
          <p:nvPr/>
        </p:nvSpPr>
        <p:spPr bwMode="auto">
          <a:xfrm>
            <a:off x="762000" y="3200400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3+,4-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1475" name="Text Box 35"/>
          <p:cNvSpPr txBox="1">
            <a:spLocks noChangeArrowheads="1"/>
          </p:cNvSpPr>
          <p:nvPr/>
        </p:nvSpPr>
        <p:spPr bwMode="auto">
          <a:xfrm>
            <a:off x="1731963" y="320198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6+,1-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1476" name="Text Box 36"/>
          <p:cNvSpPr txBox="1">
            <a:spLocks noChangeArrowheads="1"/>
          </p:cNvSpPr>
          <p:nvPr/>
        </p:nvSpPr>
        <p:spPr bwMode="auto">
          <a:xfrm>
            <a:off x="2970213" y="3201988"/>
            <a:ext cx="698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6+2-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1477" name="Text Box 37"/>
          <p:cNvSpPr txBox="1">
            <a:spLocks noChangeArrowheads="1"/>
          </p:cNvSpPr>
          <p:nvPr/>
        </p:nvSpPr>
        <p:spPr bwMode="auto">
          <a:xfrm>
            <a:off x="3941763" y="320198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3+,3-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1478" name="Text Box 38"/>
          <p:cNvSpPr txBox="1">
            <a:spLocks noChangeArrowheads="1"/>
          </p:cNvSpPr>
          <p:nvPr/>
        </p:nvSpPr>
        <p:spPr bwMode="auto">
          <a:xfrm>
            <a:off x="762000" y="3563938"/>
            <a:ext cx="995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=.985</a:t>
            </a:r>
          </a:p>
        </p:txBody>
      </p:sp>
      <p:sp>
        <p:nvSpPr>
          <p:cNvPr id="61479" name="Text Box 39"/>
          <p:cNvSpPr txBox="1">
            <a:spLocks noChangeArrowheads="1"/>
          </p:cNvSpPr>
          <p:nvPr/>
        </p:nvSpPr>
        <p:spPr bwMode="auto">
          <a:xfrm>
            <a:off x="1731963" y="3565525"/>
            <a:ext cx="995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=.592</a:t>
            </a:r>
          </a:p>
        </p:txBody>
      </p:sp>
      <p:sp>
        <p:nvSpPr>
          <p:cNvPr id="61480" name="Text Box 40"/>
          <p:cNvSpPr txBox="1">
            <a:spLocks noChangeArrowheads="1"/>
          </p:cNvSpPr>
          <p:nvPr/>
        </p:nvSpPr>
        <p:spPr bwMode="auto">
          <a:xfrm>
            <a:off x="2970213" y="3565525"/>
            <a:ext cx="995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=.811</a:t>
            </a:r>
          </a:p>
        </p:txBody>
      </p:sp>
      <p:sp>
        <p:nvSpPr>
          <p:cNvPr id="61481" name="Text Box 41"/>
          <p:cNvSpPr txBox="1">
            <a:spLocks noChangeArrowheads="1"/>
          </p:cNvSpPr>
          <p:nvPr/>
        </p:nvSpPr>
        <p:spPr bwMode="auto">
          <a:xfrm>
            <a:off x="3941763" y="3565525"/>
            <a:ext cx="854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=1.0</a:t>
            </a:r>
          </a:p>
        </p:txBody>
      </p:sp>
      <p:sp>
        <p:nvSpPr>
          <p:cNvPr id="61482" name="Text Box 42"/>
          <p:cNvSpPr txBox="1">
            <a:spLocks noChangeArrowheads="1"/>
          </p:cNvSpPr>
          <p:nvPr/>
        </p:nvSpPr>
        <p:spPr bwMode="auto">
          <a:xfrm>
            <a:off x="7848600" y="3200400"/>
            <a:ext cx="854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=.94</a:t>
            </a:r>
          </a:p>
        </p:txBody>
      </p:sp>
      <p:graphicFrame>
        <p:nvGraphicFramePr>
          <p:cNvPr id="61487" name="Object 47"/>
          <p:cNvGraphicFramePr>
            <a:graphicFrameLocks noChangeAspect="1"/>
          </p:cNvGraphicFramePr>
          <p:nvPr/>
        </p:nvGraphicFramePr>
        <p:xfrm>
          <a:off x="2255838" y="5673725"/>
          <a:ext cx="4713287" cy="650875"/>
        </p:xfrm>
        <a:graphic>
          <a:graphicData uri="http://schemas.openxmlformats.org/presentationml/2006/ole">
            <p:oleObj spid="_x0000_s49154" name="Equation" r:id="rId3" imgW="3009600" imgH="444240" progId="Equation.3">
              <p:embed/>
            </p:oleObj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6" grpId="0"/>
      <p:bldP spid="61477" grpId="0"/>
      <p:bldP spid="61480" grpId="0"/>
      <p:bldP spid="6148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506D-27D2-45FA-B08B-92BD4180D88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2527300" y="195362"/>
            <a:ext cx="4559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</a:rPr>
              <a:t>An Illustrative Example (2)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1752600" y="914400"/>
            <a:ext cx="770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                                                Humidity    Wind</a:t>
            </a: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PlayTennis     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1828800" y="1219200"/>
            <a:ext cx="678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                                                 High   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4724400" y="1530350"/>
            <a:ext cx="3305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4724400" y="1841500"/>
            <a:ext cx="3402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4724400" y="2152650"/>
            <a:ext cx="3402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4724400" y="2462213"/>
            <a:ext cx="350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4724400" y="2773363"/>
            <a:ext cx="3405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4724400" y="3084513"/>
            <a:ext cx="3517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Strong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 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4724400" y="3394075"/>
            <a:ext cx="335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 Weak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4724400" y="3705225"/>
            <a:ext cx="343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auto">
          <a:xfrm>
            <a:off x="4724400" y="4016375"/>
            <a:ext cx="350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 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>
            <a:off x="4724400" y="4325938"/>
            <a:ext cx="3448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4724400" y="4637088"/>
            <a:ext cx="3417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2480" name="Text Box 16"/>
          <p:cNvSpPr txBox="1">
            <a:spLocks noChangeArrowheads="1"/>
          </p:cNvSpPr>
          <p:nvPr/>
        </p:nvSpPr>
        <p:spPr bwMode="auto">
          <a:xfrm>
            <a:off x="4724400" y="4948238"/>
            <a:ext cx="343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Weak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4724400" y="5257800"/>
            <a:ext cx="344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Strong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  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>
            <a:off x="1676400" y="1295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2483" name="Line 19"/>
          <p:cNvSpPr>
            <a:spLocks noChangeShapeType="1"/>
          </p:cNvSpPr>
          <p:nvPr/>
        </p:nvSpPr>
        <p:spPr bwMode="auto">
          <a:xfrm>
            <a:off x="1676400" y="914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7908925" y="2800350"/>
            <a:ext cx="887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b="1" smtClean="0">
                <a:solidFill>
                  <a:srgbClr val="A50021"/>
                </a:solidFill>
                <a:latin typeface="Arial Narrow" pitchFamily="34" charset="0"/>
              </a:rPr>
              <a:t>9+,5-</a:t>
            </a:r>
          </a:p>
        </p:txBody>
      </p:sp>
      <p:sp>
        <p:nvSpPr>
          <p:cNvPr id="62485" name="Line 21"/>
          <p:cNvSpPr>
            <a:spLocks noChangeShapeType="1"/>
          </p:cNvSpPr>
          <p:nvPr/>
        </p:nvSpPr>
        <p:spPr bwMode="auto">
          <a:xfrm>
            <a:off x="1676400" y="56388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1143000" y="1550988"/>
            <a:ext cx="1339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Humidity </a:t>
            </a:r>
          </a:p>
        </p:txBody>
      </p:sp>
      <p:sp>
        <p:nvSpPr>
          <p:cNvPr id="62487" name="Text Box 23"/>
          <p:cNvSpPr txBox="1">
            <a:spLocks noChangeArrowheads="1"/>
          </p:cNvSpPr>
          <p:nvPr/>
        </p:nvSpPr>
        <p:spPr bwMode="auto">
          <a:xfrm>
            <a:off x="3352800" y="1550988"/>
            <a:ext cx="874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 Wind</a:t>
            </a:r>
          </a:p>
        </p:txBody>
      </p:sp>
      <p:sp>
        <p:nvSpPr>
          <p:cNvPr id="62488" name="Text Box 24"/>
          <p:cNvSpPr txBox="1">
            <a:spLocks noChangeArrowheads="1"/>
          </p:cNvSpPr>
          <p:nvPr/>
        </p:nvSpPr>
        <p:spPr bwMode="auto">
          <a:xfrm>
            <a:off x="1050925" y="2449513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14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808038" y="2794000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High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1778000" y="2795588"/>
            <a:ext cx="1058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Normal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3016250" y="2795588"/>
            <a:ext cx="84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Weak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2492" name="Text Box 28"/>
          <p:cNvSpPr txBox="1">
            <a:spLocks noChangeArrowheads="1"/>
          </p:cNvSpPr>
          <p:nvPr/>
        </p:nvSpPr>
        <p:spPr bwMode="auto">
          <a:xfrm>
            <a:off x="3810000" y="2795588"/>
            <a:ext cx="1003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Strong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62493" name="AutoShape 29"/>
          <p:cNvCxnSpPr>
            <a:cxnSpLocks noChangeShapeType="1"/>
            <a:stCxn id="62486" idx="2"/>
            <a:endCxn id="62490" idx="0"/>
          </p:cNvCxnSpPr>
          <p:nvPr/>
        </p:nvCxnSpPr>
        <p:spPr bwMode="auto">
          <a:xfrm>
            <a:off x="1812925" y="1947863"/>
            <a:ext cx="495300" cy="847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2494" name="AutoShape 30"/>
          <p:cNvCxnSpPr>
            <a:cxnSpLocks noChangeShapeType="1"/>
            <a:stCxn id="62486" idx="2"/>
            <a:endCxn id="62489" idx="0"/>
          </p:cNvCxnSpPr>
          <p:nvPr/>
        </p:nvCxnSpPr>
        <p:spPr bwMode="auto">
          <a:xfrm flipH="1">
            <a:off x="1182688" y="1947863"/>
            <a:ext cx="630237" cy="846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2495" name="AutoShape 31"/>
          <p:cNvCxnSpPr>
            <a:cxnSpLocks noChangeShapeType="1"/>
            <a:stCxn id="62487" idx="2"/>
            <a:endCxn id="62487" idx="2"/>
          </p:cNvCxnSpPr>
          <p:nvPr/>
        </p:nvCxnSpPr>
        <p:spPr bwMode="auto">
          <a:xfrm>
            <a:off x="3790950" y="194786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2496" name="AutoShape 32"/>
          <p:cNvCxnSpPr>
            <a:cxnSpLocks noChangeShapeType="1"/>
            <a:stCxn id="62487" idx="2"/>
            <a:endCxn id="62492" idx="0"/>
          </p:cNvCxnSpPr>
          <p:nvPr/>
        </p:nvCxnSpPr>
        <p:spPr bwMode="auto">
          <a:xfrm>
            <a:off x="3790950" y="1947863"/>
            <a:ext cx="520700" cy="847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2497" name="AutoShape 33"/>
          <p:cNvCxnSpPr>
            <a:cxnSpLocks noChangeShapeType="1"/>
            <a:stCxn id="62491" idx="0"/>
            <a:endCxn id="62487" idx="2"/>
          </p:cNvCxnSpPr>
          <p:nvPr/>
        </p:nvCxnSpPr>
        <p:spPr bwMode="auto">
          <a:xfrm flipV="1">
            <a:off x="3440113" y="1947863"/>
            <a:ext cx="350837" cy="847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62498" name="Text Box 34"/>
          <p:cNvSpPr txBox="1">
            <a:spLocks noChangeArrowheads="1"/>
          </p:cNvSpPr>
          <p:nvPr/>
        </p:nvSpPr>
        <p:spPr bwMode="auto">
          <a:xfrm>
            <a:off x="762000" y="3200400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3+,4-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2499" name="Text Box 35"/>
          <p:cNvSpPr txBox="1">
            <a:spLocks noChangeArrowheads="1"/>
          </p:cNvSpPr>
          <p:nvPr/>
        </p:nvSpPr>
        <p:spPr bwMode="auto">
          <a:xfrm>
            <a:off x="1731963" y="320198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6+,1-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2500" name="Text Box 36"/>
          <p:cNvSpPr txBox="1">
            <a:spLocks noChangeArrowheads="1"/>
          </p:cNvSpPr>
          <p:nvPr/>
        </p:nvSpPr>
        <p:spPr bwMode="auto">
          <a:xfrm>
            <a:off x="2970213" y="3201988"/>
            <a:ext cx="698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6+2-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2501" name="Text Box 37"/>
          <p:cNvSpPr txBox="1">
            <a:spLocks noChangeArrowheads="1"/>
          </p:cNvSpPr>
          <p:nvPr/>
        </p:nvSpPr>
        <p:spPr bwMode="auto">
          <a:xfrm>
            <a:off x="3941763" y="320198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3+,3-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2502" name="Text Box 38"/>
          <p:cNvSpPr txBox="1">
            <a:spLocks noChangeArrowheads="1"/>
          </p:cNvSpPr>
          <p:nvPr/>
        </p:nvSpPr>
        <p:spPr bwMode="auto">
          <a:xfrm>
            <a:off x="762000" y="3563938"/>
            <a:ext cx="995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=.985</a:t>
            </a:r>
          </a:p>
        </p:txBody>
      </p:sp>
      <p:sp>
        <p:nvSpPr>
          <p:cNvPr id="62503" name="Text Box 39"/>
          <p:cNvSpPr txBox="1">
            <a:spLocks noChangeArrowheads="1"/>
          </p:cNvSpPr>
          <p:nvPr/>
        </p:nvSpPr>
        <p:spPr bwMode="auto">
          <a:xfrm>
            <a:off x="1731963" y="3565525"/>
            <a:ext cx="995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=.592</a:t>
            </a:r>
          </a:p>
        </p:txBody>
      </p:sp>
      <p:sp>
        <p:nvSpPr>
          <p:cNvPr id="62504" name="Text Box 40"/>
          <p:cNvSpPr txBox="1">
            <a:spLocks noChangeArrowheads="1"/>
          </p:cNvSpPr>
          <p:nvPr/>
        </p:nvSpPr>
        <p:spPr bwMode="auto">
          <a:xfrm>
            <a:off x="2970213" y="3565525"/>
            <a:ext cx="995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=.811</a:t>
            </a:r>
          </a:p>
        </p:txBody>
      </p:sp>
      <p:sp>
        <p:nvSpPr>
          <p:cNvPr id="62505" name="Text Box 41"/>
          <p:cNvSpPr txBox="1">
            <a:spLocks noChangeArrowheads="1"/>
          </p:cNvSpPr>
          <p:nvPr/>
        </p:nvSpPr>
        <p:spPr bwMode="auto">
          <a:xfrm>
            <a:off x="3941763" y="3565525"/>
            <a:ext cx="854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=1.0</a:t>
            </a:r>
          </a:p>
        </p:txBody>
      </p:sp>
      <p:sp>
        <p:nvSpPr>
          <p:cNvPr id="62506" name="Text Box 42"/>
          <p:cNvSpPr txBox="1">
            <a:spLocks noChangeArrowheads="1"/>
          </p:cNvSpPr>
          <p:nvPr/>
        </p:nvSpPr>
        <p:spPr bwMode="auto">
          <a:xfrm>
            <a:off x="7848600" y="3200400"/>
            <a:ext cx="854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=.94</a:t>
            </a:r>
          </a:p>
        </p:txBody>
      </p:sp>
      <p:sp>
        <p:nvSpPr>
          <p:cNvPr id="62507" name="Text Box 43"/>
          <p:cNvSpPr txBox="1">
            <a:spLocks noChangeArrowheads="1"/>
          </p:cNvSpPr>
          <p:nvPr/>
        </p:nvSpPr>
        <p:spPr bwMode="auto">
          <a:xfrm>
            <a:off x="762000" y="4173538"/>
            <a:ext cx="23891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Gain(S,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Humidity</a:t>
            </a: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)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.94 - 7/14  0.985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      - 7/14  0.592=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0.151</a:t>
            </a:r>
          </a:p>
        </p:txBody>
      </p:sp>
      <p:graphicFrame>
        <p:nvGraphicFramePr>
          <p:cNvPr id="62512" name="Object 48"/>
          <p:cNvGraphicFramePr>
            <a:graphicFrameLocks noChangeAspect="1"/>
          </p:cNvGraphicFramePr>
          <p:nvPr/>
        </p:nvGraphicFramePr>
        <p:xfrm>
          <a:off x="2255838" y="5673725"/>
          <a:ext cx="4713287" cy="650875"/>
        </p:xfrm>
        <a:graphic>
          <a:graphicData uri="http://schemas.openxmlformats.org/presentationml/2006/ole">
            <p:oleObj spid="_x0000_s50178" name="Equation" r:id="rId3" imgW="3009600" imgH="444240" progId="Equation.3">
              <p:embed/>
            </p:oleObj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121-2662-4BE0-81FF-4768CE7644D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2527300" y="119063"/>
            <a:ext cx="4559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</a:rPr>
              <a:t>An Illustrative Example (2)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1752600" y="914400"/>
            <a:ext cx="770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                                                Humidity    Wind</a:t>
            </a: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PlayTennis     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1828800" y="1219200"/>
            <a:ext cx="678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                                                 High   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4724400" y="1530350"/>
            <a:ext cx="3305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4724400" y="1841500"/>
            <a:ext cx="3402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4724400" y="2152650"/>
            <a:ext cx="3402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4724400" y="2462213"/>
            <a:ext cx="350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4724400" y="2773363"/>
            <a:ext cx="3405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4724400" y="3084513"/>
            <a:ext cx="3517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Strong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 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4724400" y="3394075"/>
            <a:ext cx="335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 Weak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4724400" y="3705225"/>
            <a:ext cx="343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4724400" y="4016375"/>
            <a:ext cx="350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 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4724400" y="4325938"/>
            <a:ext cx="3448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4724400" y="4637088"/>
            <a:ext cx="3417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4724400" y="4948238"/>
            <a:ext cx="3432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Normal     Weak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4724400" y="5257800"/>
            <a:ext cx="344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High        Strong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  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3506" name="Line 18"/>
          <p:cNvSpPr>
            <a:spLocks noChangeShapeType="1"/>
          </p:cNvSpPr>
          <p:nvPr/>
        </p:nvSpPr>
        <p:spPr bwMode="auto">
          <a:xfrm>
            <a:off x="1676400" y="1295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3507" name="Line 19"/>
          <p:cNvSpPr>
            <a:spLocks noChangeShapeType="1"/>
          </p:cNvSpPr>
          <p:nvPr/>
        </p:nvSpPr>
        <p:spPr bwMode="auto">
          <a:xfrm>
            <a:off x="1676400" y="914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3508" name="Text Box 20"/>
          <p:cNvSpPr txBox="1">
            <a:spLocks noChangeArrowheads="1"/>
          </p:cNvSpPr>
          <p:nvPr/>
        </p:nvSpPr>
        <p:spPr bwMode="auto">
          <a:xfrm>
            <a:off x="7908925" y="2800350"/>
            <a:ext cx="887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b="1" smtClean="0">
                <a:solidFill>
                  <a:srgbClr val="A50021"/>
                </a:solidFill>
                <a:latin typeface="Arial Narrow" pitchFamily="34" charset="0"/>
              </a:rPr>
              <a:t>9+,5-</a:t>
            </a:r>
          </a:p>
        </p:txBody>
      </p:sp>
      <p:sp>
        <p:nvSpPr>
          <p:cNvPr id="63509" name="Line 21"/>
          <p:cNvSpPr>
            <a:spLocks noChangeShapeType="1"/>
          </p:cNvSpPr>
          <p:nvPr/>
        </p:nvSpPr>
        <p:spPr bwMode="auto">
          <a:xfrm>
            <a:off x="1676400" y="56388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1143000" y="1550988"/>
            <a:ext cx="1339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Humidity </a:t>
            </a:r>
          </a:p>
        </p:txBody>
      </p:sp>
      <p:sp>
        <p:nvSpPr>
          <p:cNvPr id="63511" name="Text Box 23"/>
          <p:cNvSpPr txBox="1">
            <a:spLocks noChangeArrowheads="1"/>
          </p:cNvSpPr>
          <p:nvPr/>
        </p:nvSpPr>
        <p:spPr bwMode="auto">
          <a:xfrm>
            <a:off x="3352800" y="1550988"/>
            <a:ext cx="874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 Wind</a:t>
            </a:r>
          </a:p>
        </p:txBody>
      </p: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1050925" y="2449513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14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3513" name="Text Box 25"/>
          <p:cNvSpPr txBox="1">
            <a:spLocks noChangeArrowheads="1"/>
          </p:cNvSpPr>
          <p:nvPr/>
        </p:nvSpPr>
        <p:spPr bwMode="auto">
          <a:xfrm>
            <a:off x="808038" y="2794000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High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3514" name="Text Box 26"/>
          <p:cNvSpPr txBox="1">
            <a:spLocks noChangeArrowheads="1"/>
          </p:cNvSpPr>
          <p:nvPr/>
        </p:nvSpPr>
        <p:spPr bwMode="auto">
          <a:xfrm>
            <a:off x="1778000" y="2795588"/>
            <a:ext cx="1058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Normal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3515" name="Text Box 27"/>
          <p:cNvSpPr txBox="1">
            <a:spLocks noChangeArrowheads="1"/>
          </p:cNvSpPr>
          <p:nvPr/>
        </p:nvSpPr>
        <p:spPr bwMode="auto">
          <a:xfrm>
            <a:off x="3016250" y="2795588"/>
            <a:ext cx="84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Weak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3516" name="Text Box 28"/>
          <p:cNvSpPr txBox="1">
            <a:spLocks noChangeArrowheads="1"/>
          </p:cNvSpPr>
          <p:nvPr/>
        </p:nvSpPr>
        <p:spPr bwMode="auto">
          <a:xfrm>
            <a:off x="3810000" y="2795588"/>
            <a:ext cx="1003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Strong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63517" name="AutoShape 29"/>
          <p:cNvCxnSpPr>
            <a:cxnSpLocks noChangeShapeType="1"/>
            <a:stCxn id="63510" idx="2"/>
            <a:endCxn id="63514" idx="0"/>
          </p:cNvCxnSpPr>
          <p:nvPr/>
        </p:nvCxnSpPr>
        <p:spPr bwMode="auto">
          <a:xfrm>
            <a:off x="1812925" y="1947863"/>
            <a:ext cx="495300" cy="847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3518" name="AutoShape 30"/>
          <p:cNvCxnSpPr>
            <a:cxnSpLocks noChangeShapeType="1"/>
            <a:stCxn id="63510" idx="2"/>
            <a:endCxn id="63513" idx="0"/>
          </p:cNvCxnSpPr>
          <p:nvPr/>
        </p:nvCxnSpPr>
        <p:spPr bwMode="auto">
          <a:xfrm flipH="1">
            <a:off x="1182688" y="1947863"/>
            <a:ext cx="630237" cy="846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3519" name="AutoShape 31"/>
          <p:cNvCxnSpPr>
            <a:cxnSpLocks noChangeShapeType="1"/>
            <a:stCxn id="63511" idx="2"/>
            <a:endCxn id="63511" idx="2"/>
          </p:cNvCxnSpPr>
          <p:nvPr/>
        </p:nvCxnSpPr>
        <p:spPr bwMode="auto">
          <a:xfrm>
            <a:off x="3790950" y="194786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3520" name="AutoShape 32"/>
          <p:cNvCxnSpPr>
            <a:cxnSpLocks noChangeShapeType="1"/>
            <a:stCxn id="63511" idx="2"/>
            <a:endCxn id="63516" idx="0"/>
          </p:cNvCxnSpPr>
          <p:nvPr/>
        </p:nvCxnSpPr>
        <p:spPr bwMode="auto">
          <a:xfrm>
            <a:off x="3790950" y="1947863"/>
            <a:ext cx="520700" cy="847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3521" name="AutoShape 33"/>
          <p:cNvCxnSpPr>
            <a:cxnSpLocks noChangeShapeType="1"/>
            <a:stCxn id="63515" idx="0"/>
            <a:endCxn id="63511" idx="2"/>
          </p:cNvCxnSpPr>
          <p:nvPr/>
        </p:nvCxnSpPr>
        <p:spPr bwMode="auto">
          <a:xfrm flipV="1">
            <a:off x="3440113" y="1947863"/>
            <a:ext cx="350837" cy="847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63522" name="Text Box 34"/>
          <p:cNvSpPr txBox="1">
            <a:spLocks noChangeArrowheads="1"/>
          </p:cNvSpPr>
          <p:nvPr/>
        </p:nvSpPr>
        <p:spPr bwMode="auto">
          <a:xfrm>
            <a:off x="762000" y="3200400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3+,4-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3523" name="Text Box 35"/>
          <p:cNvSpPr txBox="1">
            <a:spLocks noChangeArrowheads="1"/>
          </p:cNvSpPr>
          <p:nvPr/>
        </p:nvSpPr>
        <p:spPr bwMode="auto">
          <a:xfrm>
            <a:off x="1731963" y="320198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6+,1-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3524" name="Text Box 36"/>
          <p:cNvSpPr txBox="1">
            <a:spLocks noChangeArrowheads="1"/>
          </p:cNvSpPr>
          <p:nvPr/>
        </p:nvSpPr>
        <p:spPr bwMode="auto">
          <a:xfrm>
            <a:off x="2970213" y="3201988"/>
            <a:ext cx="698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6+2-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3525" name="Text Box 37"/>
          <p:cNvSpPr txBox="1">
            <a:spLocks noChangeArrowheads="1"/>
          </p:cNvSpPr>
          <p:nvPr/>
        </p:nvSpPr>
        <p:spPr bwMode="auto">
          <a:xfrm>
            <a:off x="3941763" y="320198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3+,3-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3526" name="Text Box 38"/>
          <p:cNvSpPr txBox="1">
            <a:spLocks noChangeArrowheads="1"/>
          </p:cNvSpPr>
          <p:nvPr/>
        </p:nvSpPr>
        <p:spPr bwMode="auto">
          <a:xfrm>
            <a:off x="762000" y="3563938"/>
            <a:ext cx="995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=.985</a:t>
            </a:r>
          </a:p>
        </p:txBody>
      </p:sp>
      <p:sp>
        <p:nvSpPr>
          <p:cNvPr id="63527" name="Text Box 39"/>
          <p:cNvSpPr txBox="1">
            <a:spLocks noChangeArrowheads="1"/>
          </p:cNvSpPr>
          <p:nvPr/>
        </p:nvSpPr>
        <p:spPr bwMode="auto">
          <a:xfrm>
            <a:off x="1731963" y="3565525"/>
            <a:ext cx="995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=.592</a:t>
            </a:r>
          </a:p>
        </p:txBody>
      </p:sp>
      <p:sp>
        <p:nvSpPr>
          <p:cNvPr id="63528" name="Text Box 40"/>
          <p:cNvSpPr txBox="1">
            <a:spLocks noChangeArrowheads="1"/>
          </p:cNvSpPr>
          <p:nvPr/>
        </p:nvSpPr>
        <p:spPr bwMode="auto">
          <a:xfrm>
            <a:off x="2970213" y="3565525"/>
            <a:ext cx="995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=.811</a:t>
            </a:r>
          </a:p>
        </p:txBody>
      </p:sp>
      <p:sp>
        <p:nvSpPr>
          <p:cNvPr id="63529" name="Text Box 41"/>
          <p:cNvSpPr txBox="1">
            <a:spLocks noChangeArrowheads="1"/>
          </p:cNvSpPr>
          <p:nvPr/>
        </p:nvSpPr>
        <p:spPr bwMode="auto">
          <a:xfrm>
            <a:off x="3941763" y="3565525"/>
            <a:ext cx="854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=1.0</a:t>
            </a:r>
          </a:p>
        </p:txBody>
      </p:sp>
      <p:sp>
        <p:nvSpPr>
          <p:cNvPr id="63530" name="Text Box 42"/>
          <p:cNvSpPr txBox="1">
            <a:spLocks noChangeArrowheads="1"/>
          </p:cNvSpPr>
          <p:nvPr/>
        </p:nvSpPr>
        <p:spPr bwMode="auto">
          <a:xfrm>
            <a:off x="7848600" y="3200400"/>
            <a:ext cx="854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E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=.94</a:t>
            </a:r>
          </a:p>
        </p:txBody>
      </p:sp>
      <p:sp>
        <p:nvSpPr>
          <p:cNvPr id="63531" name="Text Box 43"/>
          <p:cNvSpPr txBox="1">
            <a:spLocks noChangeArrowheads="1"/>
          </p:cNvSpPr>
          <p:nvPr/>
        </p:nvSpPr>
        <p:spPr bwMode="auto">
          <a:xfrm>
            <a:off x="762000" y="4173538"/>
            <a:ext cx="23891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Gain(S,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Humidity</a:t>
            </a: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)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.94 - 7/14  0.985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      - 7/14  0.592=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0.151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3532" name="Text Box 44"/>
          <p:cNvSpPr txBox="1">
            <a:spLocks noChangeArrowheads="1"/>
          </p:cNvSpPr>
          <p:nvPr/>
        </p:nvSpPr>
        <p:spPr bwMode="auto">
          <a:xfrm>
            <a:off x="2746375" y="4175125"/>
            <a:ext cx="20288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Gain(S,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Wind</a:t>
            </a: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)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.94 - 8/14  0.811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      - 6/14  1.0 =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0.048</a:t>
            </a:r>
          </a:p>
        </p:txBody>
      </p:sp>
      <p:graphicFrame>
        <p:nvGraphicFramePr>
          <p:cNvPr id="63535" name="Object 47"/>
          <p:cNvGraphicFramePr>
            <a:graphicFrameLocks noChangeAspect="1"/>
          </p:cNvGraphicFramePr>
          <p:nvPr/>
        </p:nvGraphicFramePr>
        <p:xfrm>
          <a:off x="2255838" y="5673725"/>
          <a:ext cx="4713287" cy="650875"/>
        </p:xfrm>
        <a:graphic>
          <a:graphicData uri="http://schemas.openxmlformats.org/presentationml/2006/ole">
            <p:oleObj spid="_x0000_s51202" name="Equation" r:id="rId3" imgW="3009600" imgH="444240" progId="Equation.3">
              <p:embed/>
            </p:oleObj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F835-60A1-4114-A231-7D1A48DDFD7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2527300" y="116632"/>
            <a:ext cx="4559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</a:rPr>
              <a:t>An Illustrative Example (3)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2460625" y="1550988"/>
            <a:ext cx="121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Outlook 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2444750" y="2803525"/>
            <a:ext cx="127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Overcast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4186238" y="2803525"/>
            <a:ext cx="735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Rain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66567" name="AutoShape 7"/>
          <p:cNvCxnSpPr>
            <a:cxnSpLocks noChangeShapeType="1"/>
            <a:stCxn id="66564" idx="2"/>
            <a:endCxn id="66566" idx="0"/>
          </p:cNvCxnSpPr>
          <p:nvPr/>
        </p:nvCxnSpPr>
        <p:spPr bwMode="auto">
          <a:xfrm>
            <a:off x="3067050" y="1947863"/>
            <a:ext cx="1487488" cy="855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6568" name="AutoShape 8"/>
          <p:cNvCxnSpPr>
            <a:cxnSpLocks noChangeShapeType="1"/>
            <a:stCxn id="66564" idx="2"/>
            <a:endCxn id="66565" idx="0"/>
          </p:cNvCxnSpPr>
          <p:nvPr/>
        </p:nvCxnSpPr>
        <p:spPr bwMode="auto">
          <a:xfrm>
            <a:off x="3067050" y="1947863"/>
            <a:ext cx="12700" cy="855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2382838" y="3200400"/>
            <a:ext cx="124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3,7,12,13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3852863" y="3201988"/>
            <a:ext cx="14525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4,5,6,10,14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4106863" y="3565525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3+,2-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1041400" y="2803525"/>
            <a:ext cx="96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Sunny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838200" y="3200400"/>
            <a:ext cx="131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1,2,8,9,11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66578" name="AutoShape 18"/>
          <p:cNvCxnSpPr>
            <a:cxnSpLocks noChangeShapeType="1"/>
            <a:stCxn id="66564" idx="2"/>
            <a:endCxn id="66576" idx="0"/>
          </p:cNvCxnSpPr>
          <p:nvPr/>
        </p:nvCxnSpPr>
        <p:spPr bwMode="auto">
          <a:xfrm flipH="1">
            <a:off x="1522413" y="1947863"/>
            <a:ext cx="1544637" cy="855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66579" name="Text Box 19"/>
          <p:cNvSpPr txBox="1">
            <a:spLocks noChangeArrowheads="1"/>
          </p:cNvSpPr>
          <p:nvPr/>
        </p:nvSpPr>
        <p:spPr bwMode="auto">
          <a:xfrm>
            <a:off x="2551113" y="3565525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4+,0-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1033463" y="3565525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2+,3-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6581" name="Text Box 21"/>
          <p:cNvSpPr txBox="1">
            <a:spLocks noChangeArrowheads="1"/>
          </p:cNvSpPr>
          <p:nvPr/>
        </p:nvSpPr>
        <p:spPr bwMode="auto">
          <a:xfrm>
            <a:off x="2665413" y="3946525"/>
            <a:ext cx="473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0.0</a:t>
            </a:r>
          </a:p>
        </p:txBody>
      </p:sp>
      <p:sp>
        <p:nvSpPr>
          <p:cNvPr id="66582" name="Text Box 22"/>
          <p:cNvSpPr txBox="1">
            <a:spLocks noChangeArrowheads="1"/>
          </p:cNvSpPr>
          <p:nvPr/>
        </p:nvSpPr>
        <p:spPr bwMode="auto">
          <a:xfrm>
            <a:off x="1066800" y="3962400"/>
            <a:ext cx="704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0.970</a:t>
            </a:r>
          </a:p>
        </p:txBody>
      </p:sp>
      <p:sp>
        <p:nvSpPr>
          <p:cNvPr id="66583" name="Text Box 23"/>
          <p:cNvSpPr txBox="1">
            <a:spLocks noChangeArrowheads="1"/>
          </p:cNvSpPr>
          <p:nvPr/>
        </p:nvSpPr>
        <p:spPr bwMode="auto">
          <a:xfrm>
            <a:off x="4038600" y="3962400"/>
            <a:ext cx="704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0.970</a:t>
            </a:r>
          </a:p>
        </p:txBody>
      </p:sp>
      <p:sp>
        <p:nvSpPr>
          <p:cNvPr id="66584" name="Text Box 24"/>
          <p:cNvSpPr txBox="1">
            <a:spLocks noChangeArrowheads="1"/>
          </p:cNvSpPr>
          <p:nvPr/>
        </p:nvSpPr>
        <p:spPr bwMode="auto">
          <a:xfrm>
            <a:off x="5486400" y="914400"/>
            <a:ext cx="3509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Day    Outlook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PlayTennis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6585" name="Text Box 25"/>
          <p:cNvSpPr txBox="1">
            <a:spLocks noChangeArrowheads="1"/>
          </p:cNvSpPr>
          <p:nvPr/>
        </p:nvSpPr>
        <p:spPr bwMode="auto">
          <a:xfrm>
            <a:off x="5562600" y="1431925"/>
            <a:ext cx="2840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1       Sunny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6586" name="Text Box 26"/>
          <p:cNvSpPr txBox="1">
            <a:spLocks noChangeArrowheads="1"/>
          </p:cNvSpPr>
          <p:nvPr/>
        </p:nvSpPr>
        <p:spPr bwMode="auto">
          <a:xfrm>
            <a:off x="5562600" y="1755775"/>
            <a:ext cx="2840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2       Sunny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6587" name="Text Box 27"/>
          <p:cNvSpPr txBox="1">
            <a:spLocks noChangeArrowheads="1"/>
          </p:cNvSpPr>
          <p:nvPr/>
        </p:nvSpPr>
        <p:spPr bwMode="auto">
          <a:xfrm>
            <a:off x="5562600" y="2079625"/>
            <a:ext cx="2981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3       Overcast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6588" name="Text Box 28"/>
          <p:cNvSpPr txBox="1">
            <a:spLocks noChangeArrowheads="1"/>
          </p:cNvSpPr>
          <p:nvPr/>
        </p:nvSpPr>
        <p:spPr bwMode="auto">
          <a:xfrm>
            <a:off x="5562600" y="2403475"/>
            <a:ext cx="286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4       Rain 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6589" name="Text Box 29"/>
          <p:cNvSpPr txBox="1">
            <a:spLocks noChangeArrowheads="1"/>
          </p:cNvSpPr>
          <p:nvPr/>
        </p:nvSpPr>
        <p:spPr bwMode="auto">
          <a:xfrm>
            <a:off x="5562600" y="2727325"/>
            <a:ext cx="286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5       Rain 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5562600" y="3051175"/>
            <a:ext cx="2752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6       Rain 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5562600" y="3375025"/>
            <a:ext cx="3051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7       Overcast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 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6592" name="Text Box 32"/>
          <p:cNvSpPr txBox="1">
            <a:spLocks noChangeArrowheads="1"/>
          </p:cNvSpPr>
          <p:nvPr/>
        </p:nvSpPr>
        <p:spPr bwMode="auto">
          <a:xfrm>
            <a:off x="5562600" y="3697288"/>
            <a:ext cx="2840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8       Sunny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6593" name="Text Box 33"/>
          <p:cNvSpPr txBox="1">
            <a:spLocks noChangeArrowheads="1"/>
          </p:cNvSpPr>
          <p:nvPr/>
        </p:nvSpPr>
        <p:spPr bwMode="auto">
          <a:xfrm>
            <a:off x="5562600" y="4021138"/>
            <a:ext cx="2952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9       Sunny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6594" name="Text Box 34"/>
          <p:cNvSpPr txBox="1">
            <a:spLocks noChangeArrowheads="1"/>
          </p:cNvSpPr>
          <p:nvPr/>
        </p:nvSpPr>
        <p:spPr bwMode="auto">
          <a:xfrm>
            <a:off x="5562600" y="4344988"/>
            <a:ext cx="2936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10      Rain 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 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6595" name="Text Box 35"/>
          <p:cNvSpPr txBox="1">
            <a:spLocks noChangeArrowheads="1"/>
          </p:cNvSpPr>
          <p:nvPr/>
        </p:nvSpPr>
        <p:spPr bwMode="auto">
          <a:xfrm>
            <a:off x="5562600" y="4668838"/>
            <a:ext cx="2954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11      Sunny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6596" name="Text Box 36"/>
          <p:cNvSpPr txBox="1">
            <a:spLocks noChangeArrowheads="1"/>
          </p:cNvSpPr>
          <p:nvPr/>
        </p:nvSpPr>
        <p:spPr bwMode="auto">
          <a:xfrm>
            <a:off x="5562600" y="4992688"/>
            <a:ext cx="2982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12      Overcast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6597" name="Text Box 37"/>
          <p:cNvSpPr txBox="1">
            <a:spLocks noChangeArrowheads="1"/>
          </p:cNvSpPr>
          <p:nvPr/>
        </p:nvSpPr>
        <p:spPr bwMode="auto">
          <a:xfrm>
            <a:off x="5562600" y="5316538"/>
            <a:ext cx="3052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13      Overcast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6598" name="Text Box 38"/>
          <p:cNvSpPr txBox="1">
            <a:spLocks noChangeArrowheads="1"/>
          </p:cNvSpPr>
          <p:nvPr/>
        </p:nvSpPr>
        <p:spPr bwMode="auto">
          <a:xfrm>
            <a:off x="5562600" y="5638800"/>
            <a:ext cx="289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14      Rain  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 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6599" name="Line 39"/>
          <p:cNvSpPr>
            <a:spLocks noChangeShapeType="1"/>
          </p:cNvSpPr>
          <p:nvPr/>
        </p:nvSpPr>
        <p:spPr bwMode="auto">
          <a:xfrm>
            <a:off x="5410200" y="12954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6600" name="Line 40"/>
          <p:cNvSpPr>
            <a:spLocks noChangeShapeType="1"/>
          </p:cNvSpPr>
          <p:nvPr/>
        </p:nvSpPr>
        <p:spPr bwMode="auto">
          <a:xfrm>
            <a:off x="5410200" y="9144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6601" name="Text Box 41"/>
          <p:cNvSpPr txBox="1">
            <a:spLocks noChangeArrowheads="1"/>
          </p:cNvSpPr>
          <p:nvPr/>
        </p:nvSpPr>
        <p:spPr bwMode="auto">
          <a:xfrm>
            <a:off x="914400" y="4495800"/>
            <a:ext cx="1890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Gain(S,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Outlook</a:t>
            </a: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)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	0.246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1" grpId="0"/>
      <p:bldP spid="66579" grpId="0"/>
      <p:bldP spid="66580" grpId="0"/>
      <p:bldP spid="66581" grpId="0"/>
      <p:bldP spid="66582" grpId="0"/>
      <p:bldP spid="66583" grpId="0"/>
      <p:bldP spid="6660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1E502-2572-403D-841B-4DFB3DC8F4C5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2527300" y="119063"/>
            <a:ext cx="46025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</a:rPr>
              <a:t>An Illustrative Example (3)</a:t>
            </a:r>
          </a:p>
        </p:txBody>
      </p:sp>
      <p:sp>
        <p:nvSpPr>
          <p:cNvPr id="64534" name="Text Box 22"/>
          <p:cNvSpPr txBox="1">
            <a:spLocks noChangeArrowheads="1"/>
          </p:cNvSpPr>
          <p:nvPr/>
        </p:nvSpPr>
        <p:spPr bwMode="auto">
          <a:xfrm>
            <a:off x="2460625" y="1550988"/>
            <a:ext cx="121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Outlook </a:t>
            </a:r>
          </a:p>
        </p:txBody>
      </p:sp>
      <p:cxnSp>
        <p:nvCxnSpPr>
          <p:cNvPr id="64541" name="AutoShape 29"/>
          <p:cNvCxnSpPr>
            <a:cxnSpLocks noChangeShapeType="1"/>
            <a:stCxn id="64534" idx="2"/>
          </p:cNvCxnSpPr>
          <p:nvPr/>
        </p:nvCxnSpPr>
        <p:spPr bwMode="auto">
          <a:xfrm>
            <a:off x="3067050" y="1947863"/>
            <a:ext cx="1554163" cy="855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4542" name="AutoShape 30"/>
          <p:cNvCxnSpPr>
            <a:cxnSpLocks noChangeShapeType="1"/>
            <a:stCxn id="64534" idx="2"/>
          </p:cNvCxnSpPr>
          <p:nvPr/>
        </p:nvCxnSpPr>
        <p:spPr bwMode="auto">
          <a:xfrm>
            <a:off x="3067050" y="1947863"/>
            <a:ext cx="0" cy="855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64555" name="Text Box 43"/>
          <p:cNvSpPr txBox="1">
            <a:spLocks noChangeArrowheads="1"/>
          </p:cNvSpPr>
          <p:nvPr/>
        </p:nvSpPr>
        <p:spPr bwMode="auto">
          <a:xfrm>
            <a:off x="6100763" y="1447800"/>
            <a:ext cx="2559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Gain(S,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Wind</a:t>
            </a: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)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=0.048</a:t>
            </a:r>
          </a:p>
        </p:txBody>
      </p:sp>
      <p:sp>
        <p:nvSpPr>
          <p:cNvPr id="64557" name="Text Box 45"/>
          <p:cNvSpPr txBox="1">
            <a:spLocks noChangeArrowheads="1"/>
          </p:cNvSpPr>
          <p:nvPr/>
        </p:nvSpPr>
        <p:spPr bwMode="auto">
          <a:xfrm>
            <a:off x="5765800" y="990600"/>
            <a:ext cx="3024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Gain(S,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Humidity</a:t>
            </a: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)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=0.151</a:t>
            </a:r>
          </a:p>
        </p:txBody>
      </p:sp>
      <p:sp>
        <p:nvSpPr>
          <p:cNvPr id="64559" name="Text Box 47"/>
          <p:cNvSpPr txBox="1">
            <a:spLocks noChangeArrowheads="1"/>
          </p:cNvSpPr>
          <p:nvPr/>
        </p:nvSpPr>
        <p:spPr bwMode="auto">
          <a:xfrm>
            <a:off x="5410200" y="1905000"/>
            <a:ext cx="347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Gain(S,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Temperature</a:t>
            </a: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)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=0.029</a:t>
            </a:r>
          </a:p>
        </p:txBody>
      </p:sp>
      <p:sp>
        <p:nvSpPr>
          <p:cNvPr id="64560" name="Text Box 48"/>
          <p:cNvSpPr txBox="1">
            <a:spLocks noChangeArrowheads="1"/>
          </p:cNvSpPr>
          <p:nvPr/>
        </p:nvSpPr>
        <p:spPr bwMode="auto">
          <a:xfrm>
            <a:off x="5846763" y="2362200"/>
            <a:ext cx="28971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Gain(S,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Outlook</a:t>
            </a:r>
            <a:r>
              <a:rPr lang="en-US" sz="2000" b="1" i="1" smtClean="0">
                <a:solidFill>
                  <a:srgbClr val="0000FF"/>
                </a:solidFill>
                <a:latin typeface="Arial Narrow" pitchFamily="34" charset="0"/>
              </a:rPr>
              <a:t>)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=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0.246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64563" name="AutoShape 51"/>
          <p:cNvCxnSpPr>
            <a:cxnSpLocks noChangeShapeType="1"/>
            <a:stCxn id="64534" idx="2"/>
          </p:cNvCxnSpPr>
          <p:nvPr/>
        </p:nvCxnSpPr>
        <p:spPr bwMode="auto">
          <a:xfrm flipH="1">
            <a:off x="1549400" y="1947863"/>
            <a:ext cx="1517650" cy="855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78300-2DED-492D-B66E-6C3854283A4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2527300" y="119063"/>
            <a:ext cx="4559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</a:rPr>
              <a:t>An Illustrative Example (3)</a:t>
            </a: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2460625" y="1550988"/>
            <a:ext cx="121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Outlook 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2444750" y="2803525"/>
            <a:ext cx="127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Overcast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4186238" y="2803525"/>
            <a:ext cx="735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Rain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67590" name="AutoShape 6"/>
          <p:cNvCxnSpPr>
            <a:cxnSpLocks noChangeShapeType="1"/>
            <a:stCxn id="67587" idx="2"/>
            <a:endCxn id="67589" idx="0"/>
          </p:cNvCxnSpPr>
          <p:nvPr/>
        </p:nvCxnSpPr>
        <p:spPr bwMode="auto">
          <a:xfrm>
            <a:off x="3067050" y="1947863"/>
            <a:ext cx="1487488" cy="855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7591" name="AutoShape 7"/>
          <p:cNvCxnSpPr>
            <a:cxnSpLocks noChangeShapeType="1"/>
            <a:stCxn id="67587" idx="2"/>
            <a:endCxn id="67588" idx="0"/>
          </p:cNvCxnSpPr>
          <p:nvPr/>
        </p:nvCxnSpPr>
        <p:spPr bwMode="auto">
          <a:xfrm>
            <a:off x="3067050" y="1947863"/>
            <a:ext cx="12700" cy="855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2382838" y="3200400"/>
            <a:ext cx="124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3,7,12,13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3852863" y="3201988"/>
            <a:ext cx="14525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4,5,6,10,14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4106863" y="3565525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3+,2-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7595" name="Text Box 11"/>
          <p:cNvSpPr txBox="1">
            <a:spLocks noChangeArrowheads="1"/>
          </p:cNvSpPr>
          <p:nvPr/>
        </p:nvSpPr>
        <p:spPr bwMode="auto">
          <a:xfrm>
            <a:off x="1041400" y="2803525"/>
            <a:ext cx="96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Sunny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7596" name="Text Box 12"/>
          <p:cNvSpPr txBox="1">
            <a:spLocks noChangeArrowheads="1"/>
          </p:cNvSpPr>
          <p:nvPr/>
        </p:nvSpPr>
        <p:spPr bwMode="auto">
          <a:xfrm>
            <a:off x="838200" y="3200400"/>
            <a:ext cx="131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1,2,8,9,11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67597" name="AutoShape 13"/>
          <p:cNvCxnSpPr>
            <a:cxnSpLocks noChangeShapeType="1"/>
            <a:stCxn id="67587" idx="2"/>
            <a:endCxn id="67595" idx="0"/>
          </p:cNvCxnSpPr>
          <p:nvPr/>
        </p:nvCxnSpPr>
        <p:spPr bwMode="auto">
          <a:xfrm flipH="1">
            <a:off x="1522413" y="1947863"/>
            <a:ext cx="1544637" cy="855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67598" name="Text Box 14"/>
          <p:cNvSpPr txBox="1">
            <a:spLocks noChangeArrowheads="1"/>
          </p:cNvSpPr>
          <p:nvPr/>
        </p:nvSpPr>
        <p:spPr bwMode="auto">
          <a:xfrm>
            <a:off x="2551113" y="3565525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4+,0-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7599" name="Text Box 15"/>
          <p:cNvSpPr txBox="1">
            <a:spLocks noChangeArrowheads="1"/>
          </p:cNvSpPr>
          <p:nvPr/>
        </p:nvSpPr>
        <p:spPr bwMode="auto">
          <a:xfrm>
            <a:off x="1033463" y="3565525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2+,3-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2665413" y="3946525"/>
            <a:ext cx="636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Yes</a:t>
            </a:r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1244600" y="3946525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?</a:t>
            </a:r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4289425" y="3946525"/>
            <a:ext cx="40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? </a:t>
            </a:r>
          </a:p>
        </p:txBody>
      </p:sp>
      <p:sp>
        <p:nvSpPr>
          <p:cNvPr id="67603" name="Text Box 19"/>
          <p:cNvSpPr txBox="1">
            <a:spLocks noChangeArrowheads="1"/>
          </p:cNvSpPr>
          <p:nvPr/>
        </p:nvSpPr>
        <p:spPr bwMode="auto">
          <a:xfrm>
            <a:off x="5486400" y="914400"/>
            <a:ext cx="3509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Day    Outlook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PlayTennis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7604" name="Text Box 20"/>
          <p:cNvSpPr txBox="1">
            <a:spLocks noChangeArrowheads="1"/>
          </p:cNvSpPr>
          <p:nvPr/>
        </p:nvSpPr>
        <p:spPr bwMode="auto">
          <a:xfrm>
            <a:off x="5562600" y="1431925"/>
            <a:ext cx="2840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1       Sunny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7605" name="Text Box 21"/>
          <p:cNvSpPr txBox="1">
            <a:spLocks noChangeArrowheads="1"/>
          </p:cNvSpPr>
          <p:nvPr/>
        </p:nvSpPr>
        <p:spPr bwMode="auto">
          <a:xfrm>
            <a:off x="5562600" y="1755775"/>
            <a:ext cx="2840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2       Sunny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7606" name="Text Box 22"/>
          <p:cNvSpPr txBox="1">
            <a:spLocks noChangeArrowheads="1"/>
          </p:cNvSpPr>
          <p:nvPr/>
        </p:nvSpPr>
        <p:spPr bwMode="auto">
          <a:xfrm>
            <a:off x="5562600" y="2079625"/>
            <a:ext cx="2981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3       Overcast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7607" name="Text Box 23"/>
          <p:cNvSpPr txBox="1">
            <a:spLocks noChangeArrowheads="1"/>
          </p:cNvSpPr>
          <p:nvPr/>
        </p:nvSpPr>
        <p:spPr bwMode="auto">
          <a:xfrm>
            <a:off x="5562600" y="2403475"/>
            <a:ext cx="286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4       Rain 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7608" name="Text Box 24"/>
          <p:cNvSpPr txBox="1">
            <a:spLocks noChangeArrowheads="1"/>
          </p:cNvSpPr>
          <p:nvPr/>
        </p:nvSpPr>
        <p:spPr bwMode="auto">
          <a:xfrm>
            <a:off x="5562600" y="2727325"/>
            <a:ext cx="286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5       Rain 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7609" name="Text Box 25"/>
          <p:cNvSpPr txBox="1">
            <a:spLocks noChangeArrowheads="1"/>
          </p:cNvSpPr>
          <p:nvPr/>
        </p:nvSpPr>
        <p:spPr bwMode="auto">
          <a:xfrm>
            <a:off x="5562600" y="3051175"/>
            <a:ext cx="2752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6       Rain 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7610" name="Text Box 26"/>
          <p:cNvSpPr txBox="1">
            <a:spLocks noChangeArrowheads="1"/>
          </p:cNvSpPr>
          <p:nvPr/>
        </p:nvSpPr>
        <p:spPr bwMode="auto">
          <a:xfrm>
            <a:off x="5562600" y="3375025"/>
            <a:ext cx="3051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7       Overcast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 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7611" name="Text Box 27"/>
          <p:cNvSpPr txBox="1">
            <a:spLocks noChangeArrowheads="1"/>
          </p:cNvSpPr>
          <p:nvPr/>
        </p:nvSpPr>
        <p:spPr bwMode="auto">
          <a:xfrm>
            <a:off x="5562600" y="3697288"/>
            <a:ext cx="2840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8       Sunny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7612" name="Text Box 28"/>
          <p:cNvSpPr txBox="1">
            <a:spLocks noChangeArrowheads="1"/>
          </p:cNvSpPr>
          <p:nvPr/>
        </p:nvSpPr>
        <p:spPr bwMode="auto">
          <a:xfrm>
            <a:off x="5562600" y="4021138"/>
            <a:ext cx="2952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9       Sunny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7613" name="Text Box 29"/>
          <p:cNvSpPr txBox="1">
            <a:spLocks noChangeArrowheads="1"/>
          </p:cNvSpPr>
          <p:nvPr/>
        </p:nvSpPr>
        <p:spPr bwMode="auto">
          <a:xfrm>
            <a:off x="5562600" y="4344988"/>
            <a:ext cx="2936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10      Rain 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 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5562600" y="4668838"/>
            <a:ext cx="2954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11      Sunny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5562600" y="4992688"/>
            <a:ext cx="2982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12      Overcast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7616" name="Text Box 32"/>
          <p:cNvSpPr txBox="1">
            <a:spLocks noChangeArrowheads="1"/>
          </p:cNvSpPr>
          <p:nvPr/>
        </p:nvSpPr>
        <p:spPr bwMode="auto">
          <a:xfrm>
            <a:off x="5562600" y="5316538"/>
            <a:ext cx="3052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13      Overcast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7617" name="Text Box 33"/>
          <p:cNvSpPr txBox="1">
            <a:spLocks noChangeArrowheads="1"/>
          </p:cNvSpPr>
          <p:nvPr/>
        </p:nvSpPr>
        <p:spPr bwMode="auto">
          <a:xfrm>
            <a:off x="5562600" y="5638800"/>
            <a:ext cx="289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14      Rain  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 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7618" name="Line 34"/>
          <p:cNvSpPr>
            <a:spLocks noChangeShapeType="1"/>
          </p:cNvSpPr>
          <p:nvPr/>
        </p:nvSpPr>
        <p:spPr bwMode="auto">
          <a:xfrm>
            <a:off x="5410200" y="12954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7619" name="Line 35"/>
          <p:cNvSpPr>
            <a:spLocks noChangeShapeType="1"/>
          </p:cNvSpPr>
          <p:nvPr/>
        </p:nvSpPr>
        <p:spPr bwMode="auto">
          <a:xfrm>
            <a:off x="5410200" y="9144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7620" name="Text Box 36"/>
          <p:cNvSpPr txBox="1">
            <a:spLocks noChangeArrowheads="1"/>
          </p:cNvSpPr>
          <p:nvPr/>
        </p:nvSpPr>
        <p:spPr bwMode="auto">
          <a:xfrm>
            <a:off x="1066800" y="4784725"/>
            <a:ext cx="523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Continue until: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 Every attribute is included in 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path</a:t>
            </a: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,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 </a:t>
            </a: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or,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 All examples  in the leaf have same label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6F71A-183A-4363-AA98-43F58F23BBBD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2527300" y="119063"/>
            <a:ext cx="4559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600" smtClean="0">
                <a:solidFill>
                  <a:schemeClr val="tx1"/>
                </a:solidFill>
                <a:latin typeface="Arial Narrow" pitchFamily="34" charset="0"/>
              </a:rPr>
              <a:t>An Illustrative Example (4)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1927225" y="1371600"/>
            <a:ext cx="121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Outlook 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911350" y="2624138"/>
            <a:ext cx="127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Overcast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3652838" y="2574925"/>
            <a:ext cx="735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Rain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68614" name="AutoShape 6"/>
          <p:cNvCxnSpPr>
            <a:cxnSpLocks noChangeShapeType="1"/>
            <a:stCxn id="68611" idx="2"/>
            <a:endCxn id="68613" idx="0"/>
          </p:cNvCxnSpPr>
          <p:nvPr/>
        </p:nvCxnSpPr>
        <p:spPr bwMode="auto">
          <a:xfrm>
            <a:off x="2533650" y="1768475"/>
            <a:ext cx="1487488" cy="806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68615" name="AutoShape 7"/>
          <p:cNvCxnSpPr>
            <a:cxnSpLocks noChangeShapeType="1"/>
            <a:stCxn id="68611" idx="2"/>
            <a:endCxn id="68612" idx="0"/>
          </p:cNvCxnSpPr>
          <p:nvPr/>
        </p:nvCxnSpPr>
        <p:spPr bwMode="auto">
          <a:xfrm>
            <a:off x="2533650" y="1768475"/>
            <a:ext cx="12700" cy="855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1849438" y="3021013"/>
            <a:ext cx="124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3,7,12,13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3319463" y="3022600"/>
            <a:ext cx="14525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4,5,6,10,14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3573463" y="338613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3+,2-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508000" y="2624138"/>
            <a:ext cx="96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Sunny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304800" y="3021013"/>
            <a:ext cx="131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1,2,8,9,11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68621" name="AutoShape 13"/>
          <p:cNvCxnSpPr>
            <a:cxnSpLocks noChangeShapeType="1"/>
            <a:stCxn id="68611" idx="2"/>
            <a:endCxn id="68619" idx="0"/>
          </p:cNvCxnSpPr>
          <p:nvPr/>
        </p:nvCxnSpPr>
        <p:spPr bwMode="auto">
          <a:xfrm flipH="1">
            <a:off x="989013" y="1768475"/>
            <a:ext cx="1544637" cy="855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2017713" y="338613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4+,0-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500063" y="338613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2+,3-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2132013" y="3767138"/>
            <a:ext cx="636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Yes</a:t>
            </a: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711200" y="3767138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?</a:t>
            </a:r>
          </a:p>
        </p:txBody>
      </p:sp>
      <p:sp>
        <p:nvSpPr>
          <p:cNvPr id="68626" name="Text Box 18"/>
          <p:cNvSpPr txBox="1">
            <a:spLocks noChangeArrowheads="1"/>
          </p:cNvSpPr>
          <p:nvPr/>
        </p:nvSpPr>
        <p:spPr bwMode="auto">
          <a:xfrm>
            <a:off x="3756025" y="3767138"/>
            <a:ext cx="40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? </a:t>
            </a:r>
          </a:p>
        </p:txBody>
      </p:sp>
      <p:graphicFrame>
        <p:nvGraphicFramePr>
          <p:cNvPr id="68645" name="Object 37"/>
          <p:cNvGraphicFramePr>
            <a:graphicFrameLocks noChangeAspect="1"/>
          </p:cNvGraphicFramePr>
          <p:nvPr/>
        </p:nvGraphicFramePr>
        <p:xfrm>
          <a:off x="3740150" y="1014413"/>
          <a:ext cx="2827338" cy="476250"/>
        </p:xfrm>
        <a:graphic>
          <a:graphicData uri="http://schemas.openxmlformats.org/presentationml/2006/ole">
            <p:oleObj spid="_x0000_s52226" name="Equation" r:id="rId3" imgW="1447560" imgH="241200" progId="Equation.3">
              <p:embed/>
            </p:oleObj>
          </a:graphicData>
        </a:graphic>
      </p:graphicFrame>
      <p:sp>
        <p:nvSpPr>
          <p:cNvPr id="68648" name="Text Box 40"/>
          <p:cNvSpPr txBox="1">
            <a:spLocks noChangeArrowheads="1"/>
          </p:cNvSpPr>
          <p:nvPr/>
        </p:nvSpPr>
        <p:spPr bwMode="auto">
          <a:xfrm>
            <a:off x="6564313" y="1054100"/>
            <a:ext cx="23415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.97-(3/5) 0-(2/5) 0 =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.97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graphicFrame>
        <p:nvGraphicFramePr>
          <p:cNvPr id="68649" name="Object 41"/>
          <p:cNvGraphicFramePr>
            <a:graphicFrameLocks noChangeAspect="1"/>
          </p:cNvGraphicFramePr>
          <p:nvPr/>
        </p:nvGraphicFramePr>
        <p:xfrm>
          <a:off x="3721100" y="1528763"/>
          <a:ext cx="2282825" cy="476250"/>
        </p:xfrm>
        <a:graphic>
          <a:graphicData uri="http://schemas.openxmlformats.org/presentationml/2006/ole">
            <p:oleObj spid="_x0000_s52227" name="Equation" r:id="rId4" imgW="1244520" imgH="241200" progId="Equation.3">
              <p:embed/>
            </p:oleObj>
          </a:graphicData>
        </a:graphic>
      </p:graphicFrame>
      <p:sp>
        <p:nvSpPr>
          <p:cNvPr id="68650" name="Text Box 42"/>
          <p:cNvSpPr txBox="1">
            <a:spLocks noChangeArrowheads="1"/>
          </p:cNvSpPr>
          <p:nvPr/>
        </p:nvSpPr>
        <p:spPr bwMode="auto">
          <a:xfrm>
            <a:off x="7029450" y="1568450"/>
            <a:ext cx="1912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.97- 0-(2/5) 1 = .57</a:t>
            </a:r>
          </a:p>
        </p:txBody>
      </p:sp>
      <p:graphicFrame>
        <p:nvGraphicFramePr>
          <p:cNvPr id="68651" name="Object 43"/>
          <p:cNvGraphicFramePr>
            <a:graphicFrameLocks noChangeAspect="1"/>
          </p:cNvGraphicFramePr>
          <p:nvPr/>
        </p:nvGraphicFramePr>
        <p:xfrm>
          <a:off x="3708400" y="2081213"/>
          <a:ext cx="2236788" cy="476250"/>
        </p:xfrm>
        <a:graphic>
          <a:graphicData uri="http://schemas.openxmlformats.org/presentationml/2006/ole">
            <p:oleObj spid="_x0000_s52228" name="Equation" r:id="rId5" imgW="1218960" imgH="241200" progId="Equation.3">
              <p:embed/>
            </p:oleObj>
          </a:graphicData>
        </a:graphic>
      </p:graphicFrame>
      <p:sp>
        <p:nvSpPr>
          <p:cNvPr id="68652" name="Text Box 44"/>
          <p:cNvSpPr txBox="1">
            <a:spLocks noChangeArrowheads="1"/>
          </p:cNvSpPr>
          <p:nvPr/>
        </p:nvSpPr>
        <p:spPr bwMode="auto">
          <a:xfrm>
            <a:off x="6334125" y="2120900"/>
            <a:ext cx="2571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.97-(2/5) 1 - (3/5) .92= .02</a:t>
            </a:r>
          </a:p>
        </p:txBody>
      </p:sp>
      <p:sp>
        <p:nvSpPr>
          <p:cNvPr id="68653" name="Text Box 45"/>
          <p:cNvSpPr txBox="1">
            <a:spLocks noChangeArrowheads="1"/>
          </p:cNvSpPr>
          <p:nvPr/>
        </p:nvSpPr>
        <p:spPr bwMode="auto">
          <a:xfrm>
            <a:off x="1752600" y="4198938"/>
            <a:ext cx="8291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Day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Outlook 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   Temperature      Humidity    Wind</a:t>
            </a: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PlayTennis     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8654" name="Text Box 46"/>
          <p:cNvSpPr txBox="1">
            <a:spLocks noChangeArrowheads="1"/>
          </p:cNvSpPr>
          <p:nvPr/>
        </p:nvSpPr>
        <p:spPr bwMode="auto">
          <a:xfrm>
            <a:off x="1828800" y="4491038"/>
            <a:ext cx="700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1       Sunny            Hot              High    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8655" name="Text Box 47"/>
          <p:cNvSpPr txBox="1">
            <a:spLocks noChangeArrowheads="1"/>
          </p:cNvSpPr>
          <p:nvPr/>
        </p:nvSpPr>
        <p:spPr bwMode="auto">
          <a:xfrm>
            <a:off x="1828800" y="4835525"/>
            <a:ext cx="7023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2       Sunny            Hot              High    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8656" name="Text Box 48"/>
          <p:cNvSpPr txBox="1">
            <a:spLocks noChangeArrowheads="1"/>
          </p:cNvSpPr>
          <p:nvPr/>
        </p:nvSpPr>
        <p:spPr bwMode="auto">
          <a:xfrm>
            <a:off x="1828800" y="5180013"/>
            <a:ext cx="7089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8       Sunny            Mild             High          Weak 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8657" name="Text Box 49"/>
          <p:cNvSpPr txBox="1">
            <a:spLocks noChangeArrowheads="1"/>
          </p:cNvSpPr>
          <p:nvPr/>
        </p:nvSpPr>
        <p:spPr bwMode="auto">
          <a:xfrm>
            <a:off x="1828800" y="5524500"/>
            <a:ext cx="7221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 9       Sunny            Cool             Normal      Weak 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68658" name="Text Box 50"/>
          <p:cNvSpPr txBox="1">
            <a:spLocks noChangeArrowheads="1"/>
          </p:cNvSpPr>
          <p:nvPr/>
        </p:nvSpPr>
        <p:spPr bwMode="auto">
          <a:xfrm>
            <a:off x="1828800" y="5867400"/>
            <a:ext cx="7250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11      Sunny            Mild              Normal     Strong         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  <a:endParaRPr lang="en-US" sz="20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68659" name="Line 51"/>
          <p:cNvSpPr>
            <a:spLocks noChangeShapeType="1"/>
          </p:cNvSpPr>
          <p:nvPr/>
        </p:nvSpPr>
        <p:spPr bwMode="auto">
          <a:xfrm>
            <a:off x="1676400" y="4543425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68660" name="Line 52"/>
          <p:cNvSpPr>
            <a:spLocks noChangeShapeType="1"/>
          </p:cNvSpPr>
          <p:nvPr/>
        </p:nvSpPr>
        <p:spPr bwMode="auto">
          <a:xfrm>
            <a:off x="1676400" y="4251325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73A44-2591-4DC9-9348-0E8AB6F55D7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2527300" y="119063"/>
            <a:ext cx="4559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</a:rPr>
              <a:t>An Illustrative Example (5)</a:t>
            </a: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4014788" y="1371600"/>
            <a:ext cx="121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Outlook 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3998913" y="2624138"/>
            <a:ext cx="127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Overcast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5740400" y="2574925"/>
            <a:ext cx="735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Rain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70662" name="AutoShape 6"/>
          <p:cNvCxnSpPr>
            <a:cxnSpLocks noChangeShapeType="1"/>
            <a:stCxn id="70659" idx="2"/>
            <a:endCxn id="70661" idx="0"/>
          </p:cNvCxnSpPr>
          <p:nvPr/>
        </p:nvCxnSpPr>
        <p:spPr bwMode="auto">
          <a:xfrm>
            <a:off x="4621213" y="1768475"/>
            <a:ext cx="1487487" cy="806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0663" name="AutoShape 7"/>
          <p:cNvCxnSpPr>
            <a:cxnSpLocks noChangeShapeType="1"/>
            <a:stCxn id="70659" idx="2"/>
            <a:endCxn id="70660" idx="0"/>
          </p:cNvCxnSpPr>
          <p:nvPr/>
        </p:nvCxnSpPr>
        <p:spPr bwMode="auto">
          <a:xfrm>
            <a:off x="4621213" y="1768475"/>
            <a:ext cx="12700" cy="855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3937000" y="3021013"/>
            <a:ext cx="124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3,7,12,13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5407025" y="3022600"/>
            <a:ext cx="1452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4,5,6,10,14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5661025" y="338613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3+,2-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2595563" y="2624138"/>
            <a:ext cx="96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Sunny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2392363" y="3021013"/>
            <a:ext cx="131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1,2,8,9,11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70669" name="AutoShape 13"/>
          <p:cNvCxnSpPr>
            <a:cxnSpLocks noChangeShapeType="1"/>
            <a:stCxn id="70659" idx="2"/>
            <a:endCxn id="70667" idx="0"/>
          </p:cNvCxnSpPr>
          <p:nvPr/>
        </p:nvCxnSpPr>
        <p:spPr bwMode="auto">
          <a:xfrm flipH="1">
            <a:off x="3076575" y="1768475"/>
            <a:ext cx="1544638" cy="855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4105275" y="338613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4+,0-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0671" name="Text Box 15"/>
          <p:cNvSpPr txBox="1">
            <a:spLocks noChangeArrowheads="1"/>
          </p:cNvSpPr>
          <p:nvPr/>
        </p:nvSpPr>
        <p:spPr bwMode="auto">
          <a:xfrm>
            <a:off x="2587625" y="338613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2+,3-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4219575" y="3767138"/>
            <a:ext cx="636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Yes</a:t>
            </a:r>
          </a:p>
        </p:txBody>
      </p:sp>
      <p:sp>
        <p:nvSpPr>
          <p:cNvPr id="70673" name="Text Box 17"/>
          <p:cNvSpPr txBox="1">
            <a:spLocks noChangeArrowheads="1"/>
          </p:cNvSpPr>
          <p:nvPr/>
        </p:nvSpPr>
        <p:spPr bwMode="auto">
          <a:xfrm>
            <a:off x="2798763" y="3767138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?</a:t>
            </a:r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5843588" y="3767138"/>
            <a:ext cx="40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?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B09C3-D159-44D5-8EAF-249DC5B2901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2339752" y="411386"/>
            <a:ext cx="4559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</a:rPr>
              <a:t>An Illustrative Example (5)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4014788" y="1371600"/>
            <a:ext cx="121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Outlook 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3998913" y="2624138"/>
            <a:ext cx="127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Overcast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5740400" y="2574925"/>
            <a:ext cx="735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Rain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71686" name="AutoShape 6"/>
          <p:cNvCxnSpPr>
            <a:cxnSpLocks noChangeShapeType="1"/>
            <a:stCxn id="71683" idx="2"/>
            <a:endCxn id="71685" idx="0"/>
          </p:cNvCxnSpPr>
          <p:nvPr/>
        </p:nvCxnSpPr>
        <p:spPr bwMode="auto">
          <a:xfrm>
            <a:off x="4621213" y="1768475"/>
            <a:ext cx="1487487" cy="806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1687" name="AutoShape 7"/>
          <p:cNvCxnSpPr>
            <a:cxnSpLocks noChangeShapeType="1"/>
            <a:stCxn id="71683" idx="2"/>
            <a:endCxn id="71684" idx="0"/>
          </p:cNvCxnSpPr>
          <p:nvPr/>
        </p:nvCxnSpPr>
        <p:spPr bwMode="auto">
          <a:xfrm>
            <a:off x="4621213" y="1768475"/>
            <a:ext cx="12700" cy="855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1688" name="Text Box 8"/>
          <p:cNvSpPr txBox="1">
            <a:spLocks noChangeArrowheads="1"/>
          </p:cNvSpPr>
          <p:nvPr/>
        </p:nvSpPr>
        <p:spPr bwMode="auto">
          <a:xfrm>
            <a:off x="3937000" y="3021013"/>
            <a:ext cx="124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3,7,12,13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1689" name="Text Box 9"/>
          <p:cNvSpPr txBox="1">
            <a:spLocks noChangeArrowheads="1"/>
          </p:cNvSpPr>
          <p:nvPr/>
        </p:nvSpPr>
        <p:spPr bwMode="auto">
          <a:xfrm>
            <a:off x="5407025" y="3022600"/>
            <a:ext cx="1452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4,5,6,10,14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1690" name="Text Box 10"/>
          <p:cNvSpPr txBox="1">
            <a:spLocks noChangeArrowheads="1"/>
          </p:cNvSpPr>
          <p:nvPr/>
        </p:nvSpPr>
        <p:spPr bwMode="auto">
          <a:xfrm>
            <a:off x="5661025" y="338613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3+,2-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2705100" y="2624138"/>
            <a:ext cx="96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Sunny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1692" name="Text Box 12"/>
          <p:cNvSpPr txBox="1">
            <a:spLocks noChangeArrowheads="1"/>
          </p:cNvSpPr>
          <p:nvPr/>
        </p:nvSpPr>
        <p:spPr bwMode="auto">
          <a:xfrm>
            <a:off x="2501900" y="3021013"/>
            <a:ext cx="131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1,2,8,9,11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71693" name="AutoShape 13"/>
          <p:cNvCxnSpPr>
            <a:cxnSpLocks noChangeShapeType="1"/>
            <a:stCxn id="71683" idx="2"/>
            <a:endCxn id="71691" idx="0"/>
          </p:cNvCxnSpPr>
          <p:nvPr/>
        </p:nvCxnSpPr>
        <p:spPr bwMode="auto">
          <a:xfrm flipH="1">
            <a:off x="3186113" y="1768475"/>
            <a:ext cx="1435100" cy="855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4105275" y="338613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4+,0-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1695" name="Text Box 15"/>
          <p:cNvSpPr txBox="1">
            <a:spLocks noChangeArrowheads="1"/>
          </p:cNvSpPr>
          <p:nvPr/>
        </p:nvSpPr>
        <p:spPr bwMode="auto">
          <a:xfrm>
            <a:off x="2697163" y="338613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2+,3-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1696" name="Text Box 16"/>
          <p:cNvSpPr txBox="1">
            <a:spLocks noChangeArrowheads="1"/>
          </p:cNvSpPr>
          <p:nvPr/>
        </p:nvSpPr>
        <p:spPr bwMode="auto">
          <a:xfrm>
            <a:off x="4219575" y="3767138"/>
            <a:ext cx="636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Yes</a:t>
            </a:r>
          </a:p>
        </p:txBody>
      </p:sp>
      <p:sp>
        <p:nvSpPr>
          <p:cNvPr id="71697" name="Text Box 17"/>
          <p:cNvSpPr txBox="1">
            <a:spLocks noChangeArrowheads="1"/>
          </p:cNvSpPr>
          <p:nvPr/>
        </p:nvSpPr>
        <p:spPr bwMode="auto">
          <a:xfrm>
            <a:off x="2595563" y="3767138"/>
            <a:ext cx="127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Humidity</a:t>
            </a:r>
          </a:p>
        </p:txBody>
      </p:sp>
      <p:sp>
        <p:nvSpPr>
          <p:cNvPr id="71698" name="Text Box 18"/>
          <p:cNvSpPr txBox="1">
            <a:spLocks noChangeArrowheads="1"/>
          </p:cNvSpPr>
          <p:nvPr/>
        </p:nvSpPr>
        <p:spPr bwMode="auto">
          <a:xfrm>
            <a:off x="5843588" y="3767138"/>
            <a:ext cx="40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? </a:t>
            </a:r>
          </a:p>
        </p:txBody>
      </p:sp>
      <p:sp>
        <p:nvSpPr>
          <p:cNvPr id="71699" name="Text Box 19"/>
          <p:cNvSpPr txBox="1">
            <a:spLocks noChangeArrowheads="1"/>
          </p:cNvSpPr>
          <p:nvPr/>
        </p:nvSpPr>
        <p:spPr bwMode="auto">
          <a:xfrm>
            <a:off x="3198813" y="4632325"/>
            <a:ext cx="1058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Normal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1700" name="Text Box 20"/>
          <p:cNvSpPr txBox="1">
            <a:spLocks noChangeArrowheads="1"/>
          </p:cNvSpPr>
          <p:nvPr/>
        </p:nvSpPr>
        <p:spPr bwMode="auto">
          <a:xfrm>
            <a:off x="2097088" y="4632325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High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71701" name="AutoShape 21"/>
          <p:cNvCxnSpPr>
            <a:cxnSpLocks noChangeShapeType="1"/>
            <a:stCxn id="71699" idx="0"/>
            <a:endCxn id="71697" idx="2"/>
          </p:cNvCxnSpPr>
          <p:nvPr/>
        </p:nvCxnSpPr>
        <p:spPr bwMode="auto">
          <a:xfrm flipH="1" flipV="1">
            <a:off x="3230563" y="4164013"/>
            <a:ext cx="498475" cy="468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1703" name="AutoShape 23"/>
          <p:cNvCxnSpPr>
            <a:cxnSpLocks noChangeShapeType="1"/>
            <a:stCxn id="71700" idx="0"/>
            <a:endCxn id="71697" idx="2"/>
          </p:cNvCxnSpPr>
          <p:nvPr/>
        </p:nvCxnSpPr>
        <p:spPr bwMode="auto">
          <a:xfrm flipV="1">
            <a:off x="2471738" y="4164013"/>
            <a:ext cx="758825" cy="468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1704" name="Text Box 24"/>
          <p:cNvSpPr txBox="1">
            <a:spLocks noChangeArrowheads="1"/>
          </p:cNvSpPr>
          <p:nvPr/>
        </p:nvSpPr>
        <p:spPr bwMode="auto">
          <a:xfrm>
            <a:off x="2171700" y="4953000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No</a:t>
            </a:r>
          </a:p>
        </p:txBody>
      </p:sp>
      <p:sp>
        <p:nvSpPr>
          <p:cNvPr id="71705" name="Text Box 25"/>
          <p:cNvSpPr txBox="1">
            <a:spLocks noChangeArrowheads="1"/>
          </p:cNvSpPr>
          <p:nvPr/>
        </p:nvSpPr>
        <p:spPr bwMode="auto">
          <a:xfrm>
            <a:off x="3352800" y="4937125"/>
            <a:ext cx="636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Yes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184A7-CB26-4CD0-9A61-F77C0B6369E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1554" name="Text Box 2"/>
          <p:cNvSpPr txBox="1">
            <a:spLocks noChangeArrowheads="1"/>
          </p:cNvSpPr>
          <p:nvPr/>
        </p:nvSpPr>
        <p:spPr bwMode="auto">
          <a:xfrm>
            <a:off x="762000" y="1295400"/>
            <a:ext cx="675798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 Narrow" pitchFamily="34" charset="0"/>
              </a:rPr>
              <a:t> Decision Trees are classifiers for instances represented as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 Narrow" pitchFamily="34" charset="0"/>
              </a:rPr>
              <a:t>  features vectors.      </a:t>
            </a:r>
            <a:r>
              <a:rPr lang="en-US" sz="2000" dirty="0" smtClean="0">
                <a:solidFill>
                  <a:srgbClr val="9900CC"/>
                </a:solidFill>
                <a:latin typeface="Arial Narrow" pitchFamily="34" charset="0"/>
              </a:rPr>
              <a:t>(color=  ;shape=  ;label=  )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smtClean="0">
                <a:solidFill>
                  <a:srgbClr val="9900CC"/>
                </a:solidFill>
                <a:latin typeface="Arial Narrow" pitchFamily="34" charset="0"/>
              </a:rPr>
              <a:t>Nodes</a:t>
            </a:r>
            <a:r>
              <a:rPr lang="en-US" sz="2000" dirty="0" smtClean="0">
                <a:solidFill>
                  <a:prstClr val="black"/>
                </a:solidFill>
                <a:latin typeface="Arial Narrow" pitchFamily="34" charset="0"/>
              </a:rPr>
              <a:t> are </a:t>
            </a:r>
            <a:r>
              <a:rPr lang="en-US" sz="2000" dirty="0" smtClean="0">
                <a:solidFill>
                  <a:srgbClr val="9900CC"/>
                </a:solidFill>
                <a:latin typeface="Arial Narrow" pitchFamily="34" charset="0"/>
              </a:rPr>
              <a:t>tests</a:t>
            </a:r>
            <a:r>
              <a:rPr lang="en-US" sz="2000" dirty="0" smtClean="0">
                <a:solidFill>
                  <a:prstClr val="black"/>
                </a:solidFill>
                <a:latin typeface="Arial Narrow" pitchFamily="34" charset="0"/>
              </a:rPr>
              <a:t> for feature values; 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 Narrow" pitchFamily="34" charset="0"/>
              </a:rPr>
              <a:t> There is one branch for each value of the feature 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000" dirty="0" smtClean="0">
                <a:solidFill>
                  <a:srgbClr val="9900CC"/>
                </a:solidFill>
                <a:latin typeface="Arial Narrow" pitchFamily="34" charset="0"/>
              </a:rPr>
              <a:t>Leaves</a:t>
            </a:r>
            <a:r>
              <a:rPr lang="en-US" sz="2000" dirty="0" smtClean="0">
                <a:solidFill>
                  <a:prstClr val="black"/>
                </a:solidFill>
                <a:latin typeface="Arial Narrow" pitchFamily="34" charset="0"/>
              </a:rPr>
              <a:t> specify the categories (labels)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 Narrow" pitchFamily="34" charset="0"/>
              </a:rPr>
              <a:t> Can categorize instances into multiple disjoint categories – multi-class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447800" y="3570288"/>
            <a:ext cx="6137275" cy="2754312"/>
            <a:chOff x="912" y="2249"/>
            <a:chExt cx="3866" cy="1735"/>
          </a:xfrm>
        </p:grpSpPr>
        <p:sp>
          <p:nvSpPr>
            <p:cNvPr id="151556" name="Text Box 4"/>
            <p:cNvSpPr txBox="1">
              <a:spLocks noChangeArrowheads="1"/>
            </p:cNvSpPr>
            <p:nvPr/>
          </p:nvSpPr>
          <p:spPr bwMode="auto">
            <a:xfrm>
              <a:off x="2529" y="2249"/>
              <a:ext cx="4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Color </a:t>
              </a:r>
            </a:p>
          </p:txBody>
        </p:sp>
        <p:cxnSp>
          <p:nvCxnSpPr>
            <p:cNvPr id="151557" name="AutoShape 5"/>
            <p:cNvCxnSpPr>
              <a:cxnSpLocks noChangeShapeType="1"/>
              <a:stCxn id="151556" idx="2"/>
            </p:cNvCxnSpPr>
            <p:nvPr/>
          </p:nvCxnSpPr>
          <p:spPr bwMode="auto">
            <a:xfrm>
              <a:off x="2776" y="2499"/>
              <a:ext cx="1040" cy="50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1558" name="AutoShape 6"/>
            <p:cNvCxnSpPr>
              <a:cxnSpLocks noChangeShapeType="1"/>
              <a:stCxn id="151556" idx="2"/>
            </p:cNvCxnSpPr>
            <p:nvPr/>
          </p:nvCxnSpPr>
          <p:spPr bwMode="auto">
            <a:xfrm>
              <a:off x="2776" y="2499"/>
              <a:ext cx="82" cy="5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1559" name="AutoShape 7"/>
            <p:cNvCxnSpPr>
              <a:cxnSpLocks noChangeShapeType="1"/>
              <a:stCxn id="151556" idx="2"/>
            </p:cNvCxnSpPr>
            <p:nvPr/>
          </p:nvCxnSpPr>
          <p:spPr bwMode="auto">
            <a:xfrm flipH="1">
              <a:off x="1963" y="2499"/>
              <a:ext cx="813" cy="5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1560" name="AutoShape 8"/>
            <p:cNvCxnSpPr>
              <a:cxnSpLocks noChangeShapeType="1"/>
            </p:cNvCxnSpPr>
            <p:nvPr/>
          </p:nvCxnSpPr>
          <p:spPr bwMode="auto">
            <a:xfrm flipH="1" flipV="1">
              <a:off x="1974" y="3024"/>
              <a:ext cx="810" cy="6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1561" name="AutoShape 9"/>
            <p:cNvCxnSpPr>
              <a:cxnSpLocks noChangeShapeType="1"/>
            </p:cNvCxnSpPr>
            <p:nvPr/>
          </p:nvCxnSpPr>
          <p:spPr bwMode="auto">
            <a:xfrm flipV="1">
              <a:off x="1056" y="3024"/>
              <a:ext cx="918" cy="62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1562" name="AutoShape 10"/>
            <p:cNvCxnSpPr>
              <a:cxnSpLocks noChangeShapeType="1"/>
            </p:cNvCxnSpPr>
            <p:nvPr/>
          </p:nvCxnSpPr>
          <p:spPr bwMode="auto">
            <a:xfrm>
              <a:off x="3803" y="3010"/>
              <a:ext cx="661" cy="6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51563" name="AutoShape 11"/>
            <p:cNvCxnSpPr>
              <a:cxnSpLocks noChangeShapeType="1"/>
            </p:cNvCxnSpPr>
            <p:nvPr/>
          </p:nvCxnSpPr>
          <p:spPr bwMode="auto">
            <a:xfrm flipV="1">
              <a:off x="3168" y="2994"/>
              <a:ext cx="635" cy="6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51564" name="Text Box 12"/>
            <p:cNvSpPr txBox="1">
              <a:spLocks noChangeArrowheads="1"/>
            </p:cNvSpPr>
            <p:nvPr/>
          </p:nvSpPr>
          <p:spPr bwMode="auto">
            <a:xfrm>
              <a:off x="3840" y="2880"/>
              <a:ext cx="51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Shape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872" y="2630"/>
              <a:ext cx="2079" cy="250"/>
              <a:chOff x="1872" y="2534"/>
              <a:chExt cx="2079" cy="250"/>
            </a:xfrm>
          </p:grpSpPr>
          <p:sp>
            <p:nvSpPr>
              <p:cNvPr id="151566" name="Text Box 14"/>
              <p:cNvSpPr txBox="1">
                <a:spLocks noChangeArrowheads="1"/>
              </p:cNvSpPr>
              <p:nvPr/>
            </p:nvSpPr>
            <p:spPr bwMode="auto">
              <a:xfrm>
                <a:off x="1872" y="2534"/>
                <a:ext cx="40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sz="2000" b="1" smtClean="0">
                    <a:solidFill>
                      <a:srgbClr val="C0504D"/>
                    </a:solidFill>
                    <a:latin typeface="Arial Narrow" pitchFamily="34" charset="0"/>
                  </a:rPr>
                  <a:t>Blue</a:t>
                </a:r>
                <a:endParaRPr lang="en-US" sz="2000" b="1" smtClean="0">
                  <a:solidFill>
                    <a:srgbClr val="0000FF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151567" name="Text Box 15"/>
              <p:cNvSpPr txBox="1">
                <a:spLocks noChangeArrowheads="1"/>
              </p:cNvSpPr>
              <p:nvPr/>
            </p:nvSpPr>
            <p:spPr bwMode="auto">
              <a:xfrm>
                <a:off x="2880" y="2534"/>
                <a:ext cx="32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sz="2000" b="1" smtClean="0">
                    <a:solidFill>
                      <a:srgbClr val="FF0066"/>
                    </a:solidFill>
                    <a:latin typeface="Arial Narrow" pitchFamily="34" charset="0"/>
                  </a:rPr>
                  <a:t>red</a:t>
                </a:r>
              </a:p>
            </p:txBody>
          </p:sp>
          <p:sp>
            <p:nvSpPr>
              <p:cNvPr id="151568" name="Text Box 16"/>
              <p:cNvSpPr txBox="1">
                <a:spLocks noChangeArrowheads="1"/>
              </p:cNvSpPr>
              <p:nvPr/>
            </p:nvSpPr>
            <p:spPr bwMode="auto">
              <a:xfrm>
                <a:off x="3456" y="2534"/>
                <a:ext cx="49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sz="2000" b="1" smtClean="0">
                    <a:solidFill>
                      <a:srgbClr val="33CC33"/>
                    </a:solidFill>
                    <a:latin typeface="Arial Narrow" pitchFamily="34" charset="0"/>
                  </a:rPr>
                  <a:t>Green</a:t>
                </a:r>
              </a:p>
            </p:txBody>
          </p:sp>
        </p:grpSp>
        <p:sp>
          <p:nvSpPr>
            <p:cNvPr id="151569" name="Text Box 17"/>
            <p:cNvSpPr txBox="1">
              <a:spLocks noChangeArrowheads="1"/>
            </p:cNvSpPr>
            <p:nvPr/>
          </p:nvSpPr>
          <p:spPr bwMode="auto">
            <a:xfrm>
              <a:off x="1488" y="2832"/>
              <a:ext cx="51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Shape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151570" name="Text Box 18"/>
            <p:cNvSpPr txBox="1">
              <a:spLocks noChangeArrowheads="1"/>
            </p:cNvSpPr>
            <p:nvPr/>
          </p:nvSpPr>
          <p:spPr bwMode="auto">
            <a:xfrm>
              <a:off x="1584" y="3360"/>
              <a:ext cx="54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FF"/>
                  </a:solidFill>
                  <a:latin typeface="Arial Narrow" pitchFamily="34" charset="0"/>
                </a:rPr>
                <a:t>square</a:t>
              </a:r>
            </a:p>
          </p:txBody>
        </p:sp>
        <p:sp>
          <p:nvSpPr>
            <p:cNvPr id="151571" name="Text Box 19"/>
            <p:cNvSpPr txBox="1">
              <a:spLocks noChangeArrowheads="1"/>
            </p:cNvSpPr>
            <p:nvPr/>
          </p:nvSpPr>
          <p:spPr bwMode="auto">
            <a:xfrm>
              <a:off x="1152" y="3024"/>
              <a:ext cx="58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FF"/>
                  </a:solidFill>
                  <a:latin typeface="Arial Narrow" pitchFamily="34" charset="0"/>
                </a:rPr>
                <a:t>triangle</a:t>
              </a:r>
            </a:p>
          </p:txBody>
        </p:sp>
        <p:sp>
          <p:nvSpPr>
            <p:cNvPr id="151572" name="Text Box 20"/>
            <p:cNvSpPr txBox="1">
              <a:spLocks noChangeArrowheads="1"/>
            </p:cNvSpPr>
            <p:nvPr/>
          </p:nvSpPr>
          <p:spPr bwMode="auto">
            <a:xfrm>
              <a:off x="2278" y="3072"/>
              <a:ext cx="45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FF"/>
                  </a:solidFill>
                  <a:latin typeface="Arial Narrow" pitchFamily="34" charset="0"/>
                </a:rPr>
                <a:t>circle</a:t>
              </a:r>
            </a:p>
          </p:txBody>
        </p:sp>
        <p:sp>
          <p:nvSpPr>
            <p:cNvPr id="151573" name="Text Box 21"/>
            <p:cNvSpPr txBox="1">
              <a:spLocks noChangeArrowheads="1"/>
            </p:cNvSpPr>
            <p:nvPr/>
          </p:nvSpPr>
          <p:spPr bwMode="auto">
            <a:xfrm>
              <a:off x="4320" y="3120"/>
              <a:ext cx="45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33CC33"/>
                  </a:solidFill>
                  <a:latin typeface="Arial Narrow" pitchFamily="34" charset="0"/>
                </a:rPr>
                <a:t>circle</a:t>
              </a:r>
            </a:p>
          </p:txBody>
        </p:sp>
        <p:sp>
          <p:nvSpPr>
            <p:cNvPr id="151574" name="Text Box 22"/>
            <p:cNvSpPr txBox="1">
              <a:spLocks noChangeArrowheads="1"/>
            </p:cNvSpPr>
            <p:nvPr/>
          </p:nvSpPr>
          <p:spPr bwMode="auto">
            <a:xfrm>
              <a:off x="3024" y="3168"/>
              <a:ext cx="54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33CC33"/>
                  </a:solidFill>
                  <a:latin typeface="Arial Narrow" pitchFamily="34" charset="0"/>
                </a:rPr>
                <a:t>square</a:t>
              </a:r>
            </a:p>
          </p:txBody>
        </p:sp>
        <p:cxnSp>
          <p:nvCxnSpPr>
            <p:cNvPr id="151575" name="AutoShape 23"/>
            <p:cNvCxnSpPr>
              <a:cxnSpLocks noChangeShapeType="1"/>
            </p:cNvCxnSpPr>
            <p:nvPr/>
          </p:nvCxnSpPr>
          <p:spPr bwMode="auto">
            <a:xfrm>
              <a:off x="1982" y="3013"/>
              <a:ext cx="130" cy="73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51576" name="Text Box 24"/>
            <p:cNvSpPr txBox="1">
              <a:spLocks noChangeArrowheads="1"/>
            </p:cNvSpPr>
            <p:nvPr/>
          </p:nvSpPr>
          <p:spPr bwMode="auto">
            <a:xfrm>
              <a:off x="4272" y="3638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A</a:t>
              </a:r>
              <a:endParaRPr lang="en-US" sz="2000" b="1" smtClean="0">
                <a:solidFill>
                  <a:srgbClr val="33CC33"/>
                </a:solidFill>
                <a:latin typeface="Arial Narrow" pitchFamily="34" charset="0"/>
              </a:endParaRPr>
            </a:p>
          </p:txBody>
        </p:sp>
        <p:sp>
          <p:nvSpPr>
            <p:cNvPr id="151577" name="Text Box 25"/>
            <p:cNvSpPr txBox="1">
              <a:spLocks noChangeArrowheads="1"/>
            </p:cNvSpPr>
            <p:nvPr/>
          </p:nvSpPr>
          <p:spPr bwMode="auto">
            <a:xfrm>
              <a:off x="3072" y="3600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B</a:t>
              </a:r>
              <a:endParaRPr lang="en-US" sz="2000" b="1" smtClean="0">
                <a:solidFill>
                  <a:srgbClr val="33CC33"/>
                </a:solidFill>
                <a:latin typeface="Arial Narrow" pitchFamily="34" charset="0"/>
              </a:endParaRPr>
            </a:p>
          </p:txBody>
        </p:sp>
        <p:sp>
          <p:nvSpPr>
            <p:cNvPr id="151578" name="Text Box 26"/>
            <p:cNvSpPr txBox="1">
              <a:spLocks noChangeArrowheads="1"/>
            </p:cNvSpPr>
            <p:nvPr/>
          </p:nvSpPr>
          <p:spPr bwMode="auto">
            <a:xfrm>
              <a:off x="2640" y="3696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C</a:t>
              </a:r>
              <a:endParaRPr lang="en-US" sz="2000" b="1" smtClean="0">
                <a:solidFill>
                  <a:srgbClr val="33CC33"/>
                </a:solidFill>
                <a:latin typeface="Arial Narrow" pitchFamily="34" charset="0"/>
              </a:endParaRPr>
            </a:p>
          </p:txBody>
        </p:sp>
        <p:sp>
          <p:nvSpPr>
            <p:cNvPr id="151579" name="Text Box 27"/>
            <p:cNvSpPr txBox="1">
              <a:spLocks noChangeArrowheads="1"/>
            </p:cNvSpPr>
            <p:nvPr/>
          </p:nvSpPr>
          <p:spPr bwMode="auto">
            <a:xfrm>
              <a:off x="1968" y="3734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A</a:t>
              </a:r>
              <a:endParaRPr lang="en-US" sz="2000" b="1" smtClean="0">
                <a:solidFill>
                  <a:srgbClr val="33CC33"/>
                </a:solidFill>
                <a:latin typeface="Arial Narrow" pitchFamily="34" charset="0"/>
              </a:endParaRPr>
            </a:p>
          </p:txBody>
        </p:sp>
        <p:sp>
          <p:nvSpPr>
            <p:cNvPr id="151580" name="Text Box 28"/>
            <p:cNvSpPr txBox="1">
              <a:spLocks noChangeArrowheads="1"/>
            </p:cNvSpPr>
            <p:nvPr/>
          </p:nvSpPr>
          <p:spPr bwMode="auto">
            <a:xfrm>
              <a:off x="912" y="3648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B</a:t>
              </a:r>
              <a:endParaRPr lang="en-US" sz="2000" b="1" smtClean="0">
                <a:solidFill>
                  <a:srgbClr val="33CC33"/>
                </a:solidFill>
                <a:latin typeface="Arial Narrow" pitchFamily="34" charset="0"/>
              </a:endParaRPr>
            </a:p>
          </p:txBody>
        </p:sp>
        <p:sp>
          <p:nvSpPr>
            <p:cNvPr id="151581" name="Text Box 29"/>
            <p:cNvSpPr txBox="1">
              <a:spLocks noChangeArrowheads="1"/>
            </p:cNvSpPr>
            <p:nvPr/>
          </p:nvSpPr>
          <p:spPr bwMode="auto">
            <a:xfrm>
              <a:off x="2832" y="2928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B</a:t>
              </a:r>
              <a:endParaRPr lang="en-US" sz="2000" b="1" smtClean="0">
                <a:solidFill>
                  <a:srgbClr val="33CC33"/>
                </a:solidFill>
                <a:latin typeface="Arial Narrow" pitchFamily="34" charset="0"/>
              </a:endParaRPr>
            </a:p>
          </p:txBody>
        </p:sp>
      </p:grpSp>
      <p:sp>
        <p:nvSpPr>
          <p:cNvPr id="151585" name="Rectangle 33"/>
          <p:cNvSpPr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Decision Trees: The Representation</a:t>
            </a:r>
          </a:p>
        </p:txBody>
      </p:sp>
      <p:pic>
        <p:nvPicPr>
          <p:cNvPr id="6451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429000"/>
            <a:ext cx="2880320" cy="748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D58D5-9F1E-4140-BFC2-81F960537EA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2527300" y="411386"/>
            <a:ext cx="4559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</a:rPr>
              <a:t>An Illustrative Example (6)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4014788" y="1371600"/>
            <a:ext cx="121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Outlook 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998913" y="2624138"/>
            <a:ext cx="127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Overcast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5740400" y="2574925"/>
            <a:ext cx="735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Rain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72710" name="AutoShape 6"/>
          <p:cNvCxnSpPr>
            <a:cxnSpLocks noChangeShapeType="1"/>
            <a:stCxn id="72707" idx="2"/>
            <a:endCxn id="72709" idx="0"/>
          </p:cNvCxnSpPr>
          <p:nvPr/>
        </p:nvCxnSpPr>
        <p:spPr bwMode="auto">
          <a:xfrm>
            <a:off x="4621213" y="1768475"/>
            <a:ext cx="1487487" cy="806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2711" name="AutoShape 7"/>
          <p:cNvCxnSpPr>
            <a:cxnSpLocks noChangeShapeType="1"/>
            <a:stCxn id="72707" idx="2"/>
            <a:endCxn id="72708" idx="0"/>
          </p:cNvCxnSpPr>
          <p:nvPr/>
        </p:nvCxnSpPr>
        <p:spPr bwMode="auto">
          <a:xfrm>
            <a:off x="4621213" y="1768475"/>
            <a:ext cx="12700" cy="855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3937000" y="3021013"/>
            <a:ext cx="124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3,7,12,13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5407025" y="3022600"/>
            <a:ext cx="1452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4,5,6,10,14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5661025" y="338613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3+,2-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2705100" y="2624138"/>
            <a:ext cx="96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Sunny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2501900" y="3021013"/>
            <a:ext cx="131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1,2,8,9,11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72717" name="AutoShape 13"/>
          <p:cNvCxnSpPr>
            <a:cxnSpLocks noChangeShapeType="1"/>
            <a:stCxn id="72707" idx="2"/>
            <a:endCxn id="72715" idx="0"/>
          </p:cNvCxnSpPr>
          <p:nvPr/>
        </p:nvCxnSpPr>
        <p:spPr bwMode="auto">
          <a:xfrm flipH="1">
            <a:off x="3186113" y="1768475"/>
            <a:ext cx="1435100" cy="855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4105275" y="338613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4+,0-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2697163" y="338613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2+,3-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4219575" y="3767138"/>
            <a:ext cx="636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Yes</a:t>
            </a:r>
          </a:p>
        </p:txBody>
      </p:sp>
      <p:sp>
        <p:nvSpPr>
          <p:cNvPr id="72721" name="Text Box 17"/>
          <p:cNvSpPr txBox="1">
            <a:spLocks noChangeArrowheads="1"/>
          </p:cNvSpPr>
          <p:nvPr/>
        </p:nvSpPr>
        <p:spPr bwMode="auto">
          <a:xfrm>
            <a:off x="2595563" y="3767138"/>
            <a:ext cx="127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Humidity</a:t>
            </a:r>
          </a:p>
        </p:txBody>
      </p:sp>
      <p:sp>
        <p:nvSpPr>
          <p:cNvPr id="72722" name="Text Box 18"/>
          <p:cNvSpPr txBox="1">
            <a:spLocks noChangeArrowheads="1"/>
          </p:cNvSpPr>
          <p:nvPr/>
        </p:nvSpPr>
        <p:spPr bwMode="auto">
          <a:xfrm>
            <a:off x="5843588" y="3767138"/>
            <a:ext cx="80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Wind</a:t>
            </a:r>
          </a:p>
        </p:txBody>
      </p:sp>
      <p:sp>
        <p:nvSpPr>
          <p:cNvPr id="72723" name="Text Box 19"/>
          <p:cNvSpPr txBox="1">
            <a:spLocks noChangeArrowheads="1"/>
          </p:cNvSpPr>
          <p:nvPr/>
        </p:nvSpPr>
        <p:spPr bwMode="auto">
          <a:xfrm>
            <a:off x="3246438" y="4624388"/>
            <a:ext cx="1058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Normal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2724" name="Text Box 20"/>
          <p:cNvSpPr txBox="1">
            <a:spLocks noChangeArrowheads="1"/>
          </p:cNvSpPr>
          <p:nvPr/>
        </p:nvSpPr>
        <p:spPr bwMode="auto">
          <a:xfrm>
            <a:off x="2144713" y="4624388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High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72725" name="AutoShape 21"/>
          <p:cNvCxnSpPr>
            <a:cxnSpLocks noChangeShapeType="1"/>
            <a:stCxn id="72723" idx="0"/>
            <a:endCxn id="72721" idx="2"/>
          </p:cNvCxnSpPr>
          <p:nvPr/>
        </p:nvCxnSpPr>
        <p:spPr bwMode="auto">
          <a:xfrm flipH="1" flipV="1">
            <a:off x="3230563" y="4164013"/>
            <a:ext cx="546100" cy="460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2726" name="AutoShape 22"/>
          <p:cNvCxnSpPr>
            <a:cxnSpLocks noChangeShapeType="1"/>
            <a:stCxn id="72724" idx="0"/>
            <a:endCxn id="72721" idx="2"/>
          </p:cNvCxnSpPr>
          <p:nvPr/>
        </p:nvCxnSpPr>
        <p:spPr bwMode="auto">
          <a:xfrm flipV="1">
            <a:off x="2519363" y="4164013"/>
            <a:ext cx="711200" cy="460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2727" name="Text Box 23"/>
          <p:cNvSpPr txBox="1">
            <a:spLocks noChangeArrowheads="1"/>
          </p:cNvSpPr>
          <p:nvPr/>
        </p:nvSpPr>
        <p:spPr bwMode="auto">
          <a:xfrm>
            <a:off x="2219325" y="4953000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No</a:t>
            </a:r>
          </a:p>
        </p:txBody>
      </p:sp>
      <p:sp>
        <p:nvSpPr>
          <p:cNvPr id="72728" name="Text Box 24"/>
          <p:cNvSpPr txBox="1">
            <a:spLocks noChangeArrowheads="1"/>
          </p:cNvSpPr>
          <p:nvPr/>
        </p:nvSpPr>
        <p:spPr bwMode="auto">
          <a:xfrm>
            <a:off x="3400425" y="4937125"/>
            <a:ext cx="636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Yes</a:t>
            </a:r>
          </a:p>
        </p:txBody>
      </p:sp>
      <p:sp>
        <p:nvSpPr>
          <p:cNvPr id="72729" name="Text Box 25"/>
          <p:cNvSpPr txBox="1">
            <a:spLocks noChangeArrowheads="1"/>
          </p:cNvSpPr>
          <p:nvPr/>
        </p:nvSpPr>
        <p:spPr bwMode="auto">
          <a:xfrm>
            <a:off x="6359525" y="4624388"/>
            <a:ext cx="84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Weak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2730" name="Text Box 26"/>
          <p:cNvSpPr txBox="1">
            <a:spLocks noChangeArrowheads="1"/>
          </p:cNvSpPr>
          <p:nvPr/>
        </p:nvSpPr>
        <p:spPr bwMode="auto">
          <a:xfrm>
            <a:off x="5257800" y="4624388"/>
            <a:ext cx="1003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Strong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2731" name="Text Box 27"/>
          <p:cNvSpPr txBox="1">
            <a:spLocks noChangeArrowheads="1"/>
          </p:cNvSpPr>
          <p:nvPr/>
        </p:nvSpPr>
        <p:spPr bwMode="auto">
          <a:xfrm>
            <a:off x="5332413" y="4937125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No</a:t>
            </a:r>
          </a:p>
        </p:txBody>
      </p:sp>
      <p:sp>
        <p:nvSpPr>
          <p:cNvPr id="72732" name="Text Box 28"/>
          <p:cNvSpPr txBox="1">
            <a:spLocks noChangeArrowheads="1"/>
          </p:cNvSpPr>
          <p:nvPr/>
        </p:nvSpPr>
        <p:spPr bwMode="auto">
          <a:xfrm>
            <a:off x="6513513" y="4921250"/>
            <a:ext cx="636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Yes</a:t>
            </a:r>
          </a:p>
        </p:txBody>
      </p:sp>
      <p:cxnSp>
        <p:nvCxnSpPr>
          <p:cNvPr id="72733" name="AutoShape 29"/>
          <p:cNvCxnSpPr>
            <a:cxnSpLocks noChangeShapeType="1"/>
            <a:stCxn id="72722" idx="2"/>
            <a:endCxn id="72729" idx="0"/>
          </p:cNvCxnSpPr>
          <p:nvPr/>
        </p:nvCxnSpPr>
        <p:spPr bwMode="auto">
          <a:xfrm>
            <a:off x="6246813" y="4164013"/>
            <a:ext cx="536575" cy="460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2734" name="AutoShape 30"/>
          <p:cNvCxnSpPr>
            <a:cxnSpLocks noChangeShapeType="1"/>
            <a:stCxn id="72730" idx="0"/>
            <a:endCxn id="72722" idx="2"/>
          </p:cNvCxnSpPr>
          <p:nvPr/>
        </p:nvCxnSpPr>
        <p:spPr bwMode="auto">
          <a:xfrm flipV="1">
            <a:off x="5759450" y="4164013"/>
            <a:ext cx="487363" cy="460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8421-0077-4EE5-BF48-D9328693631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488950" y="1201738"/>
            <a:ext cx="7573963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 Let  S be the set of Examples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     Label  is the target attribute (the prediction)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     Attributes is the set of measured attributes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 Create a Root node for tree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 If all examples are labeled the same return a single node tree with Label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 Otherwise Begin 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    A =  attribute in Attributes that </a:t>
            </a:r>
            <a:r>
              <a:rPr lang="en-US" sz="2000" i="1" u="sng" dirty="0" smtClean="0">
                <a:solidFill>
                  <a:schemeClr val="tx1"/>
                </a:solidFill>
                <a:latin typeface="Arial Narrow" pitchFamily="34" charset="0"/>
              </a:rPr>
              <a:t>best 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classifies S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    for each possible value v of A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         Add a new tree branch corresponding to A=v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         Let </a:t>
            </a:r>
            <a:r>
              <a:rPr lang="en-US" sz="2000" i="1" dirty="0" err="1" smtClean="0">
                <a:solidFill>
                  <a:schemeClr val="tx1"/>
                </a:solidFill>
                <a:latin typeface="Arial Narrow" pitchFamily="34" charset="0"/>
              </a:rPr>
              <a:t>Sv</a:t>
            </a:r>
            <a:r>
              <a:rPr lang="en-US" sz="2000" i="1" dirty="0" smtClean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be the subset of examples in S with A=v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           if </a:t>
            </a:r>
            <a:r>
              <a:rPr lang="en-US" sz="2000" i="1" dirty="0" err="1" smtClean="0">
                <a:solidFill>
                  <a:schemeClr val="tx1"/>
                </a:solidFill>
                <a:latin typeface="Arial Narrow" pitchFamily="34" charset="0"/>
              </a:rPr>
              <a:t>Sv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 is empty:  add leaf node with the most common value of Label in S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           Else:  below this branch add the </a:t>
            </a:r>
            <a:r>
              <a:rPr lang="en-US" sz="2000" dirty="0" err="1" smtClean="0">
                <a:solidFill>
                  <a:schemeClr val="tx1"/>
                </a:solidFill>
                <a:latin typeface="Arial Narrow" pitchFamily="34" charset="0"/>
              </a:rPr>
              <a:t>subtree</a:t>
            </a:r>
            <a:endParaRPr lang="en-US" sz="20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                 ID3(</a:t>
            </a:r>
            <a:r>
              <a:rPr lang="en-US" sz="2000" i="1" dirty="0" err="1" smtClean="0">
                <a:solidFill>
                  <a:schemeClr val="tx1"/>
                </a:solidFill>
                <a:latin typeface="Arial Narrow" pitchFamily="34" charset="0"/>
              </a:rPr>
              <a:t>Sv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, Attributes - {a}, Label)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     End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Return Root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6858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Summary: ID3 (Examples, Attributes,  Label)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0C4A-AC5B-4149-9103-3DC767B61E8D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533400" y="1187450"/>
            <a:ext cx="78566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800" dirty="0" smtClean="0">
                <a:solidFill>
                  <a:srgbClr val="000066"/>
                </a:solidFill>
                <a:latin typeface="Arial Narrow" pitchFamily="34" charset="0"/>
              </a:rPr>
              <a:t>Conduct a search of the space of decision trees which</a:t>
            </a:r>
            <a:r>
              <a:rPr lang="en-US" sz="2800" dirty="0" smtClean="0">
                <a:solidFill>
                  <a:srgbClr val="0000FF"/>
                </a:solidFill>
                <a:latin typeface="Arial Narrow" pitchFamily="34" charset="0"/>
              </a:rPr>
              <a:t> 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800" dirty="0" smtClean="0">
                <a:solidFill>
                  <a:srgbClr val="000066"/>
                </a:solidFill>
                <a:latin typeface="Arial Narrow" pitchFamily="34" charset="0"/>
              </a:rPr>
              <a:t>  can represent all possible discrete functions. </a:t>
            </a:r>
            <a:endParaRPr lang="en-US" sz="2800" dirty="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539750" y="2300288"/>
            <a:ext cx="4870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80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800" smtClean="0">
                <a:solidFill>
                  <a:srgbClr val="000066"/>
                </a:solidFill>
                <a:latin typeface="Arial Narrow" pitchFamily="34" charset="0"/>
              </a:rPr>
              <a:t>Goal: to find the</a:t>
            </a:r>
            <a:r>
              <a:rPr lang="en-US" sz="2800" smtClean="0">
                <a:solidFill>
                  <a:srgbClr val="0000FF"/>
                </a:solidFill>
                <a:latin typeface="Arial Narrow" pitchFamily="34" charset="0"/>
              </a:rPr>
              <a:t> best</a:t>
            </a:r>
            <a:r>
              <a:rPr lang="en-US" sz="2800" smtClean="0">
                <a:solidFill>
                  <a:srgbClr val="000066"/>
                </a:solidFill>
                <a:latin typeface="Arial Narrow" pitchFamily="34" charset="0"/>
              </a:rPr>
              <a:t> decision tree </a:t>
            </a:r>
            <a:endParaRPr lang="en-US" sz="28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533400" y="3092450"/>
            <a:ext cx="8143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80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800" smtClean="0">
                <a:solidFill>
                  <a:srgbClr val="000066"/>
                </a:solidFill>
                <a:latin typeface="Arial Narrow" pitchFamily="34" charset="0"/>
              </a:rPr>
              <a:t>Finding a minimal decision tree consistent with a set of data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800" smtClean="0">
                <a:solidFill>
                  <a:srgbClr val="000066"/>
                </a:solidFill>
                <a:latin typeface="Arial Narrow" pitchFamily="34" charset="0"/>
              </a:rPr>
              <a:t>   is </a:t>
            </a:r>
            <a:r>
              <a:rPr lang="en-US" sz="2800" smtClean="0">
                <a:solidFill>
                  <a:srgbClr val="0000FF"/>
                </a:solidFill>
                <a:latin typeface="Arial Narrow" pitchFamily="34" charset="0"/>
              </a:rPr>
              <a:t>NP-hard</a:t>
            </a:r>
            <a:r>
              <a:rPr lang="en-US" sz="2800" smtClean="0">
                <a:solidFill>
                  <a:srgbClr val="000066"/>
                </a:solidFill>
                <a:latin typeface="Arial Narrow" pitchFamily="34" charset="0"/>
              </a:rPr>
              <a:t>.  </a:t>
            </a:r>
            <a:endParaRPr lang="en-US" sz="28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533400" y="4267200"/>
            <a:ext cx="75612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80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800" smtClean="0">
                <a:solidFill>
                  <a:srgbClr val="000066"/>
                </a:solidFill>
                <a:latin typeface="Arial Narrow" pitchFamily="34" charset="0"/>
              </a:rPr>
              <a:t>Performs a greedy heuristic search: hill climbing </a:t>
            </a:r>
            <a:r>
              <a:rPr lang="en-US" sz="2800" smtClean="0">
                <a:solidFill>
                  <a:srgbClr val="0000FF"/>
                </a:solidFill>
                <a:latin typeface="Arial Narrow" pitchFamily="34" charset="0"/>
              </a:rPr>
              <a:t>without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800" smtClean="0">
                <a:solidFill>
                  <a:srgbClr val="0000FF"/>
                </a:solidFill>
                <a:latin typeface="Arial Narrow" pitchFamily="34" charset="0"/>
              </a:rPr>
              <a:t>   backtracking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533400" y="56388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80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800" smtClean="0">
                <a:solidFill>
                  <a:srgbClr val="000066"/>
                </a:solidFill>
                <a:latin typeface="Arial Narrow" pitchFamily="34" charset="0"/>
              </a:rPr>
              <a:t>Makes statistically based decisions using </a:t>
            </a:r>
            <a:r>
              <a:rPr lang="en-US" sz="2800" smtClean="0">
                <a:solidFill>
                  <a:srgbClr val="0000FF"/>
                </a:solidFill>
                <a:latin typeface="Arial Narrow" pitchFamily="34" charset="0"/>
              </a:rPr>
              <a:t>all available data</a:t>
            </a:r>
            <a:r>
              <a:rPr lang="en-US" sz="280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  <a:endParaRPr lang="en-US" sz="28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6858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Hypothesis Space in Decision Tree Induction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40C73-F35C-4BC8-85F5-3460F6F7C34C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728663" y="1181100"/>
            <a:ext cx="802322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Bias is for trees of minimal depth; however, greedy search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introduces complications; it positions features with high information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gain high in the tree and may not find the minimal tree.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240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Implements a </a:t>
            </a:r>
            <a:r>
              <a:rPr lang="en-US" sz="2400" i="1" smtClean="0">
                <a:solidFill>
                  <a:srgbClr val="0000FF"/>
                </a:solidFill>
                <a:latin typeface="Arial Narrow" pitchFamily="34" charset="0"/>
              </a:rPr>
              <a:t>preference</a:t>
            </a:r>
            <a:r>
              <a:rPr lang="en-US" sz="2400" i="1" smtClean="0">
                <a:solidFill>
                  <a:srgbClr val="000066"/>
                </a:solidFill>
                <a:latin typeface="Arial Narrow" pitchFamily="34" charset="0"/>
              </a:rPr>
              <a:t> bias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(search bias) as opposed to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</a:t>
            </a:r>
            <a:r>
              <a:rPr lang="en-US" sz="2400" i="1" smtClean="0">
                <a:solidFill>
                  <a:srgbClr val="0000FF"/>
                </a:solidFill>
                <a:latin typeface="Arial Narrow" pitchFamily="34" charset="0"/>
              </a:rPr>
              <a:t>restriction </a:t>
            </a:r>
            <a:r>
              <a:rPr lang="en-US" sz="2400" i="1" smtClean="0">
                <a:solidFill>
                  <a:srgbClr val="000066"/>
                </a:solidFill>
                <a:latin typeface="Arial Narrow" pitchFamily="34" charset="0"/>
              </a:rPr>
              <a:t>bias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(a language bias)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240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Occam’s razor can be defended on the basis that there are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relatively few simple hypotheses compared to complex ones.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Therefore, a simple hypothesis is that consistent with the data is less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likely to be a statistical coincidence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6858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Bias in Decision Tree Induction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EB9C-6232-465F-8ADC-344573B0FBD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228600" y="1198563"/>
            <a:ext cx="8985250" cy="502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Hunt and colleagues in Psychology used full search decision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 trees methods to model human concept learning in the 60’s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en-US" sz="240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 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Quinlan developed ID3, with the information gain heuristics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in the late 70’s to learn expert systems from examples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en-US" sz="240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Breiman, Friedmans and colleagues in statistics developed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CART (classification and regression trees) simultaneously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en-US" sz="240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A variety of improvements in the 80’s: coping with noise,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 continuous attributes, missing data, non-axis parallel etc.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en-US" sz="240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Quinlan’s updated algorithm, C4.5 (1993) is commonly used (New:C5)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FontTx/>
              <a:buChar char="•"/>
            </a:pPr>
            <a:endParaRPr lang="en-US" sz="240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en-US" sz="2400" smtClean="0">
                <a:solidFill>
                  <a:srgbClr val="1F497D"/>
                </a:solidFill>
                <a:latin typeface="Arial Narrow" pitchFamily="34" charset="0"/>
              </a:rPr>
              <a:t>Boosting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and </a:t>
            </a:r>
            <a:r>
              <a:rPr lang="en-US" sz="2400" smtClean="0">
                <a:solidFill>
                  <a:srgbClr val="1F497D"/>
                </a:solidFill>
                <a:latin typeface="Arial Narrow" pitchFamily="34" charset="0"/>
              </a:rPr>
              <a:t>Bagging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over DTs are often good general purpose algorithms</a:t>
            </a: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6858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History of Decision Tree Research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DBD88-2021-4F9E-AA97-277DE3F2E70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871538" y="1101725"/>
            <a:ext cx="779251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Learning a tree that classifies the training data perfectly may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not lead to the tree with the 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best generalization performance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.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 -  There may be noise in the training data the tree is fitting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 -  The algorithm might be making decisions based on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     very little data 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A hypothesis</a:t>
            </a:r>
            <a:r>
              <a:rPr lang="en-US" sz="2400" i="1" dirty="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latin typeface="Arial Narrow" pitchFamily="34" charset="0"/>
              </a:rPr>
              <a:t>h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is said to </a:t>
            </a:r>
            <a:r>
              <a:rPr lang="en-US" sz="2400" dirty="0" err="1" smtClean="0">
                <a:solidFill>
                  <a:srgbClr val="0000FF"/>
                </a:solidFill>
                <a:latin typeface="Arial Narrow" pitchFamily="34" charset="0"/>
              </a:rPr>
              <a:t>overfit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 the training data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if  there is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another hypothesis, 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h’, 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such that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latin typeface="Arial Narrow" pitchFamily="34" charset="0"/>
              </a:rPr>
              <a:t>h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has smaller error than </a:t>
            </a:r>
            <a:r>
              <a:rPr lang="en-US" sz="2400" i="1" dirty="0" smtClean="0">
                <a:solidFill>
                  <a:srgbClr val="0000FF"/>
                </a:solidFill>
                <a:latin typeface="Arial Narrow" pitchFamily="34" charset="0"/>
              </a:rPr>
              <a:t>h’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on the training data but </a:t>
            </a:r>
            <a:r>
              <a:rPr lang="en-US" sz="2400" i="1" dirty="0" smtClean="0">
                <a:solidFill>
                  <a:srgbClr val="0000FF"/>
                </a:solidFill>
                <a:latin typeface="Arial Narrow" pitchFamily="34" charset="0"/>
              </a:rPr>
              <a:t>h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has larger error on the test data than </a:t>
            </a:r>
            <a:r>
              <a:rPr lang="en-US" sz="2400" i="1" dirty="0" smtClean="0">
                <a:solidFill>
                  <a:srgbClr val="0000FF"/>
                </a:solidFill>
                <a:latin typeface="Arial Narrow" pitchFamily="34" charset="0"/>
              </a:rPr>
              <a:t>h’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.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 </a:t>
            </a:r>
            <a:endParaRPr lang="en-US" sz="2400" dirty="0" smtClean="0">
              <a:solidFill>
                <a:srgbClr val="000066"/>
              </a:solidFill>
              <a:latin typeface="Arial Narrow" pitchFamily="34" charset="0"/>
            </a:endParaRPr>
          </a:p>
        </p:txBody>
      </p:sp>
      <p:sp>
        <p:nvSpPr>
          <p:cNvPr id="78852" name="Line 4"/>
          <p:cNvSpPr>
            <a:spLocks noChangeShapeType="1"/>
          </p:cNvSpPr>
          <p:nvPr/>
        </p:nvSpPr>
        <p:spPr bwMode="auto">
          <a:xfrm>
            <a:off x="2286000" y="45720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78853" name="Line 5"/>
          <p:cNvSpPr>
            <a:spLocks noChangeShapeType="1"/>
          </p:cNvSpPr>
          <p:nvPr/>
        </p:nvSpPr>
        <p:spPr bwMode="auto">
          <a:xfrm>
            <a:off x="2286000" y="6096000"/>
            <a:ext cx="403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5410200" y="5654675"/>
            <a:ext cx="2533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800" smtClean="0">
                <a:solidFill>
                  <a:srgbClr val="0000FF"/>
                </a:solidFill>
                <a:latin typeface="Arial Narrow" pitchFamily="34" charset="0"/>
              </a:rPr>
              <a:t>Complexity of tree</a:t>
            </a:r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979488" y="4344988"/>
            <a:ext cx="1350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800" smtClean="0">
                <a:solidFill>
                  <a:srgbClr val="0000FF"/>
                </a:solidFill>
                <a:latin typeface="Arial Narrow" pitchFamily="34" charset="0"/>
              </a:rPr>
              <a:t>accuracy</a:t>
            </a:r>
          </a:p>
        </p:txBody>
      </p:sp>
      <p:sp>
        <p:nvSpPr>
          <p:cNvPr id="78856" name="Freeform 8"/>
          <p:cNvSpPr>
            <a:spLocks/>
          </p:cNvSpPr>
          <p:nvPr/>
        </p:nvSpPr>
        <p:spPr bwMode="auto">
          <a:xfrm>
            <a:off x="2286000" y="4495800"/>
            <a:ext cx="3657600" cy="1524000"/>
          </a:xfrm>
          <a:custGeom>
            <a:avLst/>
            <a:gdLst/>
            <a:ahLst/>
            <a:cxnLst>
              <a:cxn ang="0">
                <a:pos x="0" y="960"/>
              </a:cxn>
              <a:cxn ang="0">
                <a:pos x="624" y="192"/>
              </a:cxn>
              <a:cxn ang="0">
                <a:pos x="2304" y="0"/>
              </a:cxn>
            </a:cxnLst>
            <a:rect l="0" t="0" r="r" b="b"/>
            <a:pathLst>
              <a:path w="2304" h="960">
                <a:moveTo>
                  <a:pt x="0" y="960"/>
                </a:moveTo>
                <a:cubicBezTo>
                  <a:pt x="120" y="656"/>
                  <a:pt x="240" y="352"/>
                  <a:pt x="624" y="192"/>
                </a:cubicBezTo>
                <a:cubicBezTo>
                  <a:pt x="1008" y="32"/>
                  <a:pt x="2024" y="32"/>
                  <a:pt x="2304" y="0"/>
                </a:cubicBezTo>
              </a:path>
            </a:pathLst>
          </a:custGeom>
          <a:noFill/>
          <a:ln w="19050" cmpd="sng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78857" name="Freeform 9"/>
          <p:cNvSpPr>
            <a:spLocks/>
          </p:cNvSpPr>
          <p:nvPr/>
        </p:nvSpPr>
        <p:spPr bwMode="auto">
          <a:xfrm>
            <a:off x="2286000" y="4654550"/>
            <a:ext cx="3935413" cy="1289050"/>
          </a:xfrm>
          <a:custGeom>
            <a:avLst/>
            <a:gdLst/>
            <a:ahLst/>
            <a:cxnLst>
              <a:cxn ang="0">
                <a:pos x="0" y="812"/>
              </a:cxn>
              <a:cxn ang="0">
                <a:pos x="290" y="302"/>
              </a:cxn>
              <a:cxn ang="0">
                <a:pos x="648" y="100"/>
              </a:cxn>
              <a:cxn ang="0">
                <a:pos x="1186" y="22"/>
              </a:cxn>
              <a:cxn ang="0">
                <a:pos x="1638" y="232"/>
              </a:cxn>
              <a:cxn ang="0">
                <a:pos x="2352" y="428"/>
              </a:cxn>
              <a:cxn ang="0">
                <a:pos x="2400" y="428"/>
              </a:cxn>
            </a:cxnLst>
            <a:rect l="0" t="0" r="r" b="b"/>
            <a:pathLst>
              <a:path w="2479" h="812">
                <a:moveTo>
                  <a:pt x="0" y="812"/>
                </a:moveTo>
                <a:cubicBezTo>
                  <a:pt x="48" y="727"/>
                  <a:pt x="182" y="420"/>
                  <a:pt x="290" y="302"/>
                </a:cubicBezTo>
                <a:cubicBezTo>
                  <a:pt x="398" y="184"/>
                  <a:pt x="499" y="147"/>
                  <a:pt x="648" y="100"/>
                </a:cubicBezTo>
                <a:cubicBezTo>
                  <a:pt x="797" y="53"/>
                  <a:pt x="1021" y="0"/>
                  <a:pt x="1186" y="22"/>
                </a:cubicBezTo>
                <a:cubicBezTo>
                  <a:pt x="1351" y="44"/>
                  <a:pt x="1444" y="164"/>
                  <a:pt x="1638" y="232"/>
                </a:cubicBezTo>
                <a:cubicBezTo>
                  <a:pt x="1832" y="300"/>
                  <a:pt x="2225" y="395"/>
                  <a:pt x="2352" y="428"/>
                </a:cubicBezTo>
                <a:cubicBezTo>
                  <a:pt x="2479" y="461"/>
                  <a:pt x="2432" y="456"/>
                  <a:pt x="2400" y="428"/>
                </a:cubicBezTo>
              </a:path>
            </a:pathLst>
          </a:custGeom>
          <a:noFill/>
          <a:ln w="19050" cmpd="sng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6096000" y="5045075"/>
            <a:ext cx="1512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800" smtClean="0">
                <a:solidFill>
                  <a:srgbClr val="33CC33"/>
                </a:solidFill>
                <a:latin typeface="Arial Narrow" pitchFamily="34" charset="0"/>
              </a:rPr>
              <a:t>On testing</a:t>
            </a:r>
            <a:endParaRPr lang="en-US" sz="2800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6019800" y="4268788"/>
            <a:ext cx="1609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800" smtClean="0">
                <a:solidFill>
                  <a:srgbClr val="A50021"/>
                </a:solidFill>
                <a:latin typeface="Arial Narrow" pitchFamily="34" charset="0"/>
              </a:rPr>
              <a:t>On training</a:t>
            </a:r>
            <a:endParaRPr lang="en-US" sz="2800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8860" name="Rectangle 12"/>
          <p:cNvSpPr>
            <a:spLocks noChangeArrowheads="1"/>
          </p:cNvSpPr>
          <p:nvPr/>
        </p:nvSpPr>
        <p:spPr bwMode="auto">
          <a:xfrm>
            <a:off x="6858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Overfitting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 the Data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7D0D3-8871-46B2-BE97-22938EEEEA0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2527300" y="119063"/>
            <a:ext cx="37893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600" dirty="0" err="1" smtClean="0">
                <a:solidFill>
                  <a:schemeClr val="tx1"/>
                </a:solidFill>
                <a:latin typeface="Arial Narrow" pitchFamily="34" charset="0"/>
              </a:rPr>
              <a:t>Overfitting</a:t>
            </a: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</a:rPr>
              <a:t> -  Example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4014788" y="1371600"/>
            <a:ext cx="121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Outlook 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3998913" y="2624138"/>
            <a:ext cx="127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Overcast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5740400" y="2574925"/>
            <a:ext cx="735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Rain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76806" name="AutoShape 6"/>
          <p:cNvCxnSpPr>
            <a:cxnSpLocks noChangeShapeType="1"/>
            <a:stCxn id="76803" idx="2"/>
            <a:endCxn id="76805" idx="0"/>
          </p:cNvCxnSpPr>
          <p:nvPr/>
        </p:nvCxnSpPr>
        <p:spPr bwMode="auto">
          <a:xfrm>
            <a:off x="4621213" y="1768475"/>
            <a:ext cx="1487487" cy="806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6807" name="AutoShape 7"/>
          <p:cNvCxnSpPr>
            <a:cxnSpLocks noChangeShapeType="1"/>
            <a:stCxn id="76803" idx="2"/>
            <a:endCxn id="76804" idx="0"/>
          </p:cNvCxnSpPr>
          <p:nvPr/>
        </p:nvCxnSpPr>
        <p:spPr bwMode="auto">
          <a:xfrm>
            <a:off x="4621213" y="1768475"/>
            <a:ext cx="12700" cy="855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3937000" y="3021013"/>
            <a:ext cx="124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3,7,12,13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5407025" y="3022600"/>
            <a:ext cx="1452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4,5,6,10,14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5661025" y="338613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3+,2-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2705100" y="2624138"/>
            <a:ext cx="96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Sunny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2501900" y="3021013"/>
            <a:ext cx="131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1,2,8,9,11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76813" name="AutoShape 13"/>
          <p:cNvCxnSpPr>
            <a:cxnSpLocks noChangeShapeType="1"/>
            <a:stCxn id="76803" idx="2"/>
            <a:endCxn id="76811" idx="0"/>
          </p:cNvCxnSpPr>
          <p:nvPr/>
        </p:nvCxnSpPr>
        <p:spPr bwMode="auto">
          <a:xfrm flipH="1">
            <a:off x="3186113" y="1768475"/>
            <a:ext cx="1435100" cy="855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6814" name="Text Box 14"/>
          <p:cNvSpPr txBox="1">
            <a:spLocks noChangeArrowheads="1"/>
          </p:cNvSpPr>
          <p:nvPr/>
        </p:nvSpPr>
        <p:spPr bwMode="auto">
          <a:xfrm>
            <a:off x="4105275" y="338613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4+,0-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6815" name="Text Box 15"/>
          <p:cNvSpPr txBox="1">
            <a:spLocks noChangeArrowheads="1"/>
          </p:cNvSpPr>
          <p:nvPr/>
        </p:nvSpPr>
        <p:spPr bwMode="auto">
          <a:xfrm>
            <a:off x="2697163" y="338613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2+,3-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6816" name="Text Box 16"/>
          <p:cNvSpPr txBox="1">
            <a:spLocks noChangeArrowheads="1"/>
          </p:cNvSpPr>
          <p:nvPr/>
        </p:nvSpPr>
        <p:spPr bwMode="auto">
          <a:xfrm>
            <a:off x="4219575" y="3767138"/>
            <a:ext cx="636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Yes</a:t>
            </a:r>
          </a:p>
        </p:txBody>
      </p:sp>
      <p:sp>
        <p:nvSpPr>
          <p:cNvPr id="76817" name="Text Box 17"/>
          <p:cNvSpPr txBox="1">
            <a:spLocks noChangeArrowheads="1"/>
          </p:cNvSpPr>
          <p:nvPr/>
        </p:nvSpPr>
        <p:spPr bwMode="auto">
          <a:xfrm>
            <a:off x="2595563" y="3767138"/>
            <a:ext cx="127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Humidity</a:t>
            </a:r>
          </a:p>
        </p:txBody>
      </p:sp>
      <p:sp>
        <p:nvSpPr>
          <p:cNvPr id="76818" name="Text Box 18"/>
          <p:cNvSpPr txBox="1">
            <a:spLocks noChangeArrowheads="1"/>
          </p:cNvSpPr>
          <p:nvPr/>
        </p:nvSpPr>
        <p:spPr bwMode="auto">
          <a:xfrm>
            <a:off x="5843588" y="3767138"/>
            <a:ext cx="80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Wind</a:t>
            </a:r>
          </a:p>
        </p:txBody>
      </p:sp>
      <p:sp>
        <p:nvSpPr>
          <p:cNvPr id="76819" name="Text Box 19"/>
          <p:cNvSpPr txBox="1">
            <a:spLocks noChangeArrowheads="1"/>
          </p:cNvSpPr>
          <p:nvPr/>
        </p:nvSpPr>
        <p:spPr bwMode="auto">
          <a:xfrm>
            <a:off x="3246438" y="4624388"/>
            <a:ext cx="1058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Normal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6820" name="Text Box 20"/>
          <p:cNvSpPr txBox="1">
            <a:spLocks noChangeArrowheads="1"/>
          </p:cNvSpPr>
          <p:nvPr/>
        </p:nvSpPr>
        <p:spPr bwMode="auto">
          <a:xfrm>
            <a:off x="2144713" y="4624388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High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76821" name="AutoShape 21"/>
          <p:cNvCxnSpPr>
            <a:cxnSpLocks noChangeShapeType="1"/>
            <a:stCxn id="76819" idx="0"/>
            <a:endCxn id="76817" idx="2"/>
          </p:cNvCxnSpPr>
          <p:nvPr/>
        </p:nvCxnSpPr>
        <p:spPr bwMode="auto">
          <a:xfrm flipH="1" flipV="1">
            <a:off x="3230563" y="4164013"/>
            <a:ext cx="546100" cy="460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6822" name="AutoShape 22"/>
          <p:cNvCxnSpPr>
            <a:cxnSpLocks noChangeShapeType="1"/>
            <a:stCxn id="76820" idx="0"/>
            <a:endCxn id="76817" idx="2"/>
          </p:cNvCxnSpPr>
          <p:nvPr/>
        </p:nvCxnSpPr>
        <p:spPr bwMode="auto">
          <a:xfrm flipV="1">
            <a:off x="2519363" y="4164013"/>
            <a:ext cx="711200" cy="460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6823" name="Text Box 23"/>
          <p:cNvSpPr txBox="1">
            <a:spLocks noChangeArrowheads="1"/>
          </p:cNvSpPr>
          <p:nvPr/>
        </p:nvSpPr>
        <p:spPr bwMode="auto">
          <a:xfrm>
            <a:off x="2219325" y="4953000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No</a:t>
            </a:r>
          </a:p>
        </p:txBody>
      </p:sp>
      <p:sp>
        <p:nvSpPr>
          <p:cNvPr id="76824" name="Text Box 24"/>
          <p:cNvSpPr txBox="1">
            <a:spLocks noChangeArrowheads="1"/>
          </p:cNvSpPr>
          <p:nvPr/>
        </p:nvSpPr>
        <p:spPr bwMode="auto">
          <a:xfrm>
            <a:off x="3400425" y="4937125"/>
            <a:ext cx="636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Yes</a:t>
            </a:r>
          </a:p>
        </p:txBody>
      </p:sp>
      <p:sp>
        <p:nvSpPr>
          <p:cNvPr id="76825" name="Text Box 25"/>
          <p:cNvSpPr txBox="1">
            <a:spLocks noChangeArrowheads="1"/>
          </p:cNvSpPr>
          <p:nvPr/>
        </p:nvSpPr>
        <p:spPr bwMode="auto">
          <a:xfrm>
            <a:off x="6359525" y="4624388"/>
            <a:ext cx="1058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Normal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6826" name="Text Box 26"/>
          <p:cNvSpPr txBox="1">
            <a:spLocks noChangeArrowheads="1"/>
          </p:cNvSpPr>
          <p:nvPr/>
        </p:nvSpPr>
        <p:spPr bwMode="auto">
          <a:xfrm>
            <a:off x="5257800" y="4624388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High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76827" name="Text Box 27"/>
          <p:cNvSpPr txBox="1">
            <a:spLocks noChangeArrowheads="1"/>
          </p:cNvSpPr>
          <p:nvPr/>
        </p:nvSpPr>
        <p:spPr bwMode="auto">
          <a:xfrm>
            <a:off x="5332413" y="4937125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No</a:t>
            </a:r>
          </a:p>
        </p:txBody>
      </p:sp>
      <p:sp>
        <p:nvSpPr>
          <p:cNvPr id="76828" name="Text Box 28"/>
          <p:cNvSpPr txBox="1">
            <a:spLocks noChangeArrowheads="1"/>
          </p:cNvSpPr>
          <p:nvPr/>
        </p:nvSpPr>
        <p:spPr bwMode="auto">
          <a:xfrm>
            <a:off x="6513513" y="4921250"/>
            <a:ext cx="636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Yes</a:t>
            </a:r>
          </a:p>
        </p:txBody>
      </p:sp>
      <p:cxnSp>
        <p:nvCxnSpPr>
          <p:cNvPr id="76829" name="AutoShape 29"/>
          <p:cNvCxnSpPr>
            <a:cxnSpLocks noChangeShapeType="1"/>
            <a:stCxn id="76818" idx="2"/>
            <a:endCxn id="76825" idx="0"/>
          </p:cNvCxnSpPr>
          <p:nvPr/>
        </p:nvCxnSpPr>
        <p:spPr bwMode="auto">
          <a:xfrm>
            <a:off x="6246813" y="4164013"/>
            <a:ext cx="642937" cy="460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76830" name="AutoShape 30"/>
          <p:cNvCxnSpPr>
            <a:cxnSpLocks noChangeShapeType="1"/>
            <a:stCxn id="76826" idx="0"/>
            <a:endCxn id="76818" idx="2"/>
          </p:cNvCxnSpPr>
          <p:nvPr/>
        </p:nvCxnSpPr>
        <p:spPr bwMode="auto">
          <a:xfrm flipV="1">
            <a:off x="5632450" y="4164013"/>
            <a:ext cx="614363" cy="460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6831" name="Text Box 31"/>
          <p:cNvSpPr txBox="1">
            <a:spLocks noChangeArrowheads="1"/>
          </p:cNvSpPr>
          <p:nvPr/>
        </p:nvSpPr>
        <p:spPr bwMode="auto">
          <a:xfrm>
            <a:off x="609600" y="898525"/>
            <a:ext cx="8721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Outlook = Sunny, Temp = Hot,  Humidity = Normal,  Wind = Strong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,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3C5C-DAC3-4E7C-9C6F-9D260114E974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9903" name="Text Box 31"/>
          <p:cNvSpPr txBox="1">
            <a:spLocks noChangeArrowheads="1"/>
          </p:cNvSpPr>
          <p:nvPr/>
        </p:nvSpPr>
        <p:spPr bwMode="auto">
          <a:xfrm>
            <a:off x="609600" y="898525"/>
            <a:ext cx="8721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Outlook = Sunny, Temp = Hot,  Humidity = Normal,  Wind = Strong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,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2144713" y="1371600"/>
            <a:ext cx="5062537" cy="4984750"/>
            <a:chOff x="1351" y="864"/>
            <a:chExt cx="3189" cy="3140"/>
          </a:xfrm>
        </p:grpSpPr>
        <p:sp>
          <p:nvSpPr>
            <p:cNvPr id="79875" name="Text Box 3"/>
            <p:cNvSpPr txBox="1">
              <a:spLocks noChangeArrowheads="1"/>
            </p:cNvSpPr>
            <p:nvPr/>
          </p:nvSpPr>
          <p:spPr bwMode="auto">
            <a:xfrm>
              <a:off x="2529" y="864"/>
              <a:ext cx="7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FF"/>
                  </a:solidFill>
                  <a:latin typeface="Arial Narrow" pitchFamily="34" charset="0"/>
                </a:rPr>
                <a:t>Outlook </a:t>
              </a:r>
            </a:p>
          </p:txBody>
        </p:sp>
        <p:sp>
          <p:nvSpPr>
            <p:cNvPr id="79876" name="Text Box 4"/>
            <p:cNvSpPr txBox="1">
              <a:spLocks noChangeArrowheads="1"/>
            </p:cNvSpPr>
            <p:nvPr/>
          </p:nvSpPr>
          <p:spPr bwMode="auto">
            <a:xfrm>
              <a:off x="2519" y="1653"/>
              <a:ext cx="8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Overcast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79877" name="Text Box 5"/>
            <p:cNvSpPr txBox="1">
              <a:spLocks noChangeArrowheads="1"/>
            </p:cNvSpPr>
            <p:nvPr/>
          </p:nvSpPr>
          <p:spPr bwMode="auto">
            <a:xfrm>
              <a:off x="3616" y="1622"/>
              <a:ext cx="46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Rain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cxnSp>
          <p:nvCxnSpPr>
            <p:cNvPr id="79878" name="AutoShape 6"/>
            <p:cNvCxnSpPr>
              <a:cxnSpLocks noChangeShapeType="1"/>
              <a:stCxn id="79875" idx="2"/>
              <a:endCxn id="79877" idx="0"/>
            </p:cNvCxnSpPr>
            <p:nvPr/>
          </p:nvCxnSpPr>
          <p:spPr bwMode="auto">
            <a:xfrm>
              <a:off x="2911" y="1114"/>
              <a:ext cx="937" cy="50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9879" name="AutoShape 7"/>
            <p:cNvCxnSpPr>
              <a:cxnSpLocks noChangeShapeType="1"/>
              <a:stCxn id="79875" idx="2"/>
              <a:endCxn id="79876" idx="0"/>
            </p:cNvCxnSpPr>
            <p:nvPr/>
          </p:nvCxnSpPr>
          <p:spPr bwMode="auto">
            <a:xfrm>
              <a:off x="2911" y="1114"/>
              <a:ext cx="8" cy="5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79880" name="Text Box 8"/>
            <p:cNvSpPr txBox="1">
              <a:spLocks noChangeArrowheads="1"/>
            </p:cNvSpPr>
            <p:nvPr/>
          </p:nvSpPr>
          <p:spPr bwMode="auto">
            <a:xfrm>
              <a:off x="2480" y="1903"/>
              <a:ext cx="78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3,7,12,13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79881" name="Text Box 9"/>
            <p:cNvSpPr txBox="1">
              <a:spLocks noChangeArrowheads="1"/>
            </p:cNvSpPr>
            <p:nvPr/>
          </p:nvSpPr>
          <p:spPr bwMode="auto">
            <a:xfrm>
              <a:off x="3406" y="1904"/>
              <a:ext cx="91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4,5,6,10,14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79882" name="Text Box 10"/>
            <p:cNvSpPr txBox="1">
              <a:spLocks noChangeArrowheads="1"/>
            </p:cNvSpPr>
            <p:nvPr/>
          </p:nvSpPr>
          <p:spPr bwMode="auto">
            <a:xfrm>
              <a:off x="3566" y="2133"/>
              <a:ext cx="4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3+,2-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79883" name="Text Box 11"/>
            <p:cNvSpPr txBox="1">
              <a:spLocks noChangeArrowheads="1"/>
            </p:cNvSpPr>
            <p:nvPr/>
          </p:nvSpPr>
          <p:spPr bwMode="auto">
            <a:xfrm>
              <a:off x="1704" y="1653"/>
              <a:ext cx="6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Sunny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79884" name="Text Box 12"/>
            <p:cNvSpPr txBox="1">
              <a:spLocks noChangeArrowheads="1"/>
            </p:cNvSpPr>
            <p:nvPr/>
          </p:nvSpPr>
          <p:spPr bwMode="auto">
            <a:xfrm>
              <a:off x="1576" y="1903"/>
              <a:ext cx="8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1,2,8,9,11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cxnSp>
          <p:nvCxnSpPr>
            <p:cNvPr id="79885" name="AutoShape 13"/>
            <p:cNvCxnSpPr>
              <a:cxnSpLocks noChangeShapeType="1"/>
              <a:stCxn id="79875" idx="2"/>
              <a:endCxn id="79883" idx="0"/>
            </p:cNvCxnSpPr>
            <p:nvPr/>
          </p:nvCxnSpPr>
          <p:spPr bwMode="auto">
            <a:xfrm flipH="1">
              <a:off x="2007" y="1114"/>
              <a:ext cx="904" cy="5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79886" name="Text Box 14"/>
            <p:cNvSpPr txBox="1">
              <a:spLocks noChangeArrowheads="1"/>
            </p:cNvSpPr>
            <p:nvPr/>
          </p:nvSpPr>
          <p:spPr bwMode="auto">
            <a:xfrm>
              <a:off x="2586" y="2133"/>
              <a:ext cx="4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4+,0-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79887" name="Text Box 15"/>
            <p:cNvSpPr txBox="1">
              <a:spLocks noChangeArrowheads="1"/>
            </p:cNvSpPr>
            <p:nvPr/>
          </p:nvSpPr>
          <p:spPr bwMode="auto">
            <a:xfrm>
              <a:off x="1699" y="2133"/>
              <a:ext cx="4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2+,3-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79888" name="Text Box 16"/>
            <p:cNvSpPr txBox="1">
              <a:spLocks noChangeArrowheads="1"/>
            </p:cNvSpPr>
            <p:nvPr/>
          </p:nvSpPr>
          <p:spPr bwMode="auto">
            <a:xfrm>
              <a:off x="2658" y="2373"/>
              <a:ext cx="4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u="sng" smtClean="0">
                  <a:solidFill>
                    <a:srgbClr val="0000FF"/>
                  </a:solidFill>
                  <a:latin typeface="Arial Narrow" pitchFamily="34" charset="0"/>
                </a:rPr>
                <a:t>Yes</a:t>
              </a:r>
            </a:p>
          </p:txBody>
        </p:sp>
        <p:sp>
          <p:nvSpPr>
            <p:cNvPr id="79889" name="Text Box 17"/>
            <p:cNvSpPr txBox="1">
              <a:spLocks noChangeArrowheads="1"/>
            </p:cNvSpPr>
            <p:nvPr/>
          </p:nvSpPr>
          <p:spPr bwMode="auto">
            <a:xfrm>
              <a:off x="1635" y="2373"/>
              <a:ext cx="8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FF"/>
                  </a:solidFill>
                  <a:latin typeface="Arial Narrow" pitchFamily="34" charset="0"/>
                </a:rPr>
                <a:t>Humidity</a:t>
              </a:r>
            </a:p>
          </p:txBody>
        </p:sp>
        <p:sp>
          <p:nvSpPr>
            <p:cNvPr id="79890" name="Text Box 18"/>
            <p:cNvSpPr txBox="1">
              <a:spLocks noChangeArrowheads="1"/>
            </p:cNvSpPr>
            <p:nvPr/>
          </p:nvSpPr>
          <p:spPr bwMode="auto">
            <a:xfrm>
              <a:off x="3681" y="2373"/>
              <a:ext cx="50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FF"/>
                  </a:solidFill>
                  <a:latin typeface="Arial Narrow" pitchFamily="34" charset="0"/>
                </a:rPr>
                <a:t>Wind</a:t>
              </a:r>
            </a:p>
          </p:txBody>
        </p:sp>
        <p:sp>
          <p:nvSpPr>
            <p:cNvPr id="79891" name="Text Box 19"/>
            <p:cNvSpPr txBox="1">
              <a:spLocks noChangeArrowheads="1"/>
            </p:cNvSpPr>
            <p:nvPr/>
          </p:nvSpPr>
          <p:spPr bwMode="auto">
            <a:xfrm>
              <a:off x="2045" y="2937"/>
              <a:ext cx="66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Normal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79892" name="Text Box 20"/>
            <p:cNvSpPr txBox="1">
              <a:spLocks noChangeArrowheads="1"/>
            </p:cNvSpPr>
            <p:nvPr/>
          </p:nvSpPr>
          <p:spPr bwMode="auto">
            <a:xfrm>
              <a:off x="1351" y="2937"/>
              <a:ext cx="4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High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cxnSp>
          <p:nvCxnSpPr>
            <p:cNvPr id="79893" name="AutoShape 21"/>
            <p:cNvCxnSpPr>
              <a:cxnSpLocks noChangeShapeType="1"/>
              <a:stCxn id="79891" idx="0"/>
              <a:endCxn id="79889" idx="2"/>
            </p:cNvCxnSpPr>
            <p:nvPr/>
          </p:nvCxnSpPr>
          <p:spPr bwMode="auto">
            <a:xfrm flipH="1" flipV="1">
              <a:off x="2035" y="2623"/>
              <a:ext cx="344" cy="3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9894" name="AutoShape 22"/>
            <p:cNvCxnSpPr>
              <a:cxnSpLocks noChangeShapeType="1"/>
              <a:stCxn id="79892" idx="0"/>
              <a:endCxn id="79889" idx="2"/>
            </p:cNvCxnSpPr>
            <p:nvPr/>
          </p:nvCxnSpPr>
          <p:spPr bwMode="auto">
            <a:xfrm flipV="1">
              <a:off x="1587" y="2623"/>
              <a:ext cx="448" cy="3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79895" name="Text Box 23"/>
            <p:cNvSpPr txBox="1">
              <a:spLocks noChangeArrowheads="1"/>
            </p:cNvSpPr>
            <p:nvPr/>
          </p:nvSpPr>
          <p:spPr bwMode="auto">
            <a:xfrm>
              <a:off x="1398" y="3144"/>
              <a:ext cx="3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u="sng" smtClean="0">
                  <a:solidFill>
                    <a:srgbClr val="0000FF"/>
                  </a:solidFill>
                  <a:latin typeface="Arial Narrow" pitchFamily="34" charset="0"/>
                </a:rPr>
                <a:t>No</a:t>
              </a:r>
            </a:p>
          </p:txBody>
        </p:sp>
        <p:sp>
          <p:nvSpPr>
            <p:cNvPr id="79897" name="Text Box 25"/>
            <p:cNvSpPr txBox="1">
              <a:spLocks noChangeArrowheads="1"/>
            </p:cNvSpPr>
            <p:nvPr/>
          </p:nvSpPr>
          <p:spPr bwMode="auto">
            <a:xfrm>
              <a:off x="4006" y="2913"/>
              <a:ext cx="53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Weak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79898" name="Text Box 26"/>
            <p:cNvSpPr txBox="1">
              <a:spLocks noChangeArrowheads="1"/>
            </p:cNvSpPr>
            <p:nvPr/>
          </p:nvSpPr>
          <p:spPr bwMode="auto">
            <a:xfrm>
              <a:off x="3312" y="2913"/>
              <a:ext cx="6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Strong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79899" name="Text Box 27"/>
            <p:cNvSpPr txBox="1">
              <a:spLocks noChangeArrowheads="1"/>
            </p:cNvSpPr>
            <p:nvPr/>
          </p:nvSpPr>
          <p:spPr bwMode="auto">
            <a:xfrm>
              <a:off x="3359" y="3110"/>
              <a:ext cx="3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u="sng" smtClean="0">
                  <a:solidFill>
                    <a:srgbClr val="0000FF"/>
                  </a:solidFill>
                  <a:latin typeface="Arial Narrow" pitchFamily="34" charset="0"/>
                </a:rPr>
                <a:t>No</a:t>
              </a:r>
            </a:p>
          </p:txBody>
        </p:sp>
        <p:sp>
          <p:nvSpPr>
            <p:cNvPr id="79900" name="Text Box 28"/>
            <p:cNvSpPr txBox="1">
              <a:spLocks noChangeArrowheads="1"/>
            </p:cNvSpPr>
            <p:nvPr/>
          </p:nvSpPr>
          <p:spPr bwMode="auto">
            <a:xfrm>
              <a:off x="4103" y="3100"/>
              <a:ext cx="4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u="sng" smtClean="0">
                  <a:solidFill>
                    <a:srgbClr val="0000FF"/>
                  </a:solidFill>
                  <a:latin typeface="Arial Narrow" pitchFamily="34" charset="0"/>
                </a:rPr>
                <a:t>Yes</a:t>
              </a:r>
            </a:p>
          </p:txBody>
        </p:sp>
        <p:cxnSp>
          <p:nvCxnSpPr>
            <p:cNvPr id="79901" name="AutoShape 29"/>
            <p:cNvCxnSpPr>
              <a:cxnSpLocks noChangeShapeType="1"/>
              <a:stCxn id="79890" idx="2"/>
              <a:endCxn id="79897" idx="0"/>
            </p:cNvCxnSpPr>
            <p:nvPr/>
          </p:nvCxnSpPr>
          <p:spPr bwMode="auto">
            <a:xfrm>
              <a:off x="3935" y="2623"/>
              <a:ext cx="338" cy="29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9902" name="AutoShape 30"/>
            <p:cNvCxnSpPr>
              <a:cxnSpLocks noChangeShapeType="1"/>
              <a:stCxn id="79898" idx="0"/>
              <a:endCxn id="79890" idx="2"/>
            </p:cNvCxnSpPr>
            <p:nvPr/>
          </p:nvCxnSpPr>
          <p:spPr bwMode="auto">
            <a:xfrm flipV="1">
              <a:off x="3628" y="2623"/>
              <a:ext cx="307" cy="29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79904" name="Text Box 32"/>
            <p:cNvSpPr txBox="1">
              <a:spLocks noChangeArrowheads="1"/>
            </p:cNvSpPr>
            <p:nvPr/>
          </p:nvSpPr>
          <p:spPr bwMode="auto">
            <a:xfrm>
              <a:off x="2422" y="3623"/>
              <a:ext cx="53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Weak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79905" name="Text Box 33"/>
            <p:cNvSpPr txBox="1">
              <a:spLocks noChangeArrowheads="1"/>
            </p:cNvSpPr>
            <p:nvPr/>
          </p:nvSpPr>
          <p:spPr bwMode="auto">
            <a:xfrm>
              <a:off x="1632" y="3623"/>
              <a:ext cx="6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Strong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cxnSp>
          <p:nvCxnSpPr>
            <p:cNvPr id="79906" name="AutoShape 34"/>
            <p:cNvCxnSpPr>
              <a:cxnSpLocks noChangeShapeType="1"/>
              <a:stCxn id="79904" idx="0"/>
            </p:cNvCxnSpPr>
            <p:nvPr/>
          </p:nvCxnSpPr>
          <p:spPr bwMode="auto">
            <a:xfrm flipH="1" flipV="1">
              <a:off x="2319" y="3333"/>
              <a:ext cx="370" cy="29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79907" name="AutoShape 35"/>
            <p:cNvCxnSpPr>
              <a:cxnSpLocks noChangeShapeType="1"/>
              <a:stCxn id="79905" idx="0"/>
            </p:cNvCxnSpPr>
            <p:nvPr/>
          </p:nvCxnSpPr>
          <p:spPr bwMode="auto">
            <a:xfrm flipV="1">
              <a:off x="1948" y="3333"/>
              <a:ext cx="394" cy="29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79908" name="Text Box 36"/>
            <p:cNvSpPr txBox="1">
              <a:spLocks noChangeArrowheads="1"/>
            </p:cNvSpPr>
            <p:nvPr/>
          </p:nvSpPr>
          <p:spPr bwMode="auto">
            <a:xfrm>
              <a:off x="1775" y="3754"/>
              <a:ext cx="33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u="sng" smtClean="0">
                  <a:solidFill>
                    <a:srgbClr val="0000FF"/>
                  </a:solidFill>
                  <a:latin typeface="Arial Narrow" pitchFamily="34" charset="0"/>
                </a:rPr>
                <a:t>No</a:t>
              </a:r>
            </a:p>
          </p:txBody>
        </p:sp>
        <p:sp>
          <p:nvSpPr>
            <p:cNvPr id="79909" name="Text Box 37"/>
            <p:cNvSpPr txBox="1">
              <a:spLocks noChangeArrowheads="1"/>
            </p:cNvSpPr>
            <p:nvPr/>
          </p:nvSpPr>
          <p:spPr bwMode="auto">
            <a:xfrm>
              <a:off x="2519" y="3744"/>
              <a:ext cx="4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u="sng" smtClean="0">
                  <a:solidFill>
                    <a:srgbClr val="0000FF"/>
                  </a:solidFill>
                  <a:latin typeface="Arial Narrow" pitchFamily="34" charset="0"/>
                </a:rPr>
                <a:t>Yes</a:t>
              </a:r>
            </a:p>
          </p:txBody>
        </p:sp>
        <p:sp>
          <p:nvSpPr>
            <p:cNvPr id="79910" name="Text Box 38"/>
            <p:cNvSpPr txBox="1">
              <a:spLocks noChangeArrowheads="1"/>
            </p:cNvSpPr>
            <p:nvPr/>
          </p:nvSpPr>
          <p:spPr bwMode="auto">
            <a:xfrm>
              <a:off x="2112" y="3110"/>
              <a:ext cx="50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FF"/>
                  </a:solidFill>
                  <a:latin typeface="Arial Narrow" pitchFamily="34" charset="0"/>
                </a:rPr>
                <a:t>Wind</a:t>
              </a:r>
            </a:p>
          </p:txBody>
        </p:sp>
      </p:grpSp>
      <p:sp>
        <p:nvSpPr>
          <p:cNvPr id="79912" name="Text Box 40"/>
          <p:cNvSpPr txBox="1">
            <a:spLocks noChangeArrowheads="1"/>
          </p:cNvSpPr>
          <p:nvPr/>
        </p:nvSpPr>
        <p:spPr bwMode="auto">
          <a:xfrm>
            <a:off x="2527300" y="119063"/>
            <a:ext cx="37893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600" dirty="0" err="1" smtClean="0">
                <a:solidFill>
                  <a:schemeClr val="tx1"/>
                </a:solidFill>
                <a:latin typeface="Arial Narrow" pitchFamily="34" charset="0"/>
              </a:rPr>
              <a:t>Overfitting</a:t>
            </a: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</a:rPr>
              <a:t> -  Example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EC50-42C6-4C87-BCF1-8DC3640255A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3907" name="Text Box 3"/>
          <p:cNvSpPr txBox="1">
            <a:spLocks noChangeArrowheads="1"/>
          </p:cNvSpPr>
          <p:nvPr/>
        </p:nvSpPr>
        <p:spPr bwMode="auto">
          <a:xfrm>
            <a:off x="4014788" y="1371600"/>
            <a:ext cx="1212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Outlook </a:t>
            </a:r>
          </a:p>
        </p:txBody>
      </p:sp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3998913" y="2624138"/>
            <a:ext cx="127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Overcast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5740400" y="2574925"/>
            <a:ext cx="735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Rain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123910" name="AutoShape 6"/>
          <p:cNvCxnSpPr>
            <a:cxnSpLocks noChangeShapeType="1"/>
            <a:stCxn id="123907" idx="2"/>
            <a:endCxn id="123909" idx="0"/>
          </p:cNvCxnSpPr>
          <p:nvPr/>
        </p:nvCxnSpPr>
        <p:spPr bwMode="auto">
          <a:xfrm>
            <a:off x="4621213" y="1768475"/>
            <a:ext cx="1487487" cy="806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911" name="AutoShape 7"/>
          <p:cNvCxnSpPr>
            <a:cxnSpLocks noChangeShapeType="1"/>
            <a:stCxn id="123907" idx="2"/>
            <a:endCxn id="123908" idx="0"/>
          </p:cNvCxnSpPr>
          <p:nvPr/>
        </p:nvCxnSpPr>
        <p:spPr bwMode="auto">
          <a:xfrm>
            <a:off x="4621213" y="1768475"/>
            <a:ext cx="12700" cy="855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3912" name="Text Box 8"/>
          <p:cNvSpPr txBox="1">
            <a:spLocks noChangeArrowheads="1"/>
          </p:cNvSpPr>
          <p:nvPr/>
        </p:nvSpPr>
        <p:spPr bwMode="auto">
          <a:xfrm>
            <a:off x="3937000" y="3021013"/>
            <a:ext cx="1241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3,7,12,13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23913" name="Text Box 9"/>
          <p:cNvSpPr txBox="1">
            <a:spLocks noChangeArrowheads="1"/>
          </p:cNvSpPr>
          <p:nvPr/>
        </p:nvSpPr>
        <p:spPr bwMode="auto">
          <a:xfrm>
            <a:off x="5407025" y="3022600"/>
            <a:ext cx="1452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4,5,6,10,14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23914" name="Text Box 10"/>
          <p:cNvSpPr txBox="1">
            <a:spLocks noChangeArrowheads="1"/>
          </p:cNvSpPr>
          <p:nvPr/>
        </p:nvSpPr>
        <p:spPr bwMode="auto">
          <a:xfrm>
            <a:off x="5661025" y="338613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3+,2-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23915" name="Text Box 11"/>
          <p:cNvSpPr txBox="1">
            <a:spLocks noChangeArrowheads="1"/>
          </p:cNvSpPr>
          <p:nvPr/>
        </p:nvSpPr>
        <p:spPr bwMode="auto">
          <a:xfrm>
            <a:off x="2705100" y="2624138"/>
            <a:ext cx="96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Sunny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23916" name="Text Box 12"/>
          <p:cNvSpPr txBox="1">
            <a:spLocks noChangeArrowheads="1"/>
          </p:cNvSpPr>
          <p:nvPr/>
        </p:nvSpPr>
        <p:spPr bwMode="auto">
          <a:xfrm>
            <a:off x="2501900" y="3021013"/>
            <a:ext cx="131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1,2,8,9,11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123917" name="AutoShape 13"/>
          <p:cNvCxnSpPr>
            <a:cxnSpLocks noChangeShapeType="1"/>
            <a:stCxn id="123907" idx="2"/>
            <a:endCxn id="123915" idx="0"/>
          </p:cNvCxnSpPr>
          <p:nvPr/>
        </p:nvCxnSpPr>
        <p:spPr bwMode="auto">
          <a:xfrm flipH="1">
            <a:off x="3186113" y="1768475"/>
            <a:ext cx="1435100" cy="855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3918" name="Text Box 14"/>
          <p:cNvSpPr txBox="1">
            <a:spLocks noChangeArrowheads="1"/>
          </p:cNvSpPr>
          <p:nvPr/>
        </p:nvSpPr>
        <p:spPr bwMode="auto">
          <a:xfrm>
            <a:off x="4105275" y="338613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4+,0-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23919" name="Text Box 15"/>
          <p:cNvSpPr txBox="1">
            <a:spLocks noChangeArrowheads="1"/>
          </p:cNvSpPr>
          <p:nvPr/>
        </p:nvSpPr>
        <p:spPr bwMode="auto">
          <a:xfrm>
            <a:off x="2697163" y="3386138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2+,3-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23920" name="Text Box 16"/>
          <p:cNvSpPr txBox="1">
            <a:spLocks noChangeArrowheads="1"/>
          </p:cNvSpPr>
          <p:nvPr/>
        </p:nvSpPr>
        <p:spPr bwMode="auto">
          <a:xfrm>
            <a:off x="4219575" y="3767138"/>
            <a:ext cx="636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Yes</a:t>
            </a:r>
          </a:p>
        </p:txBody>
      </p:sp>
      <p:sp>
        <p:nvSpPr>
          <p:cNvPr id="123921" name="Text Box 17"/>
          <p:cNvSpPr txBox="1">
            <a:spLocks noChangeArrowheads="1"/>
          </p:cNvSpPr>
          <p:nvPr/>
        </p:nvSpPr>
        <p:spPr bwMode="auto">
          <a:xfrm>
            <a:off x="2595563" y="3767138"/>
            <a:ext cx="127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Humidity</a:t>
            </a:r>
          </a:p>
        </p:txBody>
      </p:sp>
      <p:sp>
        <p:nvSpPr>
          <p:cNvPr id="123922" name="Text Box 18"/>
          <p:cNvSpPr txBox="1">
            <a:spLocks noChangeArrowheads="1"/>
          </p:cNvSpPr>
          <p:nvPr/>
        </p:nvSpPr>
        <p:spPr bwMode="auto">
          <a:xfrm>
            <a:off x="5843588" y="3767138"/>
            <a:ext cx="804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Wind</a:t>
            </a:r>
          </a:p>
        </p:txBody>
      </p:sp>
      <p:sp>
        <p:nvSpPr>
          <p:cNvPr id="123923" name="Text Box 19"/>
          <p:cNvSpPr txBox="1">
            <a:spLocks noChangeArrowheads="1"/>
          </p:cNvSpPr>
          <p:nvPr/>
        </p:nvSpPr>
        <p:spPr bwMode="auto">
          <a:xfrm>
            <a:off x="3246438" y="4662488"/>
            <a:ext cx="1058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Normal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23924" name="Text Box 20"/>
          <p:cNvSpPr txBox="1">
            <a:spLocks noChangeArrowheads="1"/>
          </p:cNvSpPr>
          <p:nvPr/>
        </p:nvSpPr>
        <p:spPr bwMode="auto">
          <a:xfrm>
            <a:off x="2144713" y="4662488"/>
            <a:ext cx="74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High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123925" name="AutoShape 21"/>
          <p:cNvCxnSpPr>
            <a:cxnSpLocks noChangeShapeType="1"/>
            <a:stCxn id="123923" idx="0"/>
            <a:endCxn id="123921" idx="2"/>
          </p:cNvCxnSpPr>
          <p:nvPr/>
        </p:nvCxnSpPr>
        <p:spPr bwMode="auto">
          <a:xfrm flipH="1" flipV="1">
            <a:off x="3230563" y="4164013"/>
            <a:ext cx="546100" cy="498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926" name="AutoShape 22"/>
          <p:cNvCxnSpPr>
            <a:cxnSpLocks noChangeShapeType="1"/>
            <a:stCxn id="123924" idx="0"/>
            <a:endCxn id="123921" idx="2"/>
          </p:cNvCxnSpPr>
          <p:nvPr/>
        </p:nvCxnSpPr>
        <p:spPr bwMode="auto">
          <a:xfrm flipV="1">
            <a:off x="2519363" y="4164013"/>
            <a:ext cx="711200" cy="498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3927" name="Text Box 23"/>
          <p:cNvSpPr txBox="1">
            <a:spLocks noChangeArrowheads="1"/>
          </p:cNvSpPr>
          <p:nvPr/>
        </p:nvSpPr>
        <p:spPr bwMode="auto">
          <a:xfrm>
            <a:off x="2219325" y="4991100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No</a:t>
            </a:r>
          </a:p>
        </p:txBody>
      </p:sp>
      <p:sp>
        <p:nvSpPr>
          <p:cNvPr id="123928" name="Text Box 24"/>
          <p:cNvSpPr txBox="1">
            <a:spLocks noChangeArrowheads="1"/>
          </p:cNvSpPr>
          <p:nvPr/>
        </p:nvSpPr>
        <p:spPr bwMode="auto">
          <a:xfrm>
            <a:off x="6359525" y="4624388"/>
            <a:ext cx="84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Weak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23929" name="Text Box 25"/>
          <p:cNvSpPr txBox="1">
            <a:spLocks noChangeArrowheads="1"/>
          </p:cNvSpPr>
          <p:nvPr/>
        </p:nvSpPr>
        <p:spPr bwMode="auto">
          <a:xfrm>
            <a:off x="5257800" y="4624388"/>
            <a:ext cx="1003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Strong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23930" name="Text Box 26"/>
          <p:cNvSpPr txBox="1">
            <a:spLocks noChangeArrowheads="1"/>
          </p:cNvSpPr>
          <p:nvPr/>
        </p:nvSpPr>
        <p:spPr bwMode="auto">
          <a:xfrm>
            <a:off x="5332413" y="4937125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No</a:t>
            </a:r>
          </a:p>
        </p:txBody>
      </p:sp>
      <p:sp>
        <p:nvSpPr>
          <p:cNvPr id="123931" name="Text Box 27"/>
          <p:cNvSpPr txBox="1">
            <a:spLocks noChangeArrowheads="1"/>
          </p:cNvSpPr>
          <p:nvPr/>
        </p:nvSpPr>
        <p:spPr bwMode="auto">
          <a:xfrm>
            <a:off x="6513513" y="4921250"/>
            <a:ext cx="636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Yes</a:t>
            </a:r>
          </a:p>
        </p:txBody>
      </p:sp>
      <p:cxnSp>
        <p:nvCxnSpPr>
          <p:cNvPr id="123932" name="AutoShape 28"/>
          <p:cNvCxnSpPr>
            <a:cxnSpLocks noChangeShapeType="1"/>
            <a:stCxn id="123922" idx="2"/>
            <a:endCxn id="123928" idx="0"/>
          </p:cNvCxnSpPr>
          <p:nvPr/>
        </p:nvCxnSpPr>
        <p:spPr bwMode="auto">
          <a:xfrm>
            <a:off x="6246813" y="4164013"/>
            <a:ext cx="536575" cy="460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933" name="AutoShape 29"/>
          <p:cNvCxnSpPr>
            <a:cxnSpLocks noChangeShapeType="1"/>
            <a:stCxn id="123929" idx="0"/>
            <a:endCxn id="123922" idx="2"/>
          </p:cNvCxnSpPr>
          <p:nvPr/>
        </p:nvCxnSpPr>
        <p:spPr bwMode="auto">
          <a:xfrm flipV="1">
            <a:off x="5759450" y="4164013"/>
            <a:ext cx="487363" cy="460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3934" name="Text Box 30"/>
          <p:cNvSpPr txBox="1">
            <a:spLocks noChangeArrowheads="1"/>
          </p:cNvSpPr>
          <p:nvPr/>
        </p:nvSpPr>
        <p:spPr bwMode="auto">
          <a:xfrm>
            <a:off x="609600" y="898525"/>
            <a:ext cx="8721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Outlook = Sunny, Temp = Hot,  Humidity = Normal,  Wind = Strong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, 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</a:p>
        </p:txBody>
      </p:sp>
      <p:sp>
        <p:nvSpPr>
          <p:cNvPr id="123935" name="Text Box 31"/>
          <p:cNvSpPr txBox="1">
            <a:spLocks noChangeArrowheads="1"/>
          </p:cNvSpPr>
          <p:nvPr/>
        </p:nvSpPr>
        <p:spPr bwMode="auto">
          <a:xfrm>
            <a:off x="3844925" y="5751513"/>
            <a:ext cx="84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Weak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23936" name="Text Box 32"/>
          <p:cNvSpPr txBox="1">
            <a:spLocks noChangeArrowheads="1"/>
          </p:cNvSpPr>
          <p:nvPr/>
        </p:nvSpPr>
        <p:spPr bwMode="auto">
          <a:xfrm>
            <a:off x="2590800" y="5751513"/>
            <a:ext cx="1003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Strong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123937" name="AutoShape 33"/>
          <p:cNvCxnSpPr>
            <a:cxnSpLocks noChangeShapeType="1"/>
            <a:stCxn id="123935" idx="0"/>
          </p:cNvCxnSpPr>
          <p:nvPr/>
        </p:nvCxnSpPr>
        <p:spPr bwMode="auto">
          <a:xfrm flipH="1" flipV="1">
            <a:off x="3681413" y="5291138"/>
            <a:ext cx="587375" cy="460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3938" name="AutoShape 34"/>
          <p:cNvCxnSpPr>
            <a:cxnSpLocks noChangeShapeType="1"/>
            <a:stCxn id="123936" idx="0"/>
          </p:cNvCxnSpPr>
          <p:nvPr/>
        </p:nvCxnSpPr>
        <p:spPr bwMode="auto">
          <a:xfrm flipV="1">
            <a:off x="3092450" y="5291138"/>
            <a:ext cx="625475" cy="460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3939" name="Text Box 35"/>
          <p:cNvSpPr txBox="1">
            <a:spLocks noChangeArrowheads="1"/>
          </p:cNvSpPr>
          <p:nvPr/>
        </p:nvSpPr>
        <p:spPr bwMode="auto">
          <a:xfrm>
            <a:off x="2817813" y="5959475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dirty="0" smtClean="0">
                <a:solidFill>
                  <a:srgbClr val="0000FF"/>
                </a:solidFill>
                <a:latin typeface="Arial Narrow" pitchFamily="34" charset="0"/>
              </a:rPr>
              <a:t>No</a:t>
            </a:r>
          </a:p>
        </p:txBody>
      </p:sp>
      <p:sp>
        <p:nvSpPr>
          <p:cNvPr id="123940" name="Text Box 36"/>
          <p:cNvSpPr txBox="1">
            <a:spLocks noChangeArrowheads="1"/>
          </p:cNvSpPr>
          <p:nvPr/>
        </p:nvSpPr>
        <p:spPr bwMode="auto">
          <a:xfrm>
            <a:off x="3998913" y="5943600"/>
            <a:ext cx="636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Yes</a:t>
            </a:r>
          </a:p>
        </p:txBody>
      </p:sp>
      <p:sp>
        <p:nvSpPr>
          <p:cNvPr id="123941" name="Text Box 37"/>
          <p:cNvSpPr txBox="1">
            <a:spLocks noChangeArrowheads="1"/>
          </p:cNvSpPr>
          <p:nvPr/>
        </p:nvSpPr>
        <p:spPr bwMode="auto">
          <a:xfrm>
            <a:off x="3352800" y="4937125"/>
            <a:ext cx="804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Wind</a:t>
            </a:r>
          </a:p>
        </p:txBody>
      </p:sp>
      <p:sp>
        <p:nvSpPr>
          <p:cNvPr id="123942" name="Text Box 38"/>
          <p:cNvSpPr txBox="1">
            <a:spLocks noChangeArrowheads="1"/>
          </p:cNvSpPr>
          <p:nvPr/>
        </p:nvSpPr>
        <p:spPr bwMode="auto">
          <a:xfrm>
            <a:off x="4724400" y="5562600"/>
            <a:ext cx="44116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This can always be done -- may fit noise or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other coincidental regularities</a:t>
            </a:r>
          </a:p>
        </p:txBody>
      </p:sp>
      <p:sp>
        <p:nvSpPr>
          <p:cNvPr id="123943" name="Text Box 39"/>
          <p:cNvSpPr txBox="1">
            <a:spLocks noChangeArrowheads="1"/>
          </p:cNvSpPr>
          <p:nvPr/>
        </p:nvSpPr>
        <p:spPr bwMode="auto">
          <a:xfrm>
            <a:off x="2527300" y="119063"/>
            <a:ext cx="37893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600" dirty="0" err="1" smtClean="0">
                <a:solidFill>
                  <a:schemeClr val="tx1"/>
                </a:solidFill>
                <a:latin typeface="Arial Narrow" pitchFamily="34" charset="0"/>
              </a:rPr>
              <a:t>Overfitting</a:t>
            </a: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</a:rPr>
              <a:t> -  Example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D894-1234-4B90-A564-A087DD3476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2757488" y="411386"/>
            <a:ext cx="3432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</a:rPr>
              <a:t>Avoiding </a:t>
            </a:r>
            <a:r>
              <a:rPr lang="en-US" sz="3600" dirty="0" err="1" smtClean="0">
                <a:solidFill>
                  <a:schemeClr val="tx1"/>
                </a:solidFill>
                <a:latin typeface="Arial Narrow" pitchFamily="34" charset="0"/>
              </a:rPr>
              <a:t>Overfitting</a:t>
            </a:r>
            <a:endParaRPr lang="en-US" sz="3600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947738" y="1317625"/>
            <a:ext cx="7364412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Two basic approaches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  -  </a:t>
            </a:r>
            <a:r>
              <a:rPr lang="en-US" sz="2400" smtClean="0">
                <a:solidFill>
                  <a:srgbClr val="0000FF"/>
                </a:solidFill>
                <a:latin typeface="Arial Narrow" pitchFamily="34" charset="0"/>
              </a:rPr>
              <a:t>Prepruning: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Stop growing the tree at some point during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     construction when it is determined that there is not enough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     data to make reliable choices.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  -  </a:t>
            </a:r>
            <a:r>
              <a:rPr lang="en-US" sz="2400" smtClean="0">
                <a:solidFill>
                  <a:srgbClr val="0000FF"/>
                </a:solidFill>
                <a:latin typeface="Arial Narrow" pitchFamily="34" charset="0"/>
              </a:rPr>
              <a:t>Postpruning: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Grow the full tree and then remove nodes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     that seem not to have sufficient evidence.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Methods for evaluating subtrees to prune: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  -  </a:t>
            </a:r>
            <a:r>
              <a:rPr lang="en-US" sz="2400" smtClean="0">
                <a:solidFill>
                  <a:srgbClr val="0000FF"/>
                </a:solidFill>
                <a:latin typeface="Arial Narrow" pitchFamily="34" charset="0"/>
              </a:rPr>
              <a:t>Cross-validation: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Reserve hold-out set to evaluate utility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  -  </a:t>
            </a:r>
            <a:r>
              <a:rPr lang="en-US" sz="2400" smtClean="0">
                <a:solidFill>
                  <a:srgbClr val="0000FF"/>
                </a:solidFill>
                <a:latin typeface="Arial Narrow" pitchFamily="34" charset="0"/>
              </a:rPr>
              <a:t>Statistical testing: 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Test if the observed regularity can be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     dismissed as likely to be occur by chance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  - </a:t>
            </a:r>
            <a:r>
              <a:rPr lang="en-US" sz="2400" smtClean="0">
                <a:solidFill>
                  <a:srgbClr val="0000FF"/>
                </a:solidFill>
                <a:latin typeface="Arial Narrow" pitchFamily="34" charset="0"/>
              </a:rPr>
              <a:t>Minimum Description Length: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Is the additional complexity of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    the hypothesis smaller than remembering the exceptions ?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DE62E-515E-4064-BA62-23DEFB6A473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920750" y="1146175"/>
            <a:ext cx="73850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They can represent </a:t>
            </a:r>
            <a:r>
              <a:rPr lang="en-US" sz="2400" dirty="0" smtClean="0">
                <a:solidFill>
                  <a:srgbClr val="9900CC"/>
                </a:solidFill>
                <a:latin typeface="Arial Narrow" pitchFamily="34" charset="0"/>
              </a:rPr>
              <a:t>any Boolean function</a:t>
            </a: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.</a:t>
            </a:r>
            <a:endParaRPr lang="en-US" sz="2400" dirty="0" smtClean="0">
              <a:solidFill>
                <a:srgbClr val="9900CC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srgbClr val="9900CC"/>
                </a:solidFill>
                <a:latin typeface="Arial Narrow" pitchFamily="34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Can be rewritten as rules in Disjunctive Normal Form (DNF)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   green </a:t>
            </a: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  <a:sym typeface="Symbol" pitchFamily="18" charset="2"/>
              </a:rPr>
              <a:t></a:t>
            </a: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square </a:t>
            </a: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  <a:sym typeface="Symbol" pitchFamily="18" charset="2"/>
              </a:rPr>
              <a:t>positive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  <a:sym typeface="Symbol" pitchFamily="18" charset="2"/>
              </a:rPr>
              <a:t>    blue  circle  positive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  <a:sym typeface="Symbol" pitchFamily="18" charset="2"/>
              </a:rPr>
              <a:t>    blue  square  positive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  <a:sym typeface="Symbol" pitchFamily="18" charset="2"/>
              </a:rPr>
              <a:t> The disjunction of these rules is equivalent to the Decision Tree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4014788" y="3417888"/>
            <a:ext cx="784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Color </a:t>
            </a:r>
          </a:p>
        </p:txBody>
      </p:sp>
      <p:cxnSp>
        <p:nvCxnSpPr>
          <p:cNvPr id="114693" name="AutoShape 5"/>
          <p:cNvCxnSpPr>
            <a:cxnSpLocks noChangeShapeType="1"/>
            <a:stCxn id="114692" idx="2"/>
          </p:cNvCxnSpPr>
          <p:nvPr/>
        </p:nvCxnSpPr>
        <p:spPr bwMode="auto">
          <a:xfrm>
            <a:off x="4406900" y="3814763"/>
            <a:ext cx="1651000" cy="806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4694" name="AutoShape 6"/>
          <p:cNvCxnSpPr>
            <a:cxnSpLocks noChangeShapeType="1"/>
            <a:stCxn id="114692" idx="2"/>
          </p:cNvCxnSpPr>
          <p:nvPr/>
        </p:nvCxnSpPr>
        <p:spPr bwMode="auto">
          <a:xfrm>
            <a:off x="4406900" y="3814763"/>
            <a:ext cx="130175" cy="855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4695" name="AutoShape 7"/>
          <p:cNvCxnSpPr>
            <a:cxnSpLocks noChangeShapeType="1"/>
            <a:stCxn id="114692" idx="2"/>
          </p:cNvCxnSpPr>
          <p:nvPr/>
        </p:nvCxnSpPr>
        <p:spPr bwMode="auto">
          <a:xfrm flipH="1">
            <a:off x="3116263" y="3814763"/>
            <a:ext cx="1290637" cy="855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4696" name="AutoShape 8"/>
          <p:cNvCxnSpPr>
            <a:cxnSpLocks noChangeShapeType="1"/>
          </p:cNvCxnSpPr>
          <p:nvPr/>
        </p:nvCxnSpPr>
        <p:spPr bwMode="auto">
          <a:xfrm flipH="1" flipV="1">
            <a:off x="3133725" y="4648200"/>
            <a:ext cx="1285875" cy="1066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4697" name="AutoShape 9"/>
          <p:cNvCxnSpPr>
            <a:cxnSpLocks noChangeShapeType="1"/>
          </p:cNvCxnSpPr>
          <p:nvPr/>
        </p:nvCxnSpPr>
        <p:spPr bwMode="auto">
          <a:xfrm flipV="1">
            <a:off x="1676400" y="4648200"/>
            <a:ext cx="1457325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4698" name="AutoShape 10"/>
          <p:cNvCxnSpPr>
            <a:cxnSpLocks noChangeShapeType="1"/>
          </p:cNvCxnSpPr>
          <p:nvPr/>
        </p:nvCxnSpPr>
        <p:spPr bwMode="auto">
          <a:xfrm>
            <a:off x="6037263" y="4625975"/>
            <a:ext cx="1049337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14699" name="AutoShape 11"/>
          <p:cNvCxnSpPr>
            <a:cxnSpLocks noChangeShapeType="1"/>
          </p:cNvCxnSpPr>
          <p:nvPr/>
        </p:nvCxnSpPr>
        <p:spPr bwMode="auto">
          <a:xfrm flipV="1">
            <a:off x="5029200" y="4600575"/>
            <a:ext cx="1008063" cy="1038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6096000" y="4419600"/>
            <a:ext cx="809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Shape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971800" y="4022725"/>
            <a:ext cx="3300413" cy="396875"/>
            <a:chOff x="1872" y="2534"/>
            <a:chExt cx="2079" cy="250"/>
          </a:xfrm>
        </p:grpSpPr>
        <p:sp>
          <p:nvSpPr>
            <p:cNvPr id="114702" name="Text Box 14"/>
            <p:cNvSpPr txBox="1">
              <a:spLocks noChangeArrowheads="1"/>
            </p:cNvSpPr>
            <p:nvPr/>
          </p:nvSpPr>
          <p:spPr bwMode="auto">
            <a:xfrm>
              <a:off x="1872" y="2534"/>
              <a:ext cx="4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C0504D"/>
                  </a:solidFill>
                  <a:latin typeface="Arial Narrow" pitchFamily="34" charset="0"/>
                </a:rPr>
                <a:t>Blue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114703" name="Text Box 15"/>
            <p:cNvSpPr txBox="1">
              <a:spLocks noChangeArrowheads="1"/>
            </p:cNvSpPr>
            <p:nvPr/>
          </p:nvSpPr>
          <p:spPr bwMode="auto">
            <a:xfrm>
              <a:off x="2880" y="2534"/>
              <a:ext cx="3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FF0066"/>
                  </a:solidFill>
                  <a:latin typeface="Arial Narrow" pitchFamily="34" charset="0"/>
                </a:rPr>
                <a:t>red</a:t>
              </a:r>
            </a:p>
          </p:txBody>
        </p:sp>
        <p:sp>
          <p:nvSpPr>
            <p:cNvPr id="114704" name="Text Box 16"/>
            <p:cNvSpPr txBox="1">
              <a:spLocks noChangeArrowheads="1"/>
            </p:cNvSpPr>
            <p:nvPr/>
          </p:nvSpPr>
          <p:spPr bwMode="auto">
            <a:xfrm>
              <a:off x="3456" y="2534"/>
              <a:ext cx="49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33CC33"/>
                  </a:solidFill>
                  <a:latin typeface="Arial Narrow" pitchFamily="34" charset="0"/>
                </a:rPr>
                <a:t>Green</a:t>
              </a:r>
            </a:p>
          </p:txBody>
        </p:sp>
      </p:grpSp>
      <p:sp>
        <p:nvSpPr>
          <p:cNvPr id="114705" name="Text Box 17"/>
          <p:cNvSpPr txBox="1">
            <a:spLocks noChangeArrowheads="1"/>
          </p:cNvSpPr>
          <p:nvPr/>
        </p:nvSpPr>
        <p:spPr bwMode="auto">
          <a:xfrm>
            <a:off x="2362200" y="4343400"/>
            <a:ext cx="809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Shape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14706" name="Text Box 18"/>
          <p:cNvSpPr txBox="1">
            <a:spLocks noChangeArrowheads="1"/>
          </p:cNvSpPr>
          <p:nvPr/>
        </p:nvSpPr>
        <p:spPr bwMode="auto">
          <a:xfrm>
            <a:off x="2514600" y="5181600"/>
            <a:ext cx="866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square</a:t>
            </a:r>
          </a:p>
        </p:txBody>
      </p:sp>
      <p:sp>
        <p:nvSpPr>
          <p:cNvPr id="114707" name="Text Box 19"/>
          <p:cNvSpPr txBox="1">
            <a:spLocks noChangeArrowheads="1"/>
          </p:cNvSpPr>
          <p:nvPr/>
        </p:nvSpPr>
        <p:spPr bwMode="auto">
          <a:xfrm>
            <a:off x="1828800" y="4648200"/>
            <a:ext cx="935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triangle</a:t>
            </a:r>
          </a:p>
        </p:txBody>
      </p:sp>
      <p:sp>
        <p:nvSpPr>
          <p:cNvPr id="114708" name="Text Box 20"/>
          <p:cNvSpPr txBox="1">
            <a:spLocks noChangeArrowheads="1"/>
          </p:cNvSpPr>
          <p:nvPr/>
        </p:nvSpPr>
        <p:spPr bwMode="auto">
          <a:xfrm>
            <a:off x="3616325" y="4724400"/>
            <a:ext cx="72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circle</a:t>
            </a:r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6858000" y="4800600"/>
            <a:ext cx="72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33CC33"/>
                </a:solidFill>
                <a:latin typeface="Arial Narrow" pitchFamily="34" charset="0"/>
              </a:rPr>
              <a:t>circle</a:t>
            </a:r>
          </a:p>
        </p:txBody>
      </p:sp>
      <p:sp>
        <p:nvSpPr>
          <p:cNvPr id="114710" name="Text Box 22"/>
          <p:cNvSpPr txBox="1">
            <a:spLocks noChangeArrowheads="1"/>
          </p:cNvSpPr>
          <p:nvPr/>
        </p:nvSpPr>
        <p:spPr bwMode="auto">
          <a:xfrm>
            <a:off x="4800600" y="4876800"/>
            <a:ext cx="866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33CC33"/>
                </a:solidFill>
                <a:latin typeface="Arial Narrow" pitchFamily="34" charset="0"/>
              </a:rPr>
              <a:t>square</a:t>
            </a:r>
          </a:p>
        </p:txBody>
      </p:sp>
      <p:cxnSp>
        <p:nvCxnSpPr>
          <p:cNvPr id="114711" name="AutoShape 23"/>
          <p:cNvCxnSpPr>
            <a:cxnSpLocks noChangeShapeType="1"/>
          </p:cNvCxnSpPr>
          <p:nvPr/>
        </p:nvCxnSpPr>
        <p:spPr bwMode="auto">
          <a:xfrm>
            <a:off x="3146425" y="4630738"/>
            <a:ext cx="206375" cy="1160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14712" name="Text Box 24"/>
          <p:cNvSpPr txBox="1">
            <a:spLocks noChangeArrowheads="1"/>
          </p:cNvSpPr>
          <p:nvPr/>
        </p:nvSpPr>
        <p:spPr bwMode="auto">
          <a:xfrm>
            <a:off x="6781800" y="5622925"/>
            <a:ext cx="25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-</a:t>
            </a:r>
            <a:endParaRPr lang="en-US" sz="2000" b="1" smtClean="0">
              <a:solidFill>
                <a:srgbClr val="33CC33"/>
              </a:solidFill>
              <a:latin typeface="Arial Narrow" pitchFamily="34" charset="0"/>
            </a:endParaRPr>
          </a:p>
        </p:txBody>
      </p:sp>
      <p:sp>
        <p:nvSpPr>
          <p:cNvPr id="114713" name="Text Box 25"/>
          <p:cNvSpPr txBox="1">
            <a:spLocks noChangeArrowheads="1"/>
          </p:cNvSpPr>
          <p:nvPr/>
        </p:nvSpPr>
        <p:spPr bwMode="auto">
          <a:xfrm>
            <a:off x="4876800" y="5562600"/>
            <a:ext cx="306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+</a:t>
            </a:r>
            <a:endParaRPr lang="en-US" sz="2000" b="1" smtClean="0">
              <a:solidFill>
                <a:srgbClr val="33CC33"/>
              </a:solidFill>
              <a:latin typeface="Arial Narrow" pitchFamily="34" charset="0"/>
            </a:endParaRPr>
          </a:p>
        </p:txBody>
      </p:sp>
      <p:sp>
        <p:nvSpPr>
          <p:cNvPr id="114714" name="Text Box 26"/>
          <p:cNvSpPr txBox="1">
            <a:spLocks noChangeArrowheads="1"/>
          </p:cNvSpPr>
          <p:nvPr/>
        </p:nvSpPr>
        <p:spPr bwMode="auto">
          <a:xfrm>
            <a:off x="4191000" y="5715000"/>
            <a:ext cx="306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+</a:t>
            </a:r>
            <a:endParaRPr lang="en-US" sz="2000" b="1" smtClean="0">
              <a:solidFill>
                <a:srgbClr val="33CC33"/>
              </a:solidFill>
              <a:latin typeface="Arial Narrow" pitchFamily="34" charset="0"/>
            </a:endParaRPr>
          </a:p>
        </p:txBody>
      </p:sp>
      <p:sp>
        <p:nvSpPr>
          <p:cNvPr id="114715" name="Text Box 27"/>
          <p:cNvSpPr txBox="1">
            <a:spLocks noChangeArrowheads="1"/>
          </p:cNvSpPr>
          <p:nvPr/>
        </p:nvSpPr>
        <p:spPr bwMode="auto">
          <a:xfrm>
            <a:off x="3124200" y="5775325"/>
            <a:ext cx="306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+</a:t>
            </a:r>
            <a:endParaRPr lang="en-US" sz="2000" b="1" smtClean="0">
              <a:solidFill>
                <a:srgbClr val="33CC33"/>
              </a:solidFill>
              <a:latin typeface="Arial Narrow" pitchFamily="34" charset="0"/>
            </a:endParaRPr>
          </a:p>
        </p:txBody>
      </p:sp>
      <p:sp>
        <p:nvSpPr>
          <p:cNvPr id="114716" name="Text Box 28"/>
          <p:cNvSpPr txBox="1">
            <a:spLocks noChangeArrowheads="1"/>
          </p:cNvSpPr>
          <p:nvPr/>
        </p:nvSpPr>
        <p:spPr bwMode="auto">
          <a:xfrm>
            <a:off x="1447800" y="5638800"/>
            <a:ext cx="25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-</a:t>
            </a:r>
            <a:endParaRPr lang="en-US" sz="2000" b="1" smtClean="0">
              <a:solidFill>
                <a:srgbClr val="33CC33"/>
              </a:solidFill>
              <a:latin typeface="Arial Narrow" pitchFamily="34" charset="0"/>
            </a:endParaRPr>
          </a:p>
        </p:txBody>
      </p:sp>
      <p:sp>
        <p:nvSpPr>
          <p:cNvPr id="114717" name="Text Box 29"/>
          <p:cNvSpPr txBox="1">
            <a:spLocks noChangeArrowheads="1"/>
          </p:cNvSpPr>
          <p:nvPr/>
        </p:nvSpPr>
        <p:spPr bwMode="auto">
          <a:xfrm>
            <a:off x="4495800" y="4495800"/>
            <a:ext cx="306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+</a:t>
            </a:r>
            <a:endParaRPr lang="en-US" sz="2000" b="1" smtClean="0">
              <a:solidFill>
                <a:srgbClr val="33CC33"/>
              </a:solidFill>
              <a:latin typeface="Arial Narrow" pitchFamily="34" charset="0"/>
            </a:endParaRPr>
          </a:p>
        </p:txBody>
      </p:sp>
      <p:sp>
        <p:nvSpPr>
          <p:cNvPr id="114719" name="Rectangle 31"/>
          <p:cNvSpPr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Boolean Decision Trees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BB94-AD3E-4FBC-A81E-543945157D2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131840" y="401290"/>
            <a:ext cx="2632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200" dirty="0" smtClean="0">
                <a:solidFill>
                  <a:schemeClr val="tx1"/>
                </a:solidFill>
                <a:latin typeface="Arial Narrow" pitchFamily="34" charset="0"/>
              </a:rPr>
              <a:t>Trees and Rules</a:t>
            </a:r>
            <a:endParaRPr lang="en-US" sz="2400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669925" y="1130300"/>
            <a:ext cx="58832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Decision Trees can be represented as Rules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  - </a:t>
            </a:r>
            <a:r>
              <a:rPr lang="en-US" sz="2400" smtClean="0">
                <a:solidFill>
                  <a:srgbClr val="0000FF"/>
                </a:solidFill>
                <a:latin typeface="Arial Narrow" pitchFamily="34" charset="0"/>
              </a:rPr>
              <a:t>(outlook=sunny) and (humidity=high) then YES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FF"/>
                </a:solidFill>
                <a:latin typeface="Arial Narrow" pitchFamily="34" charset="0"/>
              </a:rPr>
              <a:t>     - (outlook=rain) and (wind=strong) then No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FF"/>
                </a:solidFill>
                <a:latin typeface="Arial Narrow" pitchFamily="34" charset="0"/>
              </a:rPr>
              <a:t>      ……….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2400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3810000" y="2308225"/>
            <a:ext cx="4943475" cy="4016375"/>
            <a:chOff x="2550" y="1036"/>
            <a:chExt cx="3114" cy="2530"/>
          </a:xfrm>
        </p:grpSpPr>
        <p:sp>
          <p:nvSpPr>
            <p:cNvPr id="81925" name="Text Box 5"/>
            <p:cNvSpPr txBox="1">
              <a:spLocks noChangeArrowheads="1"/>
            </p:cNvSpPr>
            <p:nvPr/>
          </p:nvSpPr>
          <p:spPr bwMode="auto">
            <a:xfrm>
              <a:off x="3728" y="1036"/>
              <a:ext cx="6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FF"/>
                  </a:solidFill>
                  <a:latin typeface="Arial Narrow" pitchFamily="34" charset="0"/>
                </a:rPr>
                <a:t>Outlook </a:t>
              </a:r>
            </a:p>
          </p:txBody>
        </p:sp>
        <p:sp>
          <p:nvSpPr>
            <p:cNvPr id="81926" name="Text Box 6"/>
            <p:cNvSpPr txBox="1">
              <a:spLocks noChangeArrowheads="1"/>
            </p:cNvSpPr>
            <p:nvPr/>
          </p:nvSpPr>
          <p:spPr bwMode="auto">
            <a:xfrm>
              <a:off x="3718" y="1825"/>
              <a:ext cx="67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Overcast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81927" name="Text Box 7"/>
            <p:cNvSpPr txBox="1">
              <a:spLocks noChangeArrowheads="1"/>
            </p:cNvSpPr>
            <p:nvPr/>
          </p:nvSpPr>
          <p:spPr bwMode="auto">
            <a:xfrm>
              <a:off x="4815" y="1794"/>
              <a:ext cx="4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Rain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cxnSp>
          <p:nvCxnSpPr>
            <p:cNvPr id="81928" name="AutoShape 8"/>
            <p:cNvCxnSpPr>
              <a:cxnSpLocks noChangeShapeType="1"/>
              <a:stCxn id="81925" idx="2"/>
              <a:endCxn id="81927" idx="0"/>
            </p:cNvCxnSpPr>
            <p:nvPr/>
          </p:nvCxnSpPr>
          <p:spPr bwMode="auto">
            <a:xfrm>
              <a:off x="4110" y="1286"/>
              <a:ext cx="937" cy="50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81929" name="AutoShape 9"/>
            <p:cNvCxnSpPr>
              <a:cxnSpLocks noChangeShapeType="1"/>
              <a:stCxn id="81925" idx="2"/>
              <a:endCxn id="81926" idx="0"/>
            </p:cNvCxnSpPr>
            <p:nvPr/>
          </p:nvCxnSpPr>
          <p:spPr bwMode="auto">
            <a:xfrm>
              <a:off x="4110" y="1286"/>
              <a:ext cx="8" cy="5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81930" name="Text Box 10"/>
            <p:cNvSpPr txBox="1">
              <a:spLocks noChangeArrowheads="1"/>
            </p:cNvSpPr>
            <p:nvPr/>
          </p:nvSpPr>
          <p:spPr bwMode="auto">
            <a:xfrm>
              <a:off x="3679" y="2075"/>
              <a:ext cx="66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3,7,12,13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81931" name="Text Box 11"/>
            <p:cNvSpPr txBox="1">
              <a:spLocks noChangeArrowheads="1"/>
            </p:cNvSpPr>
            <p:nvPr/>
          </p:nvSpPr>
          <p:spPr bwMode="auto">
            <a:xfrm>
              <a:off x="4605" y="2076"/>
              <a:ext cx="7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4,5,6,10,14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81932" name="Text Box 12"/>
            <p:cNvSpPr txBox="1">
              <a:spLocks noChangeArrowheads="1"/>
            </p:cNvSpPr>
            <p:nvPr/>
          </p:nvSpPr>
          <p:spPr bwMode="auto">
            <a:xfrm>
              <a:off x="4765" y="2305"/>
              <a:ext cx="4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3+,2-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81933" name="Text Box 13"/>
            <p:cNvSpPr txBox="1">
              <a:spLocks noChangeArrowheads="1"/>
            </p:cNvSpPr>
            <p:nvPr/>
          </p:nvSpPr>
          <p:spPr bwMode="auto">
            <a:xfrm>
              <a:off x="2903" y="1825"/>
              <a:ext cx="51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Sunny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81934" name="Text Box 14"/>
            <p:cNvSpPr txBox="1">
              <a:spLocks noChangeArrowheads="1"/>
            </p:cNvSpPr>
            <p:nvPr/>
          </p:nvSpPr>
          <p:spPr bwMode="auto">
            <a:xfrm>
              <a:off x="2775" y="2075"/>
              <a:ext cx="69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1,2,8,9,11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cxnSp>
          <p:nvCxnSpPr>
            <p:cNvPr id="81935" name="AutoShape 15"/>
            <p:cNvCxnSpPr>
              <a:cxnSpLocks noChangeShapeType="1"/>
              <a:stCxn id="81925" idx="2"/>
              <a:endCxn id="81933" idx="0"/>
            </p:cNvCxnSpPr>
            <p:nvPr/>
          </p:nvCxnSpPr>
          <p:spPr bwMode="auto">
            <a:xfrm flipH="1">
              <a:off x="3206" y="1286"/>
              <a:ext cx="904" cy="5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81936" name="Text Box 16"/>
            <p:cNvSpPr txBox="1">
              <a:spLocks noChangeArrowheads="1"/>
            </p:cNvSpPr>
            <p:nvPr/>
          </p:nvSpPr>
          <p:spPr bwMode="auto">
            <a:xfrm>
              <a:off x="3785" y="2305"/>
              <a:ext cx="4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4+,0-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81937" name="Text Box 17"/>
            <p:cNvSpPr txBox="1">
              <a:spLocks noChangeArrowheads="1"/>
            </p:cNvSpPr>
            <p:nvPr/>
          </p:nvSpPr>
          <p:spPr bwMode="auto">
            <a:xfrm>
              <a:off x="2898" y="2305"/>
              <a:ext cx="4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2+,3-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81938" name="Text Box 18"/>
            <p:cNvSpPr txBox="1">
              <a:spLocks noChangeArrowheads="1"/>
            </p:cNvSpPr>
            <p:nvPr/>
          </p:nvSpPr>
          <p:spPr bwMode="auto">
            <a:xfrm>
              <a:off x="3857" y="2545"/>
              <a:ext cx="35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u="sng" smtClean="0">
                  <a:solidFill>
                    <a:srgbClr val="0000FF"/>
                  </a:solidFill>
                  <a:latin typeface="Arial Narrow" pitchFamily="34" charset="0"/>
                </a:rPr>
                <a:t>Yes</a:t>
              </a:r>
            </a:p>
          </p:txBody>
        </p:sp>
        <p:sp>
          <p:nvSpPr>
            <p:cNvPr id="81939" name="Text Box 19"/>
            <p:cNvSpPr txBox="1">
              <a:spLocks noChangeArrowheads="1"/>
            </p:cNvSpPr>
            <p:nvPr/>
          </p:nvSpPr>
          <p:spPr bwMode="auto">
            <a:xfrm>
              <a:off x="2834" y="2545"/>
              <a:ext cx="6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FF"/>
                  </a:solidFill>
                  <a:latin typeface="Arial Narrow" pitchFamily="34" charset="0"/>
                </a:rPr>
                <a:t>Humidity</a:t>
              </a:r>
            </a:p>
          </p:txBody>
        </p:sp>
        <p:sp>
          <p:nvSpPr>
            <p:cNvPr id="81940" name="Text Box 20"/>
            <p:cNvSpPr txBox="1">
              <a:spLocks noChangeArrowheads="1"/>
            </p:cNvSpPr>
            <p:nvPr/>
          </p:nvSpPr>
          <p:spPr bwMode="auto">
            <a:xfrm>
              <a:off x="4880" y="2545"/>
              <a:ext cx="4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FF"/>
                  </a:solidFill>
                  <a:latin typeface="Arial Narrow" pitchFamily="34" charset="0"/>
                </a:rPr>
                <a:t>Wind</a:t>
              </a:r>
            </a:p>
          </p:txBody>
        </p:sp>
        <p:sp>
          <p:nvSpPr>
            <p:cNvPr id="81941" name="Text Box 21"/>
            <p:cNvSpPr txBox="1">
              <a:spLocks noChangeArrowheads="1"/>
            </p:cNvSpPr>
            <p:nvPr/>
          </p:nvSpPr>
          <p:spPr bwMode="auto">
            <a:xfrm>
              <a:off x="3244" y="3109"/>
              <a:ext cx="5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Normal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81942" name="Text Box 22"/>
            <p:cNvSpPr txBox="1">
              <a:spLocks noChangeArrowheads="1"/>
            </p:cNvSpPr>
            <p:nvPr/>
          </p:nvSpPr>
          <p:spPr bwMode="auto">
            <a:xfrm>
              <a:off x="2550" y="3109"/>
              <a:ext cx="40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High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cxnSp>
          <p:nvCxnSpPr>
            <p:cNvPr id="81943" name="AutoShape 23"/>
            <p:cNvCxnSpPr>
              <a:cxnSpLocks noChangeShapeType="1"/>
              <a:stCxn id="81941" idx="0"/>
              <a:endCxn id="81939" idx="2"/>
            </p:cNvCxnSpPr>
            <p:nvPr/>
          </p:nvCxnSpPr>
          <p:spPr bwMode="auto">
            <a:xfrm flipH="1" flipV="1">
              <a:off x="3234" y="2795"/>
              <a:ext cx="344" cy="3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81944" name="AutoShape 24"/>
            <p:cNvCxnSpPr>
              <a:cxnSpLocks noChangeShapeType="1"/>
              <a:stCxn id="81942" idx="0"/>
              <a:endCxn id="81939" idx="2"/>
            </p:cNvCxnSpPr>
            <p:nvPr/>
          </p:nvCxnSpPr>
          <p:spPr bwMode="auto">
            <a:xfrm flipV="1">
              <a:off x="2786" y="2795"/>
              <a:ext cx="448" cy="31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81945" name="Text Box 25"/>
            <p:cNvSpPr txBox="1">
              <a:spLocks noChangeArrowheads="1"/>
            </p:cNvSpPr>
            <p:nvPr/>
          </p:nvSpPr>
          <p:spPr bwMode="auto">
            <a:xfrm>
              <a:off x="2597" y="3316"/>
              <a:ext cx="29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u="sng" smtClean="0">
                  <a:solidFill>
                    <a:srgbClr val="0000FF"/>
                  </a:solidFill>
                  <a:latin typeface="Arial Narrow" pitchFamily="34" charset="0"/>
                </a:rPr>
                <a:t>No</a:t>
              </a:r>
            </a:p>
          </p:txBody>
        </p:sp>
        <p:sp>
          <p:nvSpPr>
            <p:cNvPr id="81946" name="Text Box 26"/>
            <p:cNvSpPr txBox="1">
              <a:spLocks noChangeArrowheads="1"/>
            </p:cNvSpPr>
            <p:nvPr/>
          </p:nvSpPr>
          <p:spPr bwMode="auto">
            <a:xfrm>
              <a:off x="5205" y="3085"/>
              <a:ext cx="4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Weak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81947" name="Text Box 27"/>
            <p:cNvSpPr txBox="1">
              <a:spLocks noChangeArrowheads="1"/>
            </p:cNvSpPr>
            <p:nvPr/>
          </p:nvSpPr>
          <p:spPr bwMode="auto">
            <a:xfrm>
              <a:off x="4511" y="3085"/>
              <a:ext cx="53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Strong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81948" name="Text Box 28"/>
            <p:cNvSpPr txBox="1">
              <a:spLocks noChangeArrowheads="1"/>
            </p:cNvSpPr>
            <p:nvPr/>
          </p:nvSpPr>
          <p:spPr bwMode="auto">
            <a:xfrm>
              <a:off x="4558" y="3282"/>
              <a:ext cx="29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u="sng" smtClean="0">
                  <a:solidFill>
                    <a:srgbClr val="0000FF"/>
                  </a:solidFill>
                  <a:latin typeface="Arial Narrow" pitchFamily="34" charset="0"/>
                </a:rPr>
                <a:t>No</a:t>
              </a:r>
            </a:p>
          </p:txBody>
        </p:sp>
        <p:sp>
          <p:nvSpPr>
            <p:cNvPr id="81949" name="Text Box 29"/>
            <p:cNvSpPr txBox="1">
              <a:spLocks noChangeArrowheads="1"/>
            </p:cNvSpPr>
            <p:nvPr/>
          </p:nvSpPr>
          <p:spPr bwMode="auto">
            <a:xfrm>
              <a:off x="5302" y="3272"/>
              <a:ext cx="35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u="sng" smtClean="0">
                  <a:solidFill>
                    <a:srgbClr val="0000FF"/>
                  </a:solidFill>
                  <a:latin typeface="Arial Narrow" pitchFamily="34" charset="0"/>
                </a:rPr>
                <a:t>Yes</a:t>
              </a:r>
            </a:p>
          </p:txBody>
        </p:sp>
        <p:cxnSp>
          <p:nvCxnSpPr>
            <p:cNvPr id="81950" name="AutoShape 30"/>
            <p:cNvCxnSpPr>
              <a:cxnSpLocks noChangeShapeType="1"/>
              <a:stCxn id="81940" idx="2"/>
              <a:endCxn id="81946" idx="0"/>
            </p:cNvCxnSpPr>
            <p:nvPr/>
          </p:nvCxnSpPr>
          <p:spPr bwMode="auto">
            <a:xfrm>
              <a:off x="5134" y="2795"/>
              <a:ext cx="338" cy="29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81951" name="AutoShape 31"/>
            <p:cNvCxnSpPr>
              <a:cxnSpLocks noChangeShapeType="1"/>
              <a:stCxn id="81947" idx="0"/>
              <a:endCxn id="81940" idx="2"/>
            </p:cNvCxnSpPr>
            <p:nvPr/>
          </p:nvCxnSpPr>
          <p:spPr bwMode="auto">
            <a:xfrm flipV="1">
              <a:off x="4827" y="2795"/>
              <a:ext cx="307" cy="29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81958" name="Text Box 38"/>
            <p:cNvSpPr txBox="1">
              <a:spLocks noChangeArrowheads="1"/>
            </p:cNvSpPr>
            <p:nvPr/>
          </p:nvSpPr>
          <p:spPr bwMode="auto">
            <a:xfrm>
              <a:off x="3311" y="3282"/>
              <a:ext cx="35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u="sng" smtClean="0">
                  <a:solidFill>
                    <a:srgbClr val="0000FF"/>
                  </a:solidFill>
                  <a:latin typeface="Arial Narrow" pitchFamily="34" charset="0"/>
                </a:rPr>
                <a:t>Yes</a:t>
              </a:r>
            </a:p>
          </p:txBody>
        </p:sp>
      </p:grp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D380-0082-46F0-8E1F-1DC4B1AE5FF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2578100" y="545306"/>
            <a:ext cx="3616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200" dirty="0" smtClean="0">
                <a:solidFill>
                  <a:srgbClr val="003300"/>
                </a:solidFill>
                <a:latin typeface="Arial Narrow" pitchFamily="34" charset="0"/>
              </a:rPr>
              <a:t>Reduced-Error Pruning</a:t>
            </a:r>
            <a:endParaRPr lang="en-US" sz="2400" dirty="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787400" y="1578272"/>
            <a:ext cx="7865999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A post-pruning, 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cross validation approach</a:t>
            </a:r>
            <a:endParaRPr lang="en-US" sz="24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 -  Partition training data into 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“grow”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set and 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“validation”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set.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 -  Build a complete tree for the 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“grow”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data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 -  Until accuracy on 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validation set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decreases, do: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         For each non-leaf node in the tree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         Temporarily prune the tree below; replace it by majority vote.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         Test the accuracy of the hypothesis on the validation set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         Permanently prune the node with the greatest increase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         in accuracy on the validation test.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Problem: Uses less data to construct the tree</a:t>
            </a:r>
          </a:p>
          <a:p>
            <a:pPr eaLnBrk="0" hangingPunct="0">
              <a:spcBef>
                <a:spcPct val="0"/>
              </a:spcBef>
              <a:buClrTx/>
            </a:pPr>
            <a:endParaRPr lang="en-US" sz="2400" dirty="0" smtClean="0">
              <a:solidFill>
                <a:srgbClr val="0000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D5C9B-7A0D-45EB-A887-105D1C9A15C5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2757488" y="473298"/>
            <a:ext cx="33734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200" dirty="0" smtClean="0">
                <a:solidFill>
                  <a:srgbClr val="003300"/>
                </a:solidFill>
                <a:latin typeface="Arial Narrow" pitchFamily="34" charset="0"/>
              </a:rPr>
              <a:t>Continuous Attributes</a:t>
            </a:r>
            <a:endParaRPr lang="en-US" sz="2400" dirty="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28003" name="Text Box 3"/>
          <p:cNvSpPr txBox="1">
            <a:spLocks noChangeArrowheads="1"/>
          </p:cNvSpPr>
          <p:nvPr/>
        </p:nvSpPr>
        <p:spPr bwMode="auto">
          <a:xfrm>
            <a:off x="609600" y="1106488"/>
            <a:ext cx="773615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Real-valued attributes can, in advance, be </a:t>
            </a:r>
            <a:r>
              <a:rPr lang="en-US" sz="2400" dirty="0" err="1" smtClean="0">
                <a:solidFill>
                  <a:srgbClr val="000066"/>
                </a:solidFill>
                <a:latin typeface="Arial Narrow" pitchFamily="34" charset="0"/>
              </a:rPr>
              <a:t>discretized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into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ranges, such as </a:t>
            </a:r>
            <a:r>
              <a:rPr lang="en-US" sz="2400" i="1" dirty="0" smtClean="0">
                <a:solidFill>
                  <a:srgbClr val="000066"/>
                </a:solidFill>
                <a:latin typeface="Arial Narrow" pitchFamily="34" charset="0"/>
              </a:rPr>
              <a:t>big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, </a:t>
            </a:r>
            <a:r>
              <a:rPr lang="en-US" sz="2400" i="1" dirty="0" smtClean="0">
                <a:solidFill>
                  <a:srgbClr val="000066"/>
                </a:solidFill>
                <a:latin typeface="Arial Narrow" pitchFamily="34" charset="0"/>
              </a:rPr>
              <a:t>medium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, </a:t>
            </a:r>
            <a:r>
              <a:rPr lang="en-US" sz="2400" i="1" dirty="0" smtClean="0">
                <a:solidFill>
                  <a:srgbClr val="000066"/>
                </a:solidFill>
                <a:latin typeface="Arial Narrow" pitchFamily="34" charset="0"/>
              </a:rPr>
              <a:t>small</a:t>
            </a:r>
            <a:endParaRPr lang="en-US" sz="24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Alternatively, one can develop splitting nodes based on thresholds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of the form  </a:t>
            </a:r>
            <a:r>
              <a:rPr lang="en-US" sz="2400" i="1" dirty="0" smtClean="0">
                <a:solidFill>
                  <a:srgbClr val="0000FF"/>
                </a:solidFill>
                <a:latin typeface="Arial Narrow" pitchFamily="34" charset="0"/>
              </a:rPr>
              <a:t>A 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&lt; c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that partition the data in to examples that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satisfy </a:t>
            </a:r>
            <a:r>
              <a:rPr lang="en-US" sz="2400" i="1" dirty="0" smtClean="0">
                <a:solidFill>
                  <a:srgbClr val="0000FF"/>
                </a:solidFill>
                <a:latin typeface="Arial Narrow" pitchFamily="34" charset="0"/>
              </a:rPr>
              <a:t>A 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&lt; c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and </a:t>
            </a:r>
            <a:r>
              <a:rPr lang="en-US" sz="2400" i="1" dirty="0" smtClean="0">
                <a:solidFill>
                  <a:srgbClr val="0000FF"/>
                </a:solidFill>
                <a:latin typeface="Arial Narrow" pitchFamily="34" charset="0"/>
              </a:rPr>
              <a:t>A 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&gt;= c. 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The information gain for these splits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is calculated in the same way and compared to the information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can of discrete splits. 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24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How to find the 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split with the highest gain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?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For each continuous feature </a:t>
            </a:r>
            <a:r>
              <a:rPr lang="en-US" sz="2400" i="1" dirty="0" smtClean="0">
                <a:solidFill>
                  <a:srgbClr val="0000FF"/>
                </a:solidFill>
                <a:latin typeface="Arial Narrow" pitchFamily="34" charset="0"/>
              </a:rPr>
              <a:t>A: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  Sort examples according to the value of </a:t>
            </a:r>
            <a:r>
              <a:rPr lang="en-US" sz="2400" i="1" dirty="0" smtClean="0">
                <a:solidFill>
                  <a:srgbClr val="0000FF"/>
                </a:solidFill>
                <a:latin typeface="Arial Narrow" pitchFamily="34" charset="0"/>
              </a:rPr>
              <a:t>A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i="1" dirty="0" smtClean="0">
                <a:solidFill>
                  <a:srgbClr val="0000FF"/>
                </a:solidFill>
                <a:latin typeface="Arial Narrow" pitchFamily="34" charset="0"/>
              </a:rPr>
              <a:t>      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For each ordered pair 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(x, y)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with different labels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     Check the mid-point as a possible threshold. </a:t>
            </a:r>
            <a:r>
              <a:rPr lang="en-US" sz="2400" dirty="0" err="1" smtClean="0">
                <a:solidFill>
                  <a:srgbClr val="000066"/>
                </a:solidFill>
                <a:latin typeface="Arial Narrow" pitchFamily="34" charset="0"/>
              </a:rPr>
              <a:t>i.e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,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                                 S</a:t>
            </a:r>
            <a:r>
              <a:rPr lang="en-US" sz="2400" baseline="-25000" dirty="0" smtClean="0">
                <a:solidFill>
                  <a:srgbClr val="000066"/>
                </a:solidFill>
                <a:latin typeface="Arial Narrow" pitchFamily="34" charset="0"/>
              </a:rPr>
              <a:t>a </a:t>
            </a:r>
            <a:r>
              <a:rPr lang="en-US" sz="2400" baseline="-25000" dirty="0" smtClean="0">
                <a:solidFill>
                  <a:srgbClr val="000066"/>
                </a:solidFill>
                <a:latin typeface="cmsy10" pitchFamily="34" charset="0"/>
              </a:rPr>
              <a:t>&lt;=</a:t>
            </a:r>
            <a:r>
              <a:rPr lang="en-US" sz="2400" baseline="-25000" dirty="0" smtClean="0">
                <a:solidFill>
                  <a:srgbClr val="000066"/>
                </a:solidFill>
                <a:latin typeface="Arial Narrow" pitchFamily="34" charset="0"/>
              </a:rPr>
              <a:t>x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, S</a:t>
            </a:r>
            <a:r>
              <a:rPr lang="en-US" sz="2400" baseline="-25000" dirty="0" smtClean="0">
                <a:solidFill>
                  <a:srgbClr val="000066"/>
                </a:solidFill>
                <a:latin typeface="Arial Narrow" pitchFamily="34" charset="0"/>
              </a:rPr>
              <a:t>a </a:t>
            </a:r>
            <a:r>
              <a:rPr lang="en-US" sz="2400" baseline="-25000" dirty="0" smtClean="0">
                <a:solidFill>
                  <a:srgbClr val="000066"/>
                </a:solidFill>
                <a:latin typeface="cmsy10" pitchFamily="34" charset="0"/>
              </a:rPr>
              <a:t>&gt;=</a:t>
            </a:r>
            <a:r>
              <a:rPr lang="en-US" sz="2400" baseline="-25000" dirty="0" smtClean="0">
                <a:solidFill>
                  <a:srgbClr val="000066"/>
                </a:solidFill>
                <a:latin typeface="Arial Narrow" pitchFamily="34" charset="0"/>
              </a:rPr>
              <a:t>y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    </a:t>
            </a:r>
          </a:p>
        </p:txBody>
      </p:sp>
      <p:sp>
        <p:nvSpPr>
          <p:cNvPr id="128005" name="Line 5"/>
          <p:cNvSpPr>
            <a:spLocks noChangeShapeType="1"/>
          </p:cNvSpPr>
          <p:nvPr/>
        </p:nvSpPr>
        <p:spPr bwMode="auto">
          <a:xfrm>
            <a:off x="0" y="3861048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C9AF4-62A6-4430-A7C7-166C56F6200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2757488" y="473298"/>
            <a:ext cx="33734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200" dirty="0" smtClean="0">
                <a:solidFill>
                  <a:srgbClr val="003300"/>
                </a:solidFill>
                <a:latin typeface="Arial Narrow" pitchFamily="34" charset="0"/>
              </a:rPr>
              <a:t>Continuous Attributes</a:t>
            </a:r>
            <a:endParaRPr lang="en-US" sz="2400" dirty="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1371600" y="1143000"/>
            <a:ext cx="7010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Example: 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Length (L):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10  15  21  28  32  40  50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</a:t>
            </a:r>
            <a:r>
              <a:rPr lang="en-US" sz="2400" dirty="0" smtClean="0">
                <a:solidFill>
                  <a:srgbClr val="A50021"/>
                </a:solidFill>
                <a:latin typeface="Arial Narrow" pitchFamily="34" charset="0"/>
              </a:rPr>
              <a:t>Class:           -     +   +    -    +    +    -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24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24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24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-----------------------------------------------------------------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How to find the 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split with the highest gain ?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For each continuous feature </a:t>
            </a:r>
            <a:r>
              <a:rPr lang="en-US" sz="2400" i="1" dirty="0" smtClean="0">
                <a:solidFill>
                  <a:srgbClr val="0000FF"/>
                </a:solidFill>
                <a:latin typeface="Arial Narrow" pitchFamily="34" charset="0"/>
              </a:rPr>
              <a:t>a: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  Sort examples according to the value of </a:t>
            </a:r>
            <a:r>
              <a:rPr lang="en-US" sz="2400" i="1" dirty="0" smtClean="0">
                <a:solidFill>
                  <a:srgbClr val="0000FF"/>
                </a:solidFill>
                <a:latin typeface="Arial Narrow" pitchFamily="34" charset="0"/>
              </a:rPr>
              <a:t>a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i="1" dirty="0" smtClean="0">
                <a:solidFill>
                  <a:srgbClr val="0000FF"/>
                </a:solidFill>
                <a:latin typeface="Arial Narrow" pitchFamily="34" charset="0"/>
              </a:rPr>
              <a:t>      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For each ordered pair 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(</a:t>
            </a:r>
            <a:r>
              <a:rPr lang="en-US" sz="2400" dirty="0" err="1" smtClean="0">
                <a:solidFill>
                  <a:srgbClr val="0000FF"/>
                </a:solidFill>
                <a:latin typeface="Arial Narrow" pitchFamily="34" charset="0"/>
              </a:rPr>
              <a:t>x,y</a:t>
            </a: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)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with different labels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     Check the mid-point as a possible threshold. </a:t>
            </a:r>
            <a:r>
              <a:rPr lang="en-US" sz="2400" dirty="0" err="1" smtClean="0">
                <a:solidFill>
                  <a:srgbClr val="000066"/>
                </a:solidFill>
                <a:latin typeface="Arial Narrow" pitchFamily="34" charset="0"/>
              </a:rPr>
              <a:t>i.e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,               </a:t>
            </a:r>
            <a:endParaRPr lang="en-US" sz="20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dirty="0" smtClean="0">
                <a:solidFill>
                  <a:srgbClr val="000066"/>
                </a:solidFill>
                <a:latin typeface="Arial Narrow" pitchFamily="34" charset="0"/>
              </a:rPr>
              <a:t>                                                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S</a:t>
            </a:r>
            <a:r>
              <a:rPr lang="en-US" sz="2400" baseline="-25000" dirty="0" smtClean="0">
                <a:solidFill>
                  <a:srgbClr val="000066"/>
                </a:solidFill>
                <a:latin typeface="Arial Narrow" pitchFamily="34" charset="0"/>
              </a:rPr>
              <a:t>a </a:t>
            </a:r>
            <a:r>
              <a:rPr lang="en-US" sz="2400" baseline="-25000" dirty="0" smtClean="0">
                <a:solidFill>
                  <a:srgbClr val="000066"/>
                </a:solidFill>
                <a:latin typeface="cmsy10" pitchFamily="34" charset="0"/>
              </a:rPr>
              <a:t>&lt;=</a:t>
            </a:r>
            <a:r>
              <a:rPr lang="en-US" sz="2400" dirty="0" smtClean="0">
                <a:solidFill>
                  <a:srgbClr val="000066"/>
                </a:solidFill>
                <a:latin typeface="cmsy10" pitchFamily="34" charset="0"/>
              </a:rPr>
              <a:t> </a:t>
            </a:r>
            <a:r>
              <a:rPr lang="en-US" sz="2400" baseline="-25000" dirty="0" smtClean="0">
                <a:solidFill>
                  <a:srgbClr val="000066"/>
                </a:solidFill>
                <a:latin typeface="Arial Narrow" pitchFamily="34" charset="0"/>
              </a:rPr>
              <a:t>x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, S</a:t>
            </a:r>
            <a:r>
              <a:rPr lang="en-US" sz="2400" baseline="-25000" dirty="0" smtClean="0">
                <a:solidFill>
                  <a:srgbClr val="000066"/>
                </a:solidFill>
                <a:latin typeface="Arial Narrow" pitchFamily="34" charset="0"/>
              </a:rPr>
              <a:t>a&gt;=y</a:t>
            </a:r>
            <a:r>
              <a:rPr lang="en-US" sz="2000" dirty="0" smtClean="0">
                <a:solidFill>
                  <a:srgbClr val="000066"/>
                </a:solidFill>
                <a:latin typeface="Arial Narrow" pitchFamily="34" charset="0"/>
              </a:rPr>
              <a:t>   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    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1447800" y="2468563"/>
            <a:ext cx="5537200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80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Check thresholds:   </a:t>
            </a:r>
            <a:r>
              <a:rPr lang="en-US" sz="2400" smtClean="0">
                <a:solidFill>
                  <a:srgbClr val="0000FF"/>
                </a:solidFill>
                <a:latin typeface="Arial Narrow" pitchFamily="34" charset="0"/>
              </a:rPr>
              <a:t>L &lt; 12.5;  L &lt; 24.5;  L &lt; 45</a:t>
            </a:r>
            <a:endParaRPr lang="en-US" sz="240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Subset of Examples= {…},      Split= k+,j-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95178-81EF-4A7A-80B6-E09AF6CFF891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1065213" y="1314450"/>
            <a:ext cx="70881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diagnosis = &lt; fever, </a:t>
            </a:r>
            <a:r>
              <a:rPr lang="en-US" sz="2400" dirty="0" err="1" smtClean="0">
                <a:solidFill>
                  <a:srgbClr val="000066"/>
                </a:solidFill>
                <a:latin typeface="Arial Narrow" pitchFamily="34" charset="0"/>
              </a:rPr>
              <a:t>blood_pressure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,…, </a:t>
            </a:r>
            <a:r>
              <a:rPr lang="en-US" sz="2400" dirty="0" err="1" smtClean="0">
                <a:solidFill>
                  <a:srgbClr val="000066"/>
                </a:solidFill>
                <a:latin typeface="Arial Narrow" pitchFamily="34" charset="0"/>
              </a:rPr>
              <a:t>blood_test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=</a:t>
            </a:r>
            <a:r>
              <a:rPr lang="en-US" sz="2400" dirty="0" smtClean="0">
                <a:solidFill>
                  <a:srgbClr val="A50021"/>
                </a:solidFill>
                <a:latin typeface="Arial Narrow" pitchFamily="34" charset="0"/>
              </a:rPr>
              <a:t>?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,…&gt; 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endParaRPr lang="en-US" sz="24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Many times values are not available for all attributes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during training or testing  (e.g., medical diagnosis)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24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en-US" sz="2400" u="sng" dirty="0" smtClean="0">
                <a:solidFill>
                  <a:srgbClr val="0000FF"/>
                </a:solidFill>
                <a:latin typeface="Arial Narrow" pitchFamily="34" charset="0"/>
              </a:rPr>
              <a:t>Training: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evaluate </a:t>
            </a:r>
            <a:r>
              <a:rPr lang="en-US" sz="2400" i="1" dirty="0" smtClean="0">
                <a:solidFill>
                  <a:srgbClr val="0000FF"/>
                </a:solidFill>
                <a:latin typeface="Arial Narrow" pitchFamily="34" charset="0"/>
              </a:rPr>
              <a:t>Gain(</a:t>
            </a:r>
            <a:r>
              <a:rPr lang="en-US" sz="2400" i="1" dirty="0" err="1" smtClean="0">
                <a:solidFill>
                  <a:srgbClr val="0000FF"/>
                </a:solidFill>
                <a:latin typeface="Arial Narrow" pitchFamily="34" charset="0"/>
              </a:rPr>
              <a:t>S,a</a:t>
            </a:r>
            <a:r>
              <a:rPr lang="en-US" sz="2400" i="1" dirty="0" smtClean="0">
                <a:solidFill>
                  <a:srgbClr val="0000FF"/>
                </a:solidFill>
                <a:latin typeface="Arial Narrow" pitchFamily="34" charset="0"/>
              </a:rPr>
              <a:t>)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where in some of the examples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               a value for </a:t>
            </a:r>
            <a:r>
              <a:rPr lang="en-US" sz="2400" i="1" dirty="0" smtClean="0">
                <a:solidFill>
                  <a:srgbClr val="0000FF"/>
                </a:solidFill>
                <a:latin typeface="Arial Narrow" pitchFamily="34" charset="0"/>
              </a:rPr>
              <a:t>a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 is not given    </a:t>
            </a:r>
            <a:endParaRPr lang="en-US" sz="2400" i="1" dirty="0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90125" name="Rectangle 13"/>
          <p:cNvSpPr>
            <a:spLocks noChangeArrowheads="1"/>
          </p:cNvSpPr>
          <p:nvPr/>
        </p:nvSpPr>
        <p:spPr bwMode="auto">
          <a:xfrm>
            <a:off x="6858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Missing Values with Decision Trees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219200" y="4114800"/>
            <a:ext cx="6934200" cy="2065338"/>
            <a:chOff x="1056" y="2645"/>
            <a:chExt cx="4368" cy="1301"/>
          </a:xfrm>
        </p:grpSpPr>
        <p:sp>
          <p:nvSpPr>
            <p:cNvPr id="90127" name="Text Box 15"/>
            <p:cNvSpPr txBox="1">
              <a:spLocks noChangeArrowheads="1"/>
            </p:cNvSpPr>
            <p:nvPr/>
          </p:nvSpPr>
          <p:spPr bwMode="auto">
            <a:xfrm>
              <a:off x="1104" y="2645"/>
              <a:ext cx="43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dirty="0" smtClean="0">
                  <a:solidFill>
                    <a:srgbClr val="0000FF"/>
                  </a:solidFill>
                  <a:latin typeface="Arial Narrow" pitchFamily="34" charset="0"/>
                </a:rPr>
                <a:t>Day    </a:t>
              </a:r>
              <a:r>
                <a:rPr lang="en-US" sz="2000" b="1" dirty="0" smtClean="0">
                  <a:solidFill>
                    <a:srgbClr val="A50021"/>
                  </a:solidFill>
                  <a:latin typeface="Arial Narrow" pitchFamily="34" charset="0"/>
                </a:rPr>
                <a:t>Outlook </a:t>
              </a:r>
              <a:r>
                <a:rPr lang="en-US" sz="2000" b="1" dirty="0" smtClean="0">
                  <a:solidFill>
                    <a:srgbClr val="0000FF"/>
                  </a:solidFill>
                  <a:latin typeface="Arial Narrow" pitchFamily="34" charset="0"/>
                </a:rPr>
                <a:t>   Temperature      Humidity    Wind</a:t>
              </a:r>
              <a:r>
                <a:rPr lang="en-US" sz="2000" b="1" dirty="0" smtClean="0">
                  <a:solidFill>
                    <a:prstClr val="black"/>
                  </a:solidFill>
                  <a:latin typeface="Arial Narrow" pitchFamily="34" charset="0"/>
                </a:rPr>
                <a:t>       </a:t>
              </a:r>
              <a:r>
                <a:rPr lang="en-US" sz="2000" b="1" dirty="0" err="1" smtClean="0">
                  <a:solidFill>
                    <a:srgbClr val="A50021"/>
                  </a:solidFill>
                  <a:latin typeface="Arial Narrow" pitchFamily="34" charset="0"/>
                </a:rPr>
                <a:t>PlayTennis</a:t>
              </a:r>
              <a:r>
                <a:rPr lang="en-US" sz="2000" b="1" dirty="0" smtClean="0">
                  <a:solidFill>
                    <a:srgbClr val="A50021"/>
                  </a:solidFill>
                  <a:latin typeface="Arial Narrow" pitchFamily="34" charset="0"/>
                </a:rPr>
                <a:t>     </a:t>
              </a:r>
              <a:endParaRPr lang="en-US" sz="2000" u="sng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90128" name="Text Box 16"/>
            <p:cNvSpPr txBox="1">
              <a:spLocks noChangeArrowheads="1"/>
            </p:cNvSpPr>
            <p:nvPr/>
          </p:nvSpPr>
          <p:spPr bwMode="auto">
            <a:xfrm>
              <a:off x="1152" y="2829"/>
              <a:ext cx="363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 1       Sunny            Hot              High          Weak  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No</a:t>
              </a:r>
              <a:endParaRPr lang="en-US" sz="2000" u="sng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90129" name="Text Box 17"/>
            <p:cNvSpPr txBox="1">
              <a:spLocks noChangeArrowheads="1"/>
            </p:cNvSpPr>
            <p:nvPr/>
          </p:nvSpPr>
          <p:spPr bwMode="auto">
            <a:xfrm>
              <a:off x="1152" y="3046"/>
              <a:ext cx="364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 2       Sunny            Hot              High         Strong 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No</a:t>
              </a:r>
              <a:endParaRPr lang="en-US" sz="2000" u="sng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90130" name="Text Box 18"/>
            <p:cNvSpPr txBox="1">
              <a:spLocks noChangeArrowheads="1"/>
            </p:cNvSpPr>
            <p:nvPr/>
          </p:nvSpPr>
          <p:spPr bwMode="auto">
            <a:xfrm>
              <a:off x="1152" y="3263"/>
              <a:ext cx="36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 8       Sunny            Mild   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??? </a:t>
              </a: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         Weak   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No</a:t>
              </a:r>
              <a:endParaRPr lang="en-US" sz="2000" u="sng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90131" name="Text Box 19"/>
            <p:cNvSpPr txBox="1">
              <a:spLocks noChangeArrowheads="1"/>
            </p:cNvSpPr>
            <p:nvPr/>
          </p:nvSpPr>
          <p:spPr bwMode="auto">
            <a:xfrm>
              <a:off x="1152" y="3480"/>
              <a:ext cx="41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 9       Sunny            Cool             Normal      Weak  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Yes</a:t>
              </a:r>
              <a:endParaRPr lang="en-US" sz="2000" u="sng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90132" name="Text Box 20"/>
            <p:cNvSpPr txBox="1">
              <a:spLocks noChangeArrowheads="1"/>
            </p:cNvSpPr>
            <p:nvPr/>
          </p:nvSpPr>
          <p:spPr bwMode="auto">
            <a:xfrm>
              <a:off x="1152" y="3696"/>
              <a:ext cx="41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11      Sunny            Mild              Normal     Strong           </a:t>
              </a: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Yes</a:t>
              </a:r>
              <a:endParaRPr lang="en-US" sz="2000" u="sng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90133" name="Line 21"/>
            <p:cNvSpPr>
              <a:spLocks noChangeShapeType="1"/>
            </p:cNvSpPr>
            <p:nvPr/>
          </p:nvSpPr>
          <p:spPr bwMode="auto">
            <a:xfrm>
              <a:off x="1056" y="2862"/>
              <a:ext cx="37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spcBef>
                  <a:spcPct val="0"/>
                </a:spcBef>
                <a:buClrTx/>
                <a:buSzPct val="60000"/>
              </a:pPr>
              <a:endParaRPr lang="en-US" sz="2400" smtClean="0">
                <a:solidFill>
                  <a:prstClr val="black"/>
                </a:solidFill>
                <a:latin typeface="Arial Narrow" pitchFamily="34" charset="0"/>
              </a:endParaRPr>
            </a:p>
          </p:txBody>
        </p:sp>
        <p:sp>
          <p:nvSpPr>
            <p:cNvPr id="90134" name="Line 22"/>
            <p:cNvSpPr>
              <a:spLocks noChangeShapeType="1"/>
            </p:cNvSpPr>
            <p:nvPr/>
          </p:nvSpPr>
          <p:spPr bwMode="auto">
            <a:xfrm>
              <a:off x="1056" y="2678"/>
              <a:ext cx="37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spcBef>
                  <a:spcPct val="0"/>
                </a:spcBef>
                <a:buClrTx/>
                <a:buSzPct val="60000"/>
              </a:pPr>
              <a:endParaRPr lang="en-US" sz="2400" smtClean="0">
                <a:solidFill>
                  <a:prstClr val="black"/>
                </a:solidFill>
                <a:latin typeface="Arial Narrow" pitchFamily="34" charset="0"/>
              </a:endParaRPr>
            </a:p>
          </p:txBody>
        </p:sp>
      </p:grp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1B46-0CB8-46C7-A940-41D02E3B9808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2" name="Group 1070"/>
          <p:cNvGrpSpPr>
            <a:grpSpLocks/>
          </p:cNvGrpSpPr>
          <p:nvPr/>
        </p:nvGrpSpPr>
        <p:grpSpPr bwMode="auto">
          <a:xfrm>
            <a:off x="152400" y="1371600"/>
            <a:ext cx="3624263" cy="2792413"/>
            <a:chOff x="96" y="864"/>
            <a:chExt cx="2283" cy="1759"/>
          </a:xfrm>
        </p:grpSpPr>
        <p:sp>
          <p:nvSpPr>
            <p:cNvPr id="95241" name="Text Box 1033"/>
            <p:cNvSpPr txBox="1">
              <a:spLocks noChangeArrowheads="1"/>
            </p:cNvSpPr>
            <p:nvPr/>
          </p:nvSpPr>
          <p:spPr bwMode="auto">
            <a:xfrm>
              <a:off x="1464" y="1904"/>
              <a:ext cx="91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A50021"/>
                  </a:solidFill>
                  <a:latin typeface="Arial Narrow" pitchFamily="34" charset="0"/>
                </a:rPr>
                <a:t>4,5,6,10,14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grpSp>
          <p:nvGrpSpPr>
            <p:cNvPr id="3" name="Group 1065"/>
            <p:cNvGrpSpPr>
              <a:grpSpLocks/>
            </p:cNvGrpSpPr>
            <p:nvPr/>
          </p:nvGrpSpPr>
          <p:grpSpPr bwMode="auto">
            <a:xfrm>
              <a:off x="96" y="864"/>
              <a:ext cx="1978" cy="1759"/>
              <a:chOff x="154" y="1200"/>
              <a:chExt cx="1978" cy="1759"/>
            </a:xfrm>
          </p:grpSpPr>
          <p:sp>
            <p:nvSpPr>
              <p:cNvPr id="95235" name="Text Box 1027"/>
              <p:cNvSpPr txBox="1">
                <a:spLocks noChangeArrowheads="1"/>
              </p:cNvSpPr>
              <p:nvPr/>
            </p:nvSpPr>
            <p:spPr bwMode="auto">
              <a:xfrm>
                <a:off x="912" y="1200"/>
                <a:ext cx="64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sz="2000" b="1" smtClean="0">
                    <a:solidFill>
                      <a:srgbClr val="0000FF"/>
                    </a:solidFill>
                    <a:latin typeface="Arial Narrow" pitchFamily="34" charset="0"/>
                  </a:rPr>
                  <a:t>Outlook </a:t>
                </a:r>
              </a:p>
            </p:txBody>
          </p:sp>
          <p:sp>
            <p:nvSpPr>
              <p:cNvPr id="95236" name="Text Box 1028"/>
              <p:cNvSpPr txBox="1">
                <a:spLocks noChangeArrowheads="1"/>
              </p:cNvSpPr>
              <p:nvPr/>
            </p:nvSpPr>
            <p:spPr bwMode="auto">
              <a:xfrm>
                <a:off x="902" y="1989"/>
                <a:ext cx="67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sz="2000" b="1" smtClean="0">
                    <a:solidFill>
                      <a:srgbClr val="000066"/>
                    </a:solidFill>
                    <a:latin typeface="Arial Narrow" pitchFamily="34" charset="0"/>
                  </a:rPr>
                  <a:t>Overcast</a:t>
                </a:r>
                <a:endParaRPr lang="en-US" sz="2000" b="1" smtClean="0">
                  <a:solidFill>
                    <a:srgbClr val="0000FF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95237" name="Text Box 1029"/>
              <p:cNvSpPr txBox="1">
                <a:spLocks noChangeArrowheads="1"/>
              </p:cNvSpPr>
              <p:nvPr/>
            </p:nvSpPr>
            <p:spPr bwMode="auto">
              <a:xfrm>
                <a:off x="1732" y="1958"/>
                <a:ext cx="40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sz="2000" b="1" smtClean="0">
                    <a:solidFill>
                      <a:srgbClr val="000066"/>
                    </a:solidFill>
                    <a:latin typeface="Arial Narrow" pitchFamily="34" charset="0"/>
                  </a:rPr>
                  <a:t>Rain</a:t>
                </a:r>
                <a:endParaRPr lang="en-US" sz="2000" b="1" smtClean="0">
                  <a:solidFill>
                    <a:srgbClr val="0000FF"/>
                  </a:solidFill>
                  <a:latin typeface="Arial Narrow" pitchFamily="34" charset="0"/>
                </a:endParaRPr>
              </a:p>
            </p:txBody>
          </p:sp>
          <p:cxnSp>
            <p:nvCxnSpPr>
              <p:cNvPr id="95238" name="AutoShape 1030"/>
              <p:cNvCxnSpPr>
                <a:cxnSpLocks noChangeShapeType="1"/>
                <a:stCxn id="95235" idx="2"/>
                <a:endCxn id="95237" idx="0"/>
              </p:cNvCxnSpPr>
              <p:nvPr/>
            </p:nvCxnSpPr>
            <p:spPr bwMode="auto">
              <a:xfrm>
                <a:off x="1236" y="1450"/>
                <a:ext cx="696" cy="50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95239" name="AutoShape 1031"/>
              <p:cNvCxnSpPr>
                <a:cxnSpLocks noChangeShapeType="1"/>
                <a:stCxn id="95235" idx="2"/>
                <a:endCxn id="95236" idx="0"/>
              </p:cNvCxnSpPr>
              <p:nvPr/>
            </p:nvCxnSpPr>
            <p:spPr bwMode="auto">
              <a:xfrm>
                <a:off x="1236" y="1450"/>
                <a:ext cx="5" cy="5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95240" name="Text Box 1032"/>
              <p:cNvSpPr txBox="1">
                <a:spLocks noChangeArrowheads="1"/>
              </p:cNvSpPr>
              <p:nvPr/>
            </p:nvSpPr>
            <p:spPr bwMode="auto">
              <a:xfrm>
                <a:off x="863" y="2239"/>
                <a:ext cx="66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sz="2000" b="1" smtClean="0">
                    <a:solidFill>
                      <a:srgbClr val="A50021"/>
                    </a:solidFill>
                    <a:latin typeface="Arial Narrow" pitchFamily="34" charset="0"/>
                  </a:rPr>
                  <a:t>3,7,12,13</a:t>
                </a:r>
                <a:endParaRPr lang="en-US" sz="2000" b="1" smtClean="0">
                  <a:solidFill>
                    <a:srgbClr val="0000FF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95242" name="Text Box 1034"/>
              <p:cNvSpPr txBox="1">
                <a:spLocks noChangeArrowheads="1"/>
              </p:cNvSpPr>
              <p:nvPr/>
            </p:nvSpPr>
            <p:spPr bwMode="auto">
              <a:xfrm>
                <a:off x="1682" y="2469"/>
                <a:ext cx="41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sz="2000" b="1" smtClean="0">
                    <a:solidFill>
                      <a:srgbClr val="A50021"/>
                    </a:solidFill>
                    <a:latin typeface="Arial Narrow" pitchFamily="34" charset="0"/>
                  </a:rPr>
                  <a:t>3+,2-</a:t>
                </a:r>
                <a:endParaRPr lang="en-US" sz="2000" b="1" smtClean="0">
                  <a:solidFill>
                    <a:srgbClr val="0000FF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95243" name="Text Box 1035"/>
              <p:cNvSpPr txBox="1">
                <a:spLocks noChangeArrowheads="1"/>
              </p:cNvSpPr>
              <p:nvPr/>
            </p:nvSpPr>
            <p:spPr bwMode="auto">
              <a:xfrm>
                <a:off x="282" y="1989"/>
                <a:ext cx="51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sz="2000" b="1" smtClean="0">
                    <a:solidFill>
                      <a:srgbClr val="000066"/>
                    </a:solidFill>
                    <a:latin typeface="Arial Narrow" pitchFamily="34" charset="0"/>
                  </a:rPr>
                  <a:t>Sunny</a:t>
                </a:r>
                <a:endParaRPr lang="en-US" sz="2000" b="1" smtClean="0">
                  <a:solidFill>
                    <a:srgbClr val="0000FF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95244" name="Text Box 1036"/>
              <p:cNvSpPr txBox="1">
                <a:spLocks noChangeArrowheads="1"/>
              </p:cNvSpPr>
              <p:nvPr/>
            </p:nvSpPr>
            <p:spPr bwMode="auto">
              <a:xfrm>
                <a:off x="154" y="2239"/>
                <a:ext cx="69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sz="2000" b="1" smtClean="0">
                    <a:solidFill>
                      <a:srgbClr val="A50021"/>
                    </a:solidFill>
                    <a:latin typeface="Arial Narrow" pitchFamily="34" charset="0"/>
                  </a:rPr>
                  <a:t>1,2,8,9,11</a:t>
                </a:r>
                <a:endParaRPr lang="en-US" sz="2000" b="1" smtClean="0">
                  <a:solidFill>
                    <a:srgbClr val="0000FF"/>
                  </a:solidFill>
                  <a:latin typeface="Arial Narrow" pitchFamily="34" charset="0"/>
                </a:endParaRPr>
              </a:p>
            </p:txBody>
          </p:sp>
          <p:cxnSp>
            <p:nvCxnSpPr>
              <p:cNvPr id="95245" name="AutoShape 1037"/>
              <p:cNvCxnSpPr>
                <a:cxnSpLocks noChangeShapeType="1"/>
                <a:stCxn id="95235" idx="2"/>
                <a:endCxn id="95243" idx="0"/>
              </p:cNvCxnSpPr>
              <p:nvPr/>
            </p:nvCxnSpPr>
            <p:spPr bwMode="auto">
              <a:xfrm flipH="1">
                <a:off x="541" y="1450"/>
                <a:ext cx="695" cy="53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95246" name="Text Box 1038"/>
              <p:cNvSpPr txBox="1">
                <a:spLocks noChangeArrowheads="1"/>
              </p:cNvSpPr>
              <p:nvPr/>
            </p:nvSpPr>
            <p:spPr bwMode="auto">
              <a:xfrm>
                <a:off x="969" y="2469"/>
                <a:ext cx="41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sz="2000" b="1" smtClean="0">
                    <a:solidFill>
                      <a:srgbClr val="A50021"/>
                    </a:solidFill>
                    <a:latin typeface="Arial Narrow" pitchFamily="34" charset="0"/>
                  </a:rPr>
                  <a:t>4+,0-</a:t>
                </a:r>
                <a:endParaRPr lang="en-US" sz="2000" b="1" smtClean="0">
                  <a:solidFill>
                    <a:srgbClr val="0000FF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95247" name="Text Box 1039"/>
              <p:cNvSpPr txBox="1">
                <a:spLocks noChangeArrowheads="1"/>
              </p:cNvSpPr>
              <p:nvPr/>
            </p:nvSpPr>
            <p:spPr bwMode="auto">
              <a:xfrm>
                <a:off x="277" y="2469"/>
                <a:ext cx="41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sz="2000" b="1" smtClean="0">
                    <a:solidFill>
                      <a:srgbClr val="A50021"/>
                    </a:solidFill>
                    <a:latin typeface="Arial Narrow" pitchFamily="34" charset="0"/>
                  </a:rPr>
                  <a:t>2+,3-</a:t>
                </a:r>
                <a:endParaRPr lang="en-US" sz="2000" b="1" smtClean="0">
                  <a:solidFill>
                    <a:srgbClr val="0000FF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95248" name="Text Box 1040"/>
              <p:cNvSpPr txBox="1">
                <a:spLocks noChangeArrowheads="1"/>
              </p:cNvSpPr>
              <p:nvPr/>
            </p:nvSpPr>
            <p:spPr bwMode="auto">
              <a:xfrm>
                <a:off x="1041" y="2709"/>
                <a:ext cx="35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sz="2000" b="1" u="sng" smtClean="0">
                    <a:solidFill>
                      <a:srgbClr val="0000FF"/>
                    </a:solidFill>
                    <a:latin typeface="Arial Narrow" pitchFamily="34" charset="0"/>
                  </a:rPr>
                  <a:t>Yes</a:t>
                </a:r>
              </a:p>
            </p:txBody>
          </p:sp>
          <p:sp>
            <p:nvSpPr>
              <p:cNvPr id="95249" name="Text Box 1041"/>
              <p:cNvSpPr txBox="1">
                <a:spLocks noChangeArrowheads="1"/>
              </p:cNvSpPr>
              <p:nvPr/>
            </p:nvSpPr>
            <p:spPr bwMode="auto">
              <a:xfrm>
                <a:off x="410" y="2709"/>
                <a:ext cx="19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sz="2000" b="1" smtClean="0">
                    <a:solidFill>
                      <a:srgbClr val="0000FF"/>
                    </a:solidFill>
                    <a:latin typeface="Arial Narrow" pitchFamily="34" charset="0"/>
                  </a:rPr>
                  <a:t>?</a:t>
                </a:r>
              </a:p>
            </p:txBody>
          </p:sp>
          <p:sp>
            <p:nvSpPr>
              <p:cNvPr id="95250" name="Text Box 1042"/>
              <p:cNvSpPr txBox="1">
                <a:spLocks noChangeArrowheads="1"/>
              </p:cNvSpPr>
              <p:nvPr/>
            </p:nvSpPr>
            <p:spPr bwMode="auto">
              <a:xfrm>
                <a:off x="1797" y="2709"/>
                <a:ext cx="23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sz="2000" b="1" smtClean="0">
                    <a:solidFill>
                      <a:srgbClr val="0000FF"/>
                    </a:solidFill>
                    <a:latin typeface="Arial Narrow" pitchFamily="34" charset="0"/>
                  </a:rPr>
                  <a:t>? </a:t>
                </a:r>
              </a:p>
            </p:txBody>
          </p:sp>
        </p:grpSp>
      </p:grpSp>
      <p:graphicFrame>
        <p:nvGraphicFramePr>
          <p:cNvPr id="95251" name="Object 1043"/>
          <p:cNvGraphicFramePr>
            <a:graphicFrameLocks noChangeAspect="1"/>
          </p:cNvGraphicFramePr>
          <p:nvPr/>
        </p:nvGraphicFramePr>
        <p:xfrm>
          <a:off x="533400" y="5184998"/>
          <a:ext cx="3124200" cy="476250"/>
        </p:xfrm>
        <a:graphic>
          <a:graphicData uri="http://schemas.openxmlformats.org/presentationml/2006/ole">
            <p:oleObj spid="_x0000_s57346" name="Equation" r:id="rId3" imgW="1600200" imgH="241200" progId="Equation.3">
              <p:embed/>
            </p:oleObj>
          </a:graphicData>
        </a:graphic>
      </p:graphicFrame>
      <p:graphicFrame>
        <p:nvGraphicFramePr>
          <p:cNvPr id="95253" name="Object 1045"/>
          <p:cNvGraphicFramePr>
            <a:graphicFrameLocks noChangeAspect="1"/>
          </p:cNvGraphicFramePr>
          <p:nvPr/>
        </p:nvGraphicFramePr>
        <p:xfrm>
          <a:off x="522288" y="4514850"/>
          <a:ext cx="2540000" cy="476250"/>
        </p:xfrm>
        <a:graphic>
          <a:graphicData uri="http://schemas.openxmlformats.org/presentationml/2006/ole">
            <p:oleObj spid="_x0000_s57347" name="Equation" r:id="rId4" imgW="1384200" imgH="241200" progId="Equation.3">
              <p:embed/>
            </p:oleObj>
          </a:graphicData>
        </a:graphic>
      </p:graphicFrame>
      <p:sp>
        <p:nvSpPr>
          <p:cNvPr id="95271" name="Rectangle 1063"/>
          <p:cNvSpPr>
            <a:spLocks noChangeArrowheads="1"/>
          </p:cNvSpPr>
          <p:nvPr/>
        </p:nvSpPr>
        <p:spPr bwMode="auto">
          <a:xfrm>
            <a:off x="1524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Missing Values</a:t>
            </a:r>
          </a:p>
        </p:txBody>
      </p:sp>
      <p:sp>
        <p:nvSpPr>
          <p:cNvPr id="95272" name="Text Box 1064"/>
          <p:cNvSpPr txBox="1">
            <a:spLocks noChangeArrowheads="1"/>
          </p:cNvSpPr>
          <p:nvPr/>
        </p:nvSpPr>
        <p:spPr bwMode="auto">
          <a:xfrm>
            <a:off x="3124200" y="1066800"/>
            <a:ext cx="55626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Arial Narrow" pitchFamily="34" charset="0"/>
              </a:rPr>
              <a:t>Day    </a:t>
            </a:r>
            <a:r>
              <a:rPr lang="en-US" sz="1600" b="1" smtClean="0">
                <a:solidFill>
                  <a:srgbClr val="A50021"/>
                </a:solidFill>
                <a:latin typeface="Arial Narrow" pitchFamily="34" charset="0"/>
              </a:rPr>
              <a:t>Outlook </a:t>
            </a:r>
            <a:r>
              <a:rPr lang="en-US" sz="1600" b="1" smtClean="0">
                <a:solidFill>
                  <a:srgbClr val="0000FF"/>
                </a:solidFill>
                <a:latin typeface="Arial Narrow" pitchFamily="34" charset="0"/>
              </a:rPr>
              <a:t>   Temperature      Humidity    Wind</a:t>
            </a:r>
            <a:r>
              <a:rPr lang="en-US" sz="1600" b="1" smtClean="0">
                <a:solidFill>
                  <a:prstClr val="black"/>
                </a:solidFill>
                <a:latin typeface="Arial Narrow" pitchFamily="34" charset="0"/>
              </a:rPr>
              <a:t>       </a:t>
            </a:r>
            <a:r>
              <a:rPr lang="en-US" sz="1600" b="1" smtClean="0">
                <a:solidFill>
                  <a:srgbClr val="A50021"/>
                </a:solidFill>
                <a:latin typeface="Arial Narrow" pitchFamily="34" charset="0"/>
              </a:rPr>
              <a:t>PlayTennis</a:t>
            </a:r>
            <a:r>
              <a:rPr lang="en-US" sz="1600" smtClean="0">
                <a:solidFill>
                  <a:prstClr val="black"/>
                </a:solidFill>
                <a:latin typeface="Arial Narrow" pitchFamily="34" charset="0"/>
              </a:rPr>
              <a:t> </a:t>
            </a:r>
            <a:br>
              <a:rPr lang="en-US" sz="1600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1600" b="1" smtClean="0">
                <a:solidFill>
                  <a:prstClr val="black"/>
                </a:solidFill>
                <a:latin typeface="Arial Narrow" pitchFamily="34" charset="0"/>
              </a:rPr>
              <a:t>8         Sunny            Mild                  </a:t>
            </a:r>
            <a:r>
              <a:rPr lang="en-US" sz="1600" b="1" smtClean="0">
                <a:solidFill>
                  <a:srgbClr val="A50021"/>
                </a:solidFill>
                <a:latin typeface="Arial Narrow" pitchFamily="34" charset="0"/>
              </a:rPr>
              <a:t>??? </a:t>
            </a:r>
            <a:r>
              <a:rPr lang="en-US" sz="1600" b="1" smtClean="0">
                <a:solidFill>
                  <a:prstClr val="black"/>
                </a:solidFill>
                <a:latin typeface="Arial Narrow" pitchFamily="34" charset="0"/>
              </a:rPr>
              <a:t>         Weak             </a:t>
            </a:r>
            <a:r>
              <a:rPr lang="en-US" sz="1600" b="1" smtClean="0">
                <a:solidFill>
                  <a:srgbClr val="A50021"/>
                </a:solidFill>
                <a:latin typeface="Arial Narrow" pitchFamily="34" charset="0"/>
              </a:rPr>
              <a:t>No</a:t>
            </a:r>
          </a:p>
        </p:txBody>
      </p:sp>
      <p:sp>
        <p:nvSpPr>
          <p:cNvPr id="95276" name="Text Box 1068"/>
          <p:cNvSpPr txBox="1">
            <a:spLocks noChangeArrowheads="1"/>
          </p:cNvSpPr>
          <p:nvPr/>
        </p:nvSpPr>
        <p:spPr bwMode="auto">
          <a:xfrm>
            <a:off x="3733800" y="2895600"/>
            <a:ext cx="54102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03225" indent="-6350" eaLnBrk="0" hangingPunct="0">
              <a:spcBef>
                <a:spcPct val="50000"/>
              </a:spcBef>
              <a:buClrTx/>
              <a:buSzPct val="60000"/>
            </a:pPr>
            <a:r>
              <a:rPr lang="en-US" sz="2400" b="1" dirty="0" smtClean="0">
                <a:solidFill>
                  <a:prstClr val="black"/>
                </a:solidFill>
                <a:latin typeface="Arial Narrow" pitchFamily="34" charset="0"/>
              </a:rPr>
              <a:t>A) the most common Humidity at Sunny</a:t>
            </a:r>
          </a:p>
          <a:p>
            <a:pPr marL="403225" indent="-6350" eaLnBrk="0" hangingPunct="0">
              <a:spcBef>
                <a:spcPct val="50000"/>
              </a:spcBef>
              <a:buClrTx/>
              <a:buSzPct val="60000"/>
            </a:pPr>
            <a:r>
              <a:rPr lang="en-US" sz="2400" b="1" dirty="0" smtClean="0">
                <a:solidFill>
                  <a:prstClr val="black"/>
                </a:solidFill>
                <a:latin typeface="Arial Narrow" pitchFamily="34" charset="0"/>
              </a:rPr>
              <a:t>B) as (A) but with </a:t>
            </a:r>
            <a:r>
              <a:rPr lang="en-US" sz="2400" b="1" dirty="0" err="1" smtClean="0">
                <a:solidFill>
                  <a:prstClr val="black"/>
                </a:solidFill>
                <a:latin typeface="Arial Narrow" pitchFamily="34" charset="0"/>
              </a:rPr>
              <a:t>PlayTennis</a:t>
            </a:r>
            <a:r>
              <a:rPr lang="en-US" sz="2400" b="1" dirty="0" smtClean="0">
                <a:solidFill>
                  <a:prstClr val="black"/>
                </a:solidFill>
                <a:latin typeface="Arial Narrow" pitchFamily="34" charset="0"/>
              </a:rPr>
              <a:t> = No</a:t>
            </a:r>
          </a:p>
        </p:txBody>
      </p:sp>
      <p:sp>
        <p:nvSpPr>
          <p:cNvPr id="95277" name="Text Box 1069"/>
          <p:cNvSpPr txBox="1">
            <a:spLocks noChangeArrowheads="1"/>
          </p:cNvSpPr>
          <p:nvPr/>
        </p:nvSpPr>
        <p:spPr bwMode="auto">
          <a:xfrm>
            <a:off x="3886200" y="2362200"/>
            <a:ext cx="4267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Tx/>
              <a:buSzPct val="60000"/>
            </a:pPr>
            <a:r>
              <a:rPr lang="en-US" sz="2800" b="1" smtClean="0">
                <a:solidFill>
                  <a:prstClr val="black"/>
                </a:solidFill>
                <a:latin typeface="Arial Narrow" pitchFamily="34" charset="0"/>
              </a:rPr>
              <a:t>Use: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72" grpId="0"/>
      <p:bldP spid="95276" grpId="0" build="p"/>
      <p:bldP spid="9527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BB26D-0504-415B-9767-053F7BFC2295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990600" y="1295400"/>
            <a:ext cx="7345363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diagnosis = &lt; fever, blood_pressure,…, blood_test=?,…&gt; 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endParaRPr lang="en-US" sz="240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Many times values are not available for all attributes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during training or testing  (e.g., medical diagnosis)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240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en-US" sz="2400" u="sng" smtClean="0">
                <a:solidFill>
                  <a:srgbClr val="0000FF"/>
                </a:solidFill>
                <a:latin typeface="Arial Narrow" pitchFamily="34" charset="0"/>
              </a:rPr>
              <a:t>Training: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evaluate </a:t>
            </a:r>
            <a:r>
              <a:rPr lang="en-US" sz="2400" i="1" smtClean="0">
                <a:solidFill>
                  <a:srgbClr val="0000FF"/>
                </a:solidFill>
                <a:latin typeface="Arial Narrow" pitchFamily="34" charset="0"/>
              </a:rPr>
              <a:t>Gain(S,a)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where in some of the examples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              a value for </a:t>
            </a:r>
            <a:r>
              <a:rPr lang="en-US" sz="2400" i="1" smtClean="0">
                <a:solidFill>
                  <a:srgbClr val="0000FF"/>
                </a:solidFill>
                <a:latin typeface="Arial Narrow" pitchFamily="34" charset="0"/>
              </a:rPr>
              <a:t>a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is not given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srgbClr val="0000FF"/>
                </a:solidFill>
                <a:latin typeface="Arial Narrow" pitchFamily="34" charset="0"/>
              </a:rPr>
              <a:t> </a:t>
            </a:r>
            <a:r>
              <a:rPr lang="en-US" sz="2400" u="sng" smtClean="0">
                <a:solidFill>
                  <a:srgbClr val="0000FF"/>
                </a:solidFill>
                <a:latin typeface="Arial Narrow" pitchFamily="34" charset="0"/>
              </a:rPr>
              <a:t>Testing: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classify an example without knowing the value of </a:t>
            </a:r>
            <a:r>
              <a:rPr lang="en-US" sz="2400" i="1" smtClean="0">
                <a:solidFill>
                  <a:srgbClr val="0000FF"/>
                </a:solidFill>
                <a:latin typeface="Arial Narrow" pitchFamily="34" charset="0"/>
              </a:rPr>
              <a:t>a</a:t>
            </a: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  </a:t>
            </a:r>
            <a:endParaRPr lang="en-US" sz="2400" i="1" smtClean="0">
              <a:solidFill>
                <a:srgbClr val="0000FF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2400" i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87056" name="Rectangle 16"/>
          <p:cNvSpPr>
            <a:spLocks noChangeArrowheads="1"/>
          </p:cNvSpPr>
          <p:nvPr/>
        </p:nvSpPr>
        <p:spPr bwMode="auto">
          <a:xfrm>
            <a:off x="6858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Missing Values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0B193-9035-40DF-BCF7-5AB842A40CE3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2105025" y="2100263"/>
            <a:ext cx="1027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Outlook </a:t>
            </a:r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2089150" y="3352800"/>
            <a:ext cx="1076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Overcast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3830638" y="3303588"/>
            <a:ext cx="63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Rain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97286" name="AutoShape 6"/>
          <p:cNvCxnSpPr>
            <a:cxnSpLocks noChangeShapeType="1"/>
            <a:stCxn id="97283" idx="2"/>
            <a:endCxn id="97285" idx="0"/>
          </p:cNvCxnSpPr>
          <p:nvPr/>
        </p:nvCxnSpPr>
        <p:spPr bwMode="auto">
          <a:xfrm>
            <a:off x="2619375" y="2497138"/>
            <a:ext cx="1528763" cy="806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97287" name="AutoShape 7"/>
          <p:cNvCxnSpPr>
            <a:cxnSpLocks noChangeShapeType="1"/>
            <a:stCxn id="97283" idx="2"/>
            <a:endCxn id="97284" idx="0"/>
          </p:cNvCxnSpPr>
          <p:nvPr/>
        </p:nvCxnSpPr>
        <p:spPr bwMode="auto">
          <a:xfrm>
            <a:off x="2619375" y="2497138"/>
            <a:ext cx="7938" cy="855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2027238" y="3749675"/>
            <a:ext cx="1050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3,7,12,13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97289" name="Text Box 9"/>
          <p:cNvSpPr txBox="1">
            <a:spLocks noChangeArrowheads="1"/>
          </p:cNvSpPr>
          <p:nvPr/>
        </p:nvSpPr>
        <p:spPr bwMode="auto">
          <a:xfrm>
            <a:off x="3497263" y="3751263"/>
            <a:ext cx="1223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4,5,6,10,14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97290" name="Text Box 10"/>
          <p:cNvSpPr txBox="1">
            <a:spLocks noChangeArrowheads="1"/>
          </p:cNvSpPr>
          <p:nvPr/>
        </p:nvSpPr>
        <p:spPr bwMode="auto">
          <a:xfrm>
            <a:off x="3751263" y="4114800"/>
            <a:ext cx="665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3+,2-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795338" y="3352800"/>
            <a:ext cx="820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Sunny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97292" name="Text Box 12"/>
          <p:cNvSpPr txBox="1">
            <a:spLocks noChangeArrowheads="1"/>
          </p:cNvSpPr>
          <p:nvPr/>
        </p:nvSpPr>
        <p:spPr bwMode="auto">
          <a:xfrm>
            <a:off x="592138" y="3749675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1,2,8,9,11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97293" name="AutoShape 13"/>
          <p:cNvCxnSpPr>
            <a:cxnSpLocks noChangeShapeType="1"/>
            <a:stCxn id="97283" idx="2"/>
            <a:endCxn id="97291" idx="0"/>
          </p:cNvCxnSpPr>
          <p:nvPr/>
        </p:nvCxnSpPr>
        <p:spPr bwMode="auto">
          <a:xfrm flipH="1">
            <a:off x="1206500" y="2497138"/>
            <a:ext cx="1412875" cy="855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97294" name="Text Box 14"/>
          <p:cNvSpPr txBox="1">
            <a:spLocks noChangeArrowheads="1"/>
          </p:cNvSpPr>
          <p:nvPr/>
        </p:nvSpPr>
        <p:spPr bwMode="auto">
          <a:xfrm>
            <a:off x="2195513" y="4114800"/>
            <a:ext cx="665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4+,0-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97295" name="Text Box 15"/>
          <p:cNvSpPr txBox="1">
            <a:spLocks noChangeArrowheads="1"/>
          </p:cNvSpPr>
          <p:nvPr/>
        </p:nvSpPr>
        <p:spPr bwMode="auto">
          <a:xfrm>
            <a:off x="787400" y="4114800"/>
            <a:ext cx="665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2+,3-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97296" name="Text Box 16"/>
          <p:cNvSpPr txBox="1">
            <a:spLocks noChangeArrowheads="1"/>
          </p:cNvSpPr>
          <p:nvPr/>
        </p:nvSpPr>
        <p:spPr bwMode="auto">
          <a:xfrm>
            <a:off x="2309813" y="4495800"/>
            <a:ext cx="555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Yes</a:t>
            </a:r>
          </a:p>
        </p:txBody>
      </p:sp>
      <p:sp>
        <p:nvSpPr>
          <p:cNvPr id="97297" name="Text Box 17"/>
          <p:cNvSpPr txBox="1">
            <a:spLocks noChangeArrowheads="1"/>
          </p:cNvSpPr>
          <p:nvPr/>
        </p:nvSpPr>
        <p:spPr bwMode="auto">
          <a:xfrm>
            <a:off x="685800" y="4495800"/>
            <a:ext cx="1074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Humidity</a:t>
            </a:r>
          </a:p>
        </p:txBody>
      </p:sp>
      <p:sp>
        <p:nvSpPr>
          <p:cNvPr id="97298" name="Text Box 18"/>
          <p:cNvSpPr txBox="1">
            <a:spLocks noChangeArrowheads="1"/>
          </p:cNvSpPr>
          <p:nvPr/>
        </p:nvSpPr>
        <p:spPr bwMode="auto">
          <a:xfrm>
            <a:off x="3933825" y="4495800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Wind</a:t>
            </a:r>
          </a:p>
        </p:txBody>
      </p:sp>
      <p:sp>
        <p:nvSpPr>
          <p:cNvPr id="97299" name="Text Box 19"/>
          <p:cNvSpPr txBox="1">
            <a:spLocks noChangeArrowheads="1"/>
          </p:cNvSpPr>
          <p:nvPr/>
        </p:nvSpPr>
        <p:spPr bwMode="auto">
          <a:xfrm>
            <a:off x="1336675" y="5372100"/>
            <a:ext cx="901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Normal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97300" name="Text Box 20"/>
          <p:cNvSpPr txBox="1">
            <a:spLocks noChangeArrowheads="1"/>
          </p:cNvSpPr>
          <p:nvPr/>
        </p:nvSpPr>
        <p:spPr bwMode="auto">
          <a:xfrm>
            <a:off x="234950" y="5372100"/>
            <a:ext cx="646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High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cxnSp>
        <p:nvCxnSpPr>
          <p:cNvPr id="97301" name="AutoShape 21"/>
          <p:cNvCxnSpPr>
            <a:cxnSpLocks noChangeShapeType="1"/>
            <a:stCxn id="97299" idx="0"/>
            <a:endCxn id="97297" idx="2"/>
          </p:cNvCxnSpPr>
          <p:nvPr/>
        </p:nvCxnSpPr>
        <p:spPr bwMode="auto">
          <a:xfrm flipH="1" flipV="1">
            <a:off x="1223963" y="4892675"/>
            <a:ext cx="563562" cy="479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97302" name="AutoShape 22"/>
          <p:cNvCxnSpPr>
            <a:cxnSpLocks noChangeShapeType="1"/>
            <a:stCxn id="97300" idx="0"/>
            <a:endCxn id="97297" idx="2"/>
          </p:cNvCxnSpPr>
          <p:nvPr/>
        </p:nvCxnSpPr>
        <p:spPr bwMode="auto">
          <a:xfrm flipV="1">
            <a:off x="558800" y="4892675"/>
            <a:ext cx="665163" cy="479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97303" name="Text Box 23"/>
          <p:cNvSpPr txBox="1">
            <a:spLocks noChangeArrowheads="1"/>
          </p:cNvSpPr>
          <p:nvPr/>
        </p:nvSpPr>
        <p:spPr bwMode="auto">
          <a:xfrm>
            <a:off x="309563" y="5684838"/>
            <a:ext cx="461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No</a:t>
            </a:r>
          </a:p>
        </p:txBody>
      </p:sp>
      <p:sp>
        <p:nvSpPr>
          <p:cNvPr id="97304" name="Text Box 24"/>
          <p:cNvSpPr txBox="1">
            <a:spLocks noChangeArrowheads="1"/>
          </p:cNvSpPr>
          <p:nvPr/>
        </p:nvSpPr>
        <p:spPr bwMode="auto">
          <a:xfrm>
            <a:off x="4449763" y="5372100"/>
            <a:ext cx="728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Weak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97305" name="Text Box 25"/>
          <p:cNvSpPr txBox="1">
            <a:spLocks noChangeArrowheads="1"/>
          </p:cNvSpPr>
          <p:nvPr/>
        </p:nvSpPr>
        <p:spPr bwMode="auto">
          <a:xfrm>
            <a:off x="3348038" y="5372100"/>
            <a:ext cx="855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Strong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97306" name="Text Box 26"/>
          <p:cNvSpPr txBox="1">
            <a:spLocks noChangeArrowheads="1"/>
          </p:cNvSpPr>
          <p:nvPr/>
        </p:nvSpPr>
        <p:spPr bwMode="auto">
          <a:xfrm>
            <a:off x="3422650" y="5684838"/>
            <a:ext cx="46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No</a:t>
            </a:r>
          </a:p>
        </p:txBody>
      </p:sp>
      <p:sp>
        <p:nvSpPr>
          <p:cNvPr id="97307" name="Text Box 27"/>
          <p:cNvSpPr txBox="1">
            <a:spLocks noChangeArrowheads="1"/>
          </p:cNvSpPr>
          <p:nvPr/>
        </p:nvSpPr>
        <p:spPr bwMode="auto">
          <a:xfrm>
            <a:off x="4603750" y="5684838"/>
            <a:ext cx="555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Yes</a:t>
            </a:r>
          </a:p>
        </p:txBody>
      </p:sp>
      <p:cxnSp>
        <p:nvCxnSpPr>
          <p:cNvPr id="97308" name="AutoShape 28"/>
          <p:cNvCxnSpPr>
            <a:cxnSpLocks noChangeShapeType="1"/>
            <a:stCxn id="97298" idx="2"/>
            <a:endCxn id="97304" idx="0"/>
          </p:cNvCxnSpPr>
          <p:nvPr/>
        </p:nvCxnSpPr>
        <p:spPr bwMode="auto">
          <a:xfrm>
            <a:off x="4279900" y="4892675"/>
            <a:ext cx="534988" cy="479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97309" name="AutoShape 29"/>
          <p:cNvCxnSpPr>
            <a:cxnSpLocks noChangeShapeType="1"/>
            <a:stCxn id="97305" idx="0"/>
            <a:endCxn id="97298" idx="2"/>
          </p:cNvCxnSpPr>
          <p:nvPr/>
        </p:nvCxnSpPr>
        <p:spPr bwMode="auto">
          <a:xfrm flipV="1">
            <a:off x="3776663" y="4892675"/>
            <a:ext cx="503237" cy="479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97310" name="Text Box 30"/>
          <p:cNvSpPr txBox="1">
            <a:spLocks noChangeArrowheads="1"/>
          </p:cNvSpPr>
          <p:nvPr/>
        </p:nvSpPr>
        <p:spPr bwMode="auto">
          <a:xfrm>
            <a:off x="1443038" y="5684838"/>
            <a:ext cx="555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u="sng" smtClean="0">
                <a:solidFill>
                  <a:srgbClr val="0000FF"/>
                </a:solidFill>
                <a:latin typeface="Arial Narrow" pitchFamily="34" charset="0"/>
              </a:rPr>
              <a:t>Yes</a:t>
            </a:r>
            <a:endParaRPr lang="en-US" sz="2000" b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97311" name="Text Box 31"/>
          <p:cNvSpPr txBox="1">
            <a:spLocks noChangeArrowheads="1"/>
          </p:cNvSpPr>
          <p:nvPr/>
        </p:nvSpPr>
        <p:spPr bwMode="auto">
          <a:xfrm>
            <a:off x="457200" y="1143000"/>
            <a:ext cx="7580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Outlook =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???</a:t>
            </a: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, Temp = Hot,  Humidity = Normal,  Wind = Strong, </a:t>
            </a:r>
            <a:r>
              <a:rPr lang="en-US" sz="2000" b="1" smtClean="0">
                <a:solidFill>
                  <a:srgbClr val="0000FF"/>
                </a:solidFill>
                <a:latin typeface="Arial Narrow" pitchFamily="34" charset="0"/>
              </a:rPr>
              <a:t>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label = ??</a:t>
            </a:r>
          </a:p>
        </p:txBody>
      </p:sp>
      <p:sp>
        <p:nvSpPr>
          <p:cNvPr id="97313" name="Text Box 33"/>
          <p:cNvSpPr txBox="1">
            <a:spLocks noChangeArrowheads="1"/>
          </p:cNvSpPr>
          <p:nvPr/>
        </p:nvSpPr>
        <p:spPr bwMode="auto">
          <a:xfrm>
            <a:off x="4572000" y="2209800"/>
            <a:ext cx="4343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Blend by labels: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srgbClr val="000066"/>
                </a:solidFill>
                <a:latin typeface="Arial Narrow" pitchFamily="34" charset="0"/>
              </a:rPr>
              <a:t>	1/3 Yes + 1/3 Yes +1/3 No = </a:t>
            </a:r>
            <a:r>
              <a:rPr lang="en-US" sz="2000" b="1" smtClean="0">
                <a:solidFill>
                  <a:srgbClr val="A50021"/>
                </a:solidFill>
                <a:latin typeface="Arial Narrow" pitchFamily="34" charset="0"/>
              </a:rPr>
              <a:t>Yes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Blend by probability</a:t>
            </a:r>
            <a:b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</a:br>
            <a:r>
              <a:rPr lang="en-US" sz="2000" b="1" smtClean="0">
                <a:solidFill>
                  <a:prstClr val="black"/>
                </a:solidFill>
                <a:latin typeface="Arial Narrow" pitchFamily="34" charset="0"/>
              </a:rPr>
              <a:t>	(est. by counts)</a:t>
            </a:r>
            <a:endParaRPr lang="en-US" sz="2000" b="1" smtClean="0">
              <a:solidFill>
                <a:srgbClr val="A50021"/>
              </a:solidFill>
              <a:latin typeface="Arial Narrow" pitchFamily="34" charset="0"/>
            </a:endParaRPr>
          </a:p>
        </p:txBody>
      </p:sp>
      <p:sp>
        <p:nvSpPr>
          <p:cNvPr id="97316" name="Rectangle 36"/>
          <p:cNvSpPr>
            <a:spLocks noChangeArrowheads="1"/>
          </p:cNvSpPr>
          <p:nvPr/>
        </p:nvSpPr>
        <p:spPr bwMode="auto">
          <a:xfrm>
            <a:off x="6858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Missing Values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1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B475-0B40-4123-A151-C6C36CE74D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0386" name="Text Box 34"/>
          <p:cNvSpPr txBox="1">
            <a:spLocks noChangeArrowheads="1"/>
          </p:cNvSpPr>
          <p:nvPr/>
        </p:nvSpPr>
        <p:spPr bwMode="auto">
          <a:xfrm>
            <a:off x="838200" y="1219200"/>
            <a:ext cx="6291263" cy="459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Attributes with different costs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 </a:t>
            </a:r>
            <a:r>
              <a:rPr lang="en-US" sz="2000" smtClean="0">
                <a:solidFill>
                  <a:srgbClr val="000066"/>
                </a:solidFill>
                <a:latin typeface="Arial Narrow" pitchFamily="34" charset="0"/>
              </a:rPr>
              <a:t>Change information gain so that low cost attribute are preferred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endParaRPr lang="en-US" sz="200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Alternative measures for selecting attributes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  </a:t>
            </a:r>
            <a:r>
              <a:rPr lang="en-US" sz="2000" smtClean="0">
                <a:solidFill>
                  <a:srgbClr val="000066"/>
                </a:solidFill>
                <a:latin typeface="Arial Narrow" pitchFamily="34" charset="0"/>
              </a:rPr>
              <a:t>When different attributes have different number of values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smtClean="0">
                <a:solidFill>
                  <a:srgbClr val="000066"/>
                </a:solidFill>
                <a:latin typeface="Arial Narrow" pitchFamily="34" charset="0"/>
              </a:rPr>
              <a:t>      information gain tends to prefer those with many values</a:t>
            </a:r>
            <a:endParaRPr lang="en-US" sz="240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endParaRPr lang="en-US" sz="240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Oblique Decision Trees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  </a:t>
            </a:r>
            <a:r>
              <a:rPr lang="en-US" sz="2000" smtClean="0">
                <a:solidFill>
                  <a:srgbClr val="000066"/>
                </a:solidFill>
                <a:latin typeface="Arial Narrow" pitchFamily="34" charset="0"/>
              </a:rPr>
              <a:t>Decisions are not axis-parallel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200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Incremental Decision Trees induction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srgbClr val="000066"/>
                </a:solidFill>
                <a:latin typeface="Arial Narrow" pitchFamily="34" charset="0"/>
              </a:rPr>
              <a:t>    </a:t>
            </a:r>
            <a:r>
              <a:rPr lang="en-US" sz="2000" smtClean="0">
                <a:solidFill>
                  <a:srgbClr val="000066"/>
                </a:solidFill>
                <a:latin typeface="Arial Narrow" pitchFamily="34" charset="0"/>
              </a:rPr>
              <a:t> Update an existing decision tree to account  for new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smtClean="0">
                <a:solidFill>
                  <a:srgbClr val="000066"/>
                </a:solidFill>
                <a:latin typeface="Arial Narrow" pitchFamily="34" charset="0"/>
              </a:rPr>
              <a:t>      examples incrementally  (Maintain consistency ?) </a:t>
            </a:r>
            <a:endParaRPr lang="en-US" sz="2400" i="1" smtClean="0">
              <a:solidFill>
                <a:srgbClr val="0000FF"/>
              </a:solidFill>
              <a:latin typeface="Arial Narrow" pitchFamily="34" charset="0"/>
            </a:endParaRPr>
          </a:p>
        </p:txBody>
      </p:sp>
      <p:sp>
        <p:nvSpPr>
          <p:cNvPr id="100387" name="Rectangle 35"/>
          <p:cNvSpPr>
            <a:spLocks noChangeArrowheads="1"/>
          </p:cNvSpPr>
          <p:nvPr/>
        </p:nvSpPr>
        <p:spPr bwMode="auto">
          <a:xfrm>
            <a:off x="6858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Other Issues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C8FB-5195-407C-A800-3C1E3CFEBB2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606" name="Text Box 38"/>
          <p:cNvSpPr txBox="1">
            <a:spLocks noChangeArrowheads="1"/>
          </p:cNvSpPr>
          <p:nvPr/>
        </p:nvSpPr>
        <p:spPr bwMode="auto">
          <a:xfrm>
            <a:off x="838200" y="1143000"/>
            <a:ext cx="543931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 Hypothesis Space:</a:t>
            </a:r>
            <a:r>
              <a:rPr lang="en-US" sz="2400" dirty="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dirty="0" smtClean="0">
                <a:solidFill>
                  <a:srgbClr val="000066"/>
                </a:solidFill>
                <a:latin typeface="Arial Narrow" pitchFamily="34" charset="0"/>
              </a:rPr>
              <a:t>    Contains all functions (!)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dirty="0" smtClean="0">
                <a:solidFill>
                  <a:srgbClr val="000066"/>
                </a:solidFill>
                <a:latin typeface="Arial Narrow" pitchFamily="34" charset="0"/>
              </a:rPr>
              <a:t>    Variable size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dirty="0" smtClean="0">
                <a:solidFill>
                  <a:srgbClr val="000066"/>
                </a:solidFill>
                <a:latin typeface="Arial Narrow" pitchFamily="34" charset="0"/>
              </a:rPr>
              <a:t>    Deterministic;  Discrete and Continuous attributes 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endParaRPr lang="en-US" sz="2400" dirty="0" smtClean="0">
              <a:solidFill>
                <a:srgbClr val="0000FF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  Search Algorithm</a:t>
            </a:r>
            <a:endParaRPr lang="en-US" sz="24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dirty="0" smtClean="0">
                <a:solidFill>
                  <a:srgbClr val="000066"/>
                </a:solidFill>
                <a:latin typeface="Arial Narrow" pitchFamily="34" charset="0"/>
              </a:rPr>
              <a:t>    </a:t>
            </a:r>
            <a:r>
              <a:rPr lang="en-US" sz="2000" dirty="0" smtClean="0">
                <a:solidFill>
                  <a:srgbClr val="0000FF"/>
                </a:solidFill>
                <a:latin typeface="Arial Narrow" pitchFamily="34" charset="0"/>
              </a:rPr>
              <a:t>ID3</a:t>
            </a:r>
            <a:r>
              <a:rPr lang="en-US" sz="2000" dirty="0" smtClean="0">
                <a:solidFill>
                  <a:srgbClr val="000066"/>
                </a:solidFill>
                <a:latin typeface="Arial Narrow" pitchFamily="34" charset="0"/>
              </a:rPr>
              <a:t> - Eager, batch, constructive search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dirty="0" smtClean="0">
                <a:solidFill>
                  <a:srgbClr val="000066"/>
                </a:solidFill>
                <a:latin typeface="Arial Narrow" pitchFamily="34" charset="0"/>
              </a:rPr>
              <a:t>    Extensions: missing values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20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srgbClr val="0000FF"/>
                </a:solidFill>
                <a:latin typeface="Arial Narrow" pitchFamily="34" charset="0"/>
              </a:rPr>
              <a:t> Issues:</a:t>
            </a:r>
            <a:r>
              <a:rPr lang="en-US" sz="2000" dirty="0" smtClean="0">
                <a:solidFill>
                  <a:srgbClr val="000066"/>
                </a:solidFill>
                <a:latin typeface="Arial Narrow" pitchFamily="34" charset="0"/>
              </a:rPr>
              <a:t> 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dirty="0" smtClean="0">
                <a:solidFill>
                  <a:srgbClr val="000066"/>
                </a:solidFill>
                <a:latin typeface="Arial Narrow" pitchFamily="34" charset="0"/>
              </a:rPr>
              <a:t>   What is the goal?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000" dirty="0" smtClean="0">
                <a:solidFill>
                  <a:srgbClr val="000066"/>
                </a:solidFill>
                <a:latin typeface="Arial Narrow" pitchFamily="34" charset="0"/>
              </a:rPr>
              <a:t>   When to stop? How to guarantee good generalization?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20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endParaRPr lang="en-US" sz="2000" dirty="0" smtClean="0">
              <a:solidFill>
                <a:srgbClr val="000066"/>
              </a:solidFill>
              <a:latin typeface="Arial Narrow" pitchFamily="34" charset="0"/>
            </a:endParaRPr>
          </a:p>
        </p:txBody>
      </p:sp>
      <p:sp>
        <p:nvSpPr>
          <p:cNvPr id="109639" name="Rectangle 71"/>
          <p:cNvSpPr>
            <a:spLocks noChangeArrowheads="1"/>
          </p:cNvSpPr>
          <p:nvPr/>
        </p:nvSpPr>
        <p:spPr bwMode="auto">
          <a:xfrm>
            <a:off x="6858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Decision Trees - Summary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B45CB-3341-49A2-944E-5355584223F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5714" name="Text Box 2"/>
          <p:cNvSpPr txBox="1">
            <a:spLocks noChangeArrowheads="1"/>
          </p:cNvSpPr>
          <p:nvPr/>
        </p:nvSpPr>
        <p:spPr bwMode="auto">
          <a:xfrm>
            <a:off x="885825" y="1069975"/>
            <a:ext cx="73437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Usually, instances are represented as attribute-value pairs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                  </a:t>
            </a:r>
            <a:r>
              <a:rPr lang="en-US" sz="2400" smtClean="0">
                <a:solidFill>
                  <a:srgbClr val="9900CC"/>
                </a:solidFill>
                <a:latin typeface="Arial Narrow" pitchFamily="34" charset="0"/>
              </a:rPr>
              <a:t>(color=blue, shape=square, +)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srgbClr val="9900CC"/>
                </a:solidFill>
                <a:latin typeface="Arial Narrow" pitchFamily="34" charset="0"/>
              </a:rPr>
              <a:t> </a:t>
            </a: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Numerical values can  be used either by discretizing or by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 using thresholds for splitting nodes.</a:t>
            </a: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In this case, the tree divides the feature space into axis-parallel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  <a:sym typeface="Symbol" pitchFamily="18" charset="2"/>
              </a:rPr>
              <a:t>   rectangles, each labeled with one of the labels. 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4216400" y="3581400"/>
            <a:ext cx="4470400" cy="2765425"/>
            <a:chOff x="906" y="2153"/>
            <a:chExt cx="4143" cy="1846"/>
          </a:xfrm>
        </p:grpSpPr>
        <p:sp>
          <p:nvSpPr>
            <p:cNvPr id="115716" name="Text Box 4"/>
            <p:cNvSpPr txBox="1">
              <a:spLocks noChangeArrowheads="1"/>
            </p:cNvSpPr>
            <p:nvPr/>
          </p:nvSpPr>
          <p:spPr bwMode="auto">
            <a:xfrm>
              <a:off x="2529" y="2153"/>
              <a:ext cx="574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X&lt;3 </a:t>
              </a:r>
            </a:p>
          </p:txBody>
        </p:sp>
        <p:cxnSp>
          <p:nvCxnSpPr>
            <p:cNvPr id="115717" name="AutoShape 5"/>
            <p:cNvCxnSpPr>
              <a:cxnSpLocks noChangeShapeType="1"/>
              <a:stCxn id="115716" idx="2"/>
            </p:cNvCxnSpPr>
            <p:nvPr/>
          </p:nvCxnSpPr>
          <p:spPr bwMode="auto">
            <a:xfrm>
              <a:off x="2724" y="2403"/>
              <a:ext cx="1040" cy="50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15719" name="AutoShape 7"/>
            <p:cNvCxnSpPr>
              <a:cxnSpLocks noChangeShapeType="1"/>
              <a:stCxn id="115716" idx="2"/>
            </p:cNvCxnSpPr>
            <p:nvPr/>
          </p:nvCxnSpPr>
          <p:spPr bwMode="auto">
            <a:xfrm flipH="1">
              <a:off x="1911" y="2403"/>
              <a:ext cx="813" cy="5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15720" name="AutoShape 8"/>
            <p:cNvCxnSpPr>
              <a:cxnSpLocks noChangeShapeType="1"/>
            </p:cNvCxnSpPr>
            <p:nvPr/>
          </p:nvCxnSpPr>
          <p:spPr bwMode="auto">
            <a:xfrm flipH="1" flipV="1">
              <a:off x="1974" y="2928"/>
              <a:ext cx="810" cy="6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15721" name="AutoShape 9"/>
            <p:cNvCxnSpPr>
              <a:cxnSpLocks noChangeShapeType="1"/>
            </p:cNvCxnSpPr>
            <p:nvPr/>
          </p:nvCxnSpPr>
          <p:spPr bwMode="auto">
            <a:xfrm flipV="1">
              <a:off x="1056" y="2928"/>
              <a:ext cx="918" cy="62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15722" name="AutoShape 10"/>
            <p:cNvCxnSpPr>
              <a:cxnSpLocks noChangeShapeType="1"/>
            </p:cNvCxnSpPr>
            <p:nvPr/>
          </p:nvCxnSpPr>
          <p:spPr bwMode="auto">
            <a:xfrm>
              <a:off x="3803" y="2914"/>
              <a:ext cx="661" cy="6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15723" name="AutoShape 11"/>
            <p:cNvCxnSpPr>
              <a:cxnSpLocks noChangeShapeType="1"/>
            </p:cNvCxnSpPr>
            <p:nvPr/>
          </p:nvCxnSpPr>
          <p:spPr bwMode="auto">
            <a:xfrm flipV="1">
              <a:off x="3168" y="2898"/>
              <a:ext cx="635" cy="6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15724" name="Text Box 12"/>
            <p:cNvSpPr txBox="1">
              <a:spLocks noChangeArrowheads="1"/>
            </p:cNvSpPr>
            <p:nvPr/>
          </p:nvSpPr>
          <p:spPr bwMode="auto">
            <a:xfrm>
              <a:off x="3840" y="2785"/>
              <a:ext cx="520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Y&lt;5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115726" name="Text Box 14"/>
            <p:cNvSpPr txBox="1">
              <a:spLocks noChangeArrowheads="1"/>
            </p:cNvSpPr>
            <p:nvPr/>
          </p:nvSpPr>
          <p:spPr bwMode="auto">
            <a:xfrm>
              <a:off x="1873" y="2534"/>
              <a:ext cx="406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no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115728" name="Text Box 16"/>
            <p:cNvSpPr txBox="1">
              <a:spLocks noChangeArrowheads="1"/>
            </p:cNvSpPr>
            <p:nvPr/>
          </p:nvSpPr>
          <p:spPr bwMode="auto">
            <a:xfrm>
              <a:off x="3456" y="2534"/>
              <a:ext cx="493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yes</a:t>
              </a:r>
              <a:endParaRPr lang="en-US" sz="2000" b="1" smtClean="0">
                <a:solidFill>
                  <a:srgbClr val="33CC33"/>
                </a:solidFill>
                <a:latin typeface="Arial Narrow" pitchFamily="34" charset="0"/>
              </a:endParaRPr>
            </a:p>
          </p:txBody>
        </p:sp>
        <p:sp>
          <p:nvSpPr>
            <p:cNvPr id="115729" name="Text Box 17"/>
            <p:cNvSpPr txBox="1">
              <a:spLocks noChangeArrowheads="1"/>
            </p:cNvSpPr>
            <p:nvPr/>
          </p:nvSpPr>
          <p:spPr bwMode="auto">
            <a:xfrm>
              <a:off x="1489" y="2736"/>
              <a:ext cx="520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Y&gt;7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115733" name="Text Box 21"/>
            <p:cNvSpPr txBox="1">
              <a:spLocks noChangeArrowheads="1"/>
            </p:cNvSpPr>
            <p:nvPr/>
          </p:nvSpPr>
          <p:spPr bwMode="auto">
            <a:xfrm>
              <a:off x="4321" y="3024"/>
              <a:ext cx="493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yes</a:t>
              </a:r>
              <a:endParaRPr lang="en-US" sz="2000" b="1" smtClean="0">
                <a:solidFill>
                  <a:srgbClr val="33CC33"/>
                </a:solidFill>
                <a:latin typeface="Arial Narrow" pitchFamily="34" charset="0"/>
              </a:endParaRPr>
            </a:p>
          </p:txBody>
        </p:sp>
        <p:sp>
          <p:nvSpPr>
            <p:cNvPr id="115734" name="Text Box 22"/>
            <p:cNvSpPr txBox="1">
              <a:spLocks noChangeArrowheads="1"/>
            </p:cNvSpPr>
            <p:nvPr/>
          </p:nvSpPr>
          <p:spPr bwMode="auto">
            <a:xfrm>
              <a:off x="3025" y="3072"/>
              <a:ext cx="406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no</a:t>
              </a:r>
              <a:endParaRPr lang="en-US" sz="2000" b="1" smtClean="0">
                <a:solidFill>
                  <a:srgbClr val="33CC33"/>
                </a:solidFill>
                <a:latin typeface="Arial Narrow" pitchFamily="34" charset="0"/>
              </a:endParaRPr>
            </a:p>
          </p:txBody>
        </p:sp>
        <p:sp>
          <p:nvSpPr>
            <p:cNvPr id="115736" name="Text Box 24"/>
            <p:cNvSpPr txBox="1">
              <a:spLocks noChangeArrowheads="1"/>
            </p:cNvSpPr>
            <p:nvPr/>
          </p:nvSpPr>
          <p:spPr bwMode="auto">
            <a:xfrm>
              <a:off x="4266" y="3542"/>
              <a:ext cx="236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-</a:t>
              </a:r>
              <a:endParaRPr lang="en-US" sz="2000" b="1" smtClean="0">
                <a:solidFill>
                  <a:srgbClr val="33CC33"/>
                </a:solidFill>
                <a:latin typeface="Arial Narrow" pitchFamily="34" charset="0"/>
              </a:endParaRPr>
            </a:p>
          </p:txBody>
        </p:sp>
        <p:sp>
          <p:nvSpPr>
            <p:cNvPr id="115737" name="Text Box 25"/>
            <p:cNvSpPr txBox="1">
              <a:spLocks noChangeArrowheads="1"/>
            </p:cNvSpPr>
            <p:nvPr/>
          </p:nvSpPr>
          <p:spPr bwMode="auto">
            <a:xfrm>
              <a:off x="3072" y="3504"/>
              <a:ext cx="284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+</a:t>
              </a:r>
              <a:endParaRPr lang="en-US" sz="2000" b="1" smtClean="0">
                <a:solidFill>
                  <a:srgbClr val="33CC33"/>
                </a:solidFill>
                <a:latin typeface="Arial Narrow" pitchFamily="34" charset="0"/>
              </a:endParaRPr>
            </a:p>
          </p:txBody>
        </p:sp>
        <p:sp>
          <p:nvSpPr>
            <p:cNvPr id="115738" name="Text Box 26"/>
            <p:cNvSpPr txBox="1">
              <a:spLocks noChangeArrowheads="1"/>
            </p:cNvSpPr>
            <p:nvPr/>
          </p:nvSpPr>
          <p:spPr bwMode="auto">
            <a:xfrm>
              <a:off x="2641" y="3601"/>
              <a:ext cx="284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+</a:t>
              </a:r>
              <a:endParaRPr lang="en-US" sz="2000" b="1" smtClean="0">
                <a:solidFill>
                  <a:srgbClr val="33CC33"/>
                </a:solidFill>
                <a:latin typeface="Arial Narrow" pitchFamily="34" charset="0"/>
              </a:endParaRPr>
            </a:p>
          </p:txBody>
        </p:sp>
        <p:sp>
          <p:nvSpPr>
            <p:cNvPr id="115740" name="Text Box 28"/>
            <p:cNvSpPr txBox="1">
              <a:spLocks noChangeArrowheads="1"/>
            </p:cNvSpPr>
            <p:nvPr/>
          </p:nvSpPr>
          <p:spPr bwMode="auto">
            <a:xfrm>
              <a:off x="906" y="3552"/>
              <a:ext cx="236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-</a:t>
              </a:r>
              <a:endParaRPr lang="en-US" sz="2000" b="1" smtClean="0">
                <a:solidFill>
                  <a:srgbClr val="33CC33"/>
                </a:solidFill>
                <a:latin typeface="Arial Narrow" pitchFamily="34" charset="0"/>
              </a:endParaRPr>
            </a:p>
          </p:txBody>
        </p:sp>
        <p:cxnSp>
          <p:nvCxnSpPr>
            <p:cNvPr id="115742" name="AutoShape 30"/>
            <p:cNvCxnSpPr>
              <a:cxnSpLocks noChangeShapeType="1"/>
            </p:cNvCxnSpPr>
            <p:nvPr/>
          </p:nvCxnSpPr>
          <p:spPr bwMode="auto">
            <a:xfrm flipV="1">
              <a:off x="3984" y="3504"/>
              <a:ext cx="437" cy="2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15743" name="Text Box 31"/>
            <p:cNvSpPr txBox="1">
              <a:spLocks noChangeArrowheads="1"/>
            </p:cNvSpPr>
            <p:nvPr/>
          </p:nvSpPr>
          <p:spPr bwMode="auto">
            <a:xfrm>
              <a:off x="4422" y="3350"/>
              <a:ext cx="627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srgbClr val="000066"/>
                  </a:solidFill>
                  <a:latin typeface="Arial Narrow" pitchFamily="34" charset="0"/>
                </a:rPr>
                <a:t>X &lt; 1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cxnSp>
          <p:nvCxnSpPr>
            <p:cNvPr id="115746" name="AutoShape 34"/>
            <p:cNvCxnSpPr>
              <a:cxnSpLocks noChangeShapeType="1"/>
            </p:cNvCxnSpPr>
            <p:nvPr/>
          </p:nvCxnSpPr>
          <p:spPr bwMode="auto">
            <a:xfrm>
              <a:off x="4429" y="3493"/>
              <a:ext cx="419" cy="34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15749" name="Text Box 37"/>
            <p:cNvSpPr txBox="1">
              <a:spLocks noChangeArrowheads="1"/>
            </p:cNvSpPr>
            <p:nvPr/>
          </p:nvSpPr>
          <p:spPr bwMode="auto">
            <a:xfrm>
              <a:off x="1296" y="2966"/>
              <a:ext cx="406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no</a:t>
              </a:r>
              <a:endParaRPr lang="en-US" sz="2000" b="1" smtClean="0">
                <a:solidFill>
                  <a:srgbClr val="0000FF"/>
                </a:solidFill>
                <a:latin typeface="Arial Narrow" pitchFamily="34" charset="0"/>
              </a:endParaRPr>
            </a:p>
          </p:txBody>
        </p:sp>
        <p:sp>
          <p:nvSpPr>
            <p:cNvPr id="115750" name="Text Box 38"/>
            <p:cNvSpPr txBox="1">
              <a:spLocks noChangeArrowheads="1"/>
            </p:cNvSpPr>
            <p:nvPr/>
          </p:nvSpPr>
          <p:spPr bwMode="auto">
            <a:xfrm>
              <a:off x="2399" y="2966"/>
              <a:ext cx="493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yes</a:t>
              </a:r>
              <a:endParaRPr lang="en-US" sz="2000" b="1" smtClean="0">
                <a:solidFill>
                  <a:srgbClr val="33CC33"/>
                </a:solidFill>
                <a:latin typeface="Arial Narrow" pitchFamily="34" charset="0"/>
              </a:endParaRPr>
            </a:p>
          </p:txBody>
        </p:sp>
        <p:sp>
          <p:nvSpPr>
            <p:cNvPr id="115751" name="Text Box 39"/>
            <p:cNvSpPr txBox="1">
              <a:spLocks noChangeArrowheads="1"/>
            </p:cNvSpPr>
            <p:nvPr/>
          </p:nvSpPr>
          <p:spPr bwMode="auto">
            <a:xfrm>
              <a:off x="3888" y="3696"/>
              <a:ext cx="284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+</a:t>
              </a:r>
              <a:endParaRPr lang="en-US" sz="2000" b="1" smtClean="0">
                <a:solidFill>
                  <a:srgbClr val="33CC33"/>
                </a:solidFill>
                <a:latin typeface="Arial Narrow" pitchFamily="34" charset="0"/>
              </a:endParaRPr>
            </a:p>
          </p:txBody>
        </p:sp>
        <p:sp>
          <p:nvSpPr>
            <p:cNvPr id="115752" name="Text Box 40"/>
            <p:cNvSpPr txBox="1">
              <a:spLocks noChangeArrowheads="1"/>
            </p:cNvSpPr>
            <p:nvPr/>
          </p:nvSpPr>
          <p:spPr bwMode="auto">
            <a:xfrm>
              <a:off x="4793" y="3734"/>
              <a:ext cx="235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000" b="1" smtClean="0">
                  <a:solidFill>
                    <a:prstClr val="black"/>
                  </a:solidFill>
                  <a:latin typeface="Arial Narrow" pitchFamily="34" charset="0"/>
                </a:rPr>
                <a:t>-</a:t>
              </a:r>
              <a:endParaRPr lang="en-US" sz="2000" b="1" smtClean="0">
                <a:solidFill>
                  <a:srgbClr val="33CC33"/>
                </a:solidFill>
                <a:latin typeface="Arial Narrow" pitchFamily="34" charset="0"/>
              </a:endParaRPr>
            </a:p>
          </p:txBody>
        </p:sp>
      </p:grpSp>
      <p:sp>
        <p:nvSpPr>
          <p:cNvPr id="115754" name="Line 42"/>
          <p:cNvSpPr>
            <a:spLocks noChangeShapeType="1"/>
          </p:cNvSpPr>
          <p:nvPr/>
        </p:nvSpPr>
        <p:spPr bwMode="auto">
          <a:xfrm>
            <a:off x="533400" y="34290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15755" name="Line 43"/>
          <p:cNvSpPr>
            <a:spLocks noChangeShapeType="1"/>
          </p:cNvSpPr>
          <p:nvPr/>
        </p:nvSpPr>
        <p:spPr bwMode="auto">
          <a:xfrm>
            <a:off x="533400" y="6019800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15756" name="Line 44"/>
          <p:cNvSpPr>
            <a:spLocks noChangeShapeType="1"/>
          </p:cNvSpPr>
          <p:nvPr/>
        </p:nvSpPr>
        <p:spPr bwMode="auto">
          <a:xfrm>
            <a:off x="1219200" y="34290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15757" name="Line 45"/>
          <p:cNvSpPr>
            <a:spLocks noChangeShapeType="1"/>
          </p:cNvSpPr>
          <p:nvPr/>
        </p:nvSpPr>
        <p:spPr bwMode="auto">
          <a:xfrm>
            <a:off x="2438400" y="34290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15758" name="Text Box 46"/>
          <p:cNvSpPr txBox="1">
            <a:spLocks noChangeArrowheads="1"/>
          </p:cNvSpPr>
          <p:nvPr/>
        </p:nvSpPr>
        <p:spPr bwMode="auto">
          <a:xfrm>
            <a:off x="1066800" y="5988050"/>
            <a:ext cx="2597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Arial Narrow" pitchFamily="34" charset="0"/>
              </a:rPr>
              <a:t>1                        3                      X</a:t>
            </a:r>
            <a:endParaRPr lang="en-US" sz="14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115759" name="Line 47"/>
          <p:cNvSpPr>
            <a:spLocks noChangeShapeType="1"/>
          </p:cNvSpPr>
          <p:nvPr/>
        </p:nvSpPr>
        <p:spPr bwMode="auto">
          <a:xfrm>
            <a:off x="533400" y="4800600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15760" name="Line 48"/>
          <p:cNvSpPr>
            <a:spLocks noChangeShapeType="1"/>
          </p:cNvSpPr>
          <p:nvPr/>
        </p:nvSpPr>
        <p:spPr bwMode="auto">
          <a:xfrm>
            <a:off x="533400" y="4038600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15761" name="Text Box 49"/>
          <p:cNvSpPr txBox="1">
            <a:spLocks noChangeArrowheads="1"/>
          </p:cNvSpPr>
          <p:nvPr/>
        </p:nvSpPr>
        <p:spPr bwMode="auto">
          <a:xfrm>
            <a:off x="304800" y="3886200"/>
            <a:ext cx="276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Arial Narrow" pitchFamily="34" charset="0"/>
              </a:rPr>
              <a:t>7</a:t>
            </a:r>
            <a:endParaRPr lang="en-US" sz="14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115762" name="Text Box 50"/>
          <p:cNvSpPr txBox="1">
            <a:spLocks noChangeArrowheads="1"/>
          </p:cNvSpPr>
          <p:nvPr/>
        </p:nvSpPr>
        <p:spPr bwMode="auto">
          <a:xfrm>
            <a:off x="304800" y="4648200"/>
            <a:ext cx="276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Arial Narrow" pitchFamily="34" charset="0"/>
              </a:rPr>
              <a:t>5</a:t>
            </a:r>
            <a:endParaRPr lang="en-US" sz="14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115763" name="Text Box 51"/>
          <p:cNvSpPr txBox="1">
            <a:spLocks noChangeArrowheads="1"/>
          </p:cNvSpPr>
          <p:nvPr/>
        </p:nvSpPr>
        <p:spPr bwMode="auto">
          <a:xfrm>
            <a:off x="304800" y="3505200"/>
            <a:ext cx="295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Arial Narrow" pitchFamily="34" charset="0"/>
              </a:rPr>
              <a:t>Y</a:t>
            </a:r>
            <a:endParaRPr lang="en-US" sz="14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115764" name="Text Box 52"/>
          <p:cNvSpPr txBox="1">
            <a:spLocks noChangeArrowheads="1"/>
          </p:cNvSpPr>
          <p:nvPr/>
        </p:nvSpPr>
        <p:spPr bwMode="auto">
          <a:xfrm>
            <a:off x="714375" y="5149850"/>
            <a:ext cx="239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Arial Narrow" pitchFamily="34" charset="0"/>
              </a:rPr>
              <a:t>-</a:t>
            </a:r>
            <a:endParaRPr lang="en-US" sz="14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115765" name="Text Box 53"/>
          <p:cNvSpPr txBox="1">
            <a:spLocks noChangeArrowheads="1"/>
          </p:cNvSpPr>
          <p:nvPr/>
        </p:nvSpPr>
        <p:spPr bwMode="auto">
          <a:xfrm>
            <a:off x="1628775" y="5073650"/>
            <a:ext cx="280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Arial Narrow" pitchFamily="34" charset="0"/>
              </a:rPr>
              <a:t>+</a:t>
            </a:r>
            <a:endParaRPr lang="en-US" sz="14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115766" name="Text Box 54"/>
          <p:cNvSpPr txBox="1">
            <a:spLocks noChangeArrowheads="1"/>
          </p:cNvSpPr>
          <p:nvPr/>
        </p:nvSpPr>
        <p:spPr bwMode="auto">
          <a:xfrm>
            <a:off x="714375" y="4267200"/>
            <a:ext cx="32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Arial Narrow" pitchFamily="34" charset="0"/>
              </a:rPr>
              <a:t>+ </a:t>
            </a:r>
            <a:endParaRPr lang="en-US" sz="14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115767" name="Text Box 55"/>
          <p:cNvSpPr txBox="1">
            <a:spLocks noChangeArrowheads="1"/>
          </p:cNvSpPr>
          <p:nvPr/>
        </p:nvSpPr>
        <p:spPr bwMode="auto">
          <a:xfrm>
            <a:off x="1628775" y="4267200"/>
            <a:ext cx="280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Arial Narrow" pitchFamily="34" charset="0"/>
              </a:rPr>
              <a:t>+</a:t>
            </a:r>
            <a:endParaRPr lang="en-US" sz="14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115769" name="Text Box 57"/>
          <p:cNvSpPr txBox="1">
            <a:spLocks noChangeArrowheads="1"/>
          </p:cNvSpPr>
          <p:nvPr/>
        </p:nvSpPr>
        <p:spPr bwMode="auto">
          <a:xfrm>
            <a:off x="1600200" y="3505200"/>
            <a:ext cx="280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Arial Narrow" pitchFamily="34" charset="0"/>
              </a:rPr>
              <a:t>+</a:t>
            </a:r>
            <a:endParaRPr lang="en-US" sz="14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115770" name="Text Box 58"/>
          <p:cNvSpPr txBox="1">
            <a:spLocks noChangeArrowheads="1"/>
          </p:cNvSpPr>
          <p:nvPr/>
        </p:nvSpPr>
        <p:spPr bwMode="auto">
          <a:xfrm>
            <a:off x="2995613" y="3505200"/>
            <a:ext cx="280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Arial Narrow" pitchFamily="34" charset="0"/>
              </a:rPr>
              <a:t>+</a:t>
            </a:r>
            <a:endParaRPr lang="en-US" sz="14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115771" name="Text Box 59"/>
          <p:cNvSpPr txBox="1">
            <a:spLocks noChangeArrowheads="1"/>
          </p:cNvSpPr>
          <p:nvPr/>
        </p:nvSpPr>
        <p:spPr bwMode="auto">
          <a:xfrm>
            <a:off x="2884488" y="4267200"/>
            <a:ext cx="2397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Arial Narrow" pitchFamily="34" charset="0"/>
              </a:rPr>
              <a:t>-</a:t>
            </a:r>
            <a:endParaRPr lang="en-US" sz="14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115772" name="Text Box 60"/>
          <p:cNvSpPr txBox="1">
            <a:spLocks noChangeArrowheads="1"/>
          </p:cNvSpPr>
          <p:nvPr/>
        </p:nvSpPr>
        <p:spPr bwMode="auto">
          <a:xfrm>
            <a:off x="2960688" y="5181600"/>
            <a:ext cx="2397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Arial Narrow" pitchFamily="34" charset="0"/>
              </a:rPr>
              <a:t>-</a:t>
            </a:r>
            <a:endParaRPr lang="en-US" sz="14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115773" name="Text Box 61"/>
          <p:cNvSpPr txBox="1">
            <a:spLocks noChangeArrowheads="1"/>
          </p:cNvSpPr>
          <p:nvPr/>
        </p:nvSpPr>
        <p:spPr bwMode="auto">
          <a:xfrm>
            <a:off x="762000" y="3505200"/>
            <a:ext cx="280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1600" b="1" smtClean="0">
                <a:solidFill>
                  <a:srgbClr val="0000FF"/>
                </a:solidFill>
                <a:latin typeface="Arial Narrow" pitchFamily="34" charset="0"/>
              </a:rPr>
              <a:t>+</a:t>
            </a:r>
            <a:endParaRPr lang="en-US" sz="1400" u="sng" smtClean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</p:txBody>
      </p:sp>
      <p:sp>
        <p:nvSpPr>
          <p:cNvPr id="115774" name="Rectangle 62"/>
          <p:cNvSpPr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Decision Trees: Decision Boundaries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Decision Trees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Can represent any Boolean Function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Can be viewed as a way to compactly represent a lot of data.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Advantage: non-metric data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Natural representation: (20 questions) 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The </a:t>
            </a:r>
            <a:r>
              <a:rPr lang="en-US" sz="2400" dirty="0">
                <a:solidFill>
                  <a:srgbClr val="FF0000"/>
                </a:solidFill>
              </a:rPr>
              <a:t>evaluation</a:t>
            </a:r>
            <a:r>
              <a:rPr lang="en-US" sz="2400" dirty="0"/>
              <a:t> of the Decision Tree Classifier </a:t>
            </a:r>
            <a:br>
              <a:rPr lang="en-US" sz="2400" dirty="0"/>
            </a:br>
            <a:r>
              <a:rPr lang="en-US" sz="2400" dirty="0"/>
              <a:t>is easy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Clearly, given data, there are many </a:t>
            </a:r>
            <a:br>
              <a:rPr lang="en-US" sz="2400" dirty="0"/>
            </a:br>
            <a:r>
              <a:rPr lang="en-US" sz="2400" dirty="0"/>
              <a:t>ways to Represent it as a decision tree.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Learning a </a:t>
            </a:r>
            <a:r>
              <a:rPr lang="en-US" sz="2400" dirty="0">
                <a:solidFill>
                  <a:srgbClr val="FF0000"/>
                </a:solidFill>
              </a:rPr>
              <a:t>good</a:t>
            </a:r>
            <a:r>
              <a:rPr lang="en-US" sz="2400" dirty="0"/>
              <a:t> representation from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    data is the challenge.</a:t>
            </a:r>
          </a:p>
        </p:txBody>
      </p:sp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A0A3-AA96-4A30-BFBF-213C83203AD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96136" y="2780928"/>
            <a:ext cx="26149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http://www.20q.net/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82C23-1BD0-4192-8770-1995C4973FD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8821" name="Rectangle 37"/>
          <p:cNvSpPr>
            <a:spLocks noChangeArrowheads="1"/>
          </p:cNvSpPr>
          <p:nvPr/>
        </p:nvSpPr>
        <p:spPr bwMode="auto">
          <a:xfrm>
            <a:off x="5715000" y="4114800"/>
            <a:ext cx="5334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18820" name="Rectangle 36"/>
          <p:cNvSpPr>
            <a:spLocks noChangeArrowheads="1"/>
          </p:cNvSpPr>
          <p:nvPr/>
        </p:nvSpPr>
        <p:spPr bwMode="auto">
          <a:xfrm>
            <a:off x="6477000" y="3810000"/>
            <a:ext cx="5334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914400" y="1143000"/>
            <a:ext cx="7691529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u="sng" dirty="0" smtClean="0">
                <a:solidFill>
                  <a:schemeClr val="tx1"/>
                </a:solidFill>
                <a:latin typeface="Arial Narrow" pitchFamily="34" charset="0"/>
              </a:rPr>
              <a:t>DT(Examples, Attributes)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 If all Examples have same label:  return a leaf node with Label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 Else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    If  Attributes is empty: return a leaf with majority Label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 Else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    Pick an attribute A as root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    For each value v of A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    Let Examples(v) be all the examples for which A=v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    Add a branch out of the root for the test A=v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      If  Examples(v)  is empty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        create a leaf node labeled with the majority label in Examples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     Else recursively create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subtree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by calling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        DT(Examples(v), Attribute-{A})</a:t>
            </a:r>
          </a:p>
        </p:txBody>
      </p:sp>
      <p:sp>
        <p:nvSpPr>
          <p:cNvPr id="118822" name="Rectangle 38"/>
          <p:cNvSpPr>
            <a:spLocks noChangeArrowheads="1"/>
          </p:cNvSpPr>
          <p:nvPr/>
        </p:nvSpPr>
        <p:spPr bwMode="auto">
          <a:xfrm>
            <a:off x="6858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Basic Decision Trees Learning Algorithm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73F34-8194-4C3C-BF26-6ACD7238F3D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838200" y="1377950"/>
            <a:ext cx="6784975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The goal is to have the resulting decision tree as small as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 possible (Occam’s Razor)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Finding the minimal decision tree consistent with the data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 is NP-hard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The recursive algorithm is a greedy heuristic search for a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  simple tree, but cannot guarantee optimality.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The main decision in the algorithm is the selection of the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smtClean="0">
                <a:solidFill>
                  <a:prstClr val="black"/>
                </a:solidFill>
                <a:latin typeface="Arial Narrow" pitchFamily="34" charset="0"/>
              </a:rPr>
              <a:t>   next attribute to condition on.</a:t>
            </a:r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6858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Picking the Root Attribute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A5A0A-0C13-47B9-94FF-745C6EE573C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152400" y="1143000"/>
            <a:ext cx="8610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Consider data with two Boolean attributes (A,B).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                { (A=0,B=0), -  }:    50 examples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                { (A=0,B=1), -  }:    50 examples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                {  (A=1,B=0), -  }:      0 examples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2400" dirty="0" smtClean="0">
                <a:solidFill>
                  <a:prstClr val="black"/>
                </a:solidFill>
                <a:latin typeface="Arial Narrow" pitchFamily="34" charset="0"/>
              </a:rPr>
              <a:t>                 {  (A=1,B=1), +  }: 100 examples</a:t>
            </a:r>
          </a:p>
        </p:txBody>
      </p:sp>
      <p:sp>
        <p:nvSpPr>
          <p:cNvPr id="120836" name="Line 4"/>
          <p:cNvSpPr>
            <a:spLocks noChangeShapeType="1"/>
          </p:cNvSpPr>
          <p:nvPr/>
        </p:nvSpPr>
        <p:spPr bwMode="auto">
          <a:xfrm>
            <a:off x="0" y="31242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0"/>
              </a:spcBef>
              <a:buClrTx/>
              <a:buSzPct val="60000"/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6348413" y="3733800"/>
            <a:ext cx="1728787" cy="1219200"/>
            <a:chOff x="2113" y="2784"/>
            <a:chExt cx="1089" cy="768"/>
          </a:xfrm>
        </p:grpSpPr>
        <p:sp>
          <p:nvSpPr>
            <p:cNvPr id="120837" name="Rectangle 5"/>
            <p:cNvSpPr>
              <a:spLocks noChangeArrowheads="1"/>
            </p:cNvSpPr>
            <p:nvPr/>
          </p:nvSpPr>
          <p:spPr bwMode="auto">
            <a:xfrm>
              <a:off x="2544" y="2784"/>
              <a:ext cx="23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A</a:t>
              </a:r>
            </a:p>
          </p:txBody>
        </p:sp>
        <p:sp>
          <p:nvSpPr>
            <p:cNvPr id="120840" name="Rectangle 8"/>
            <p:cNvSpPr>
              <a:spLocks noChangeArrowheads="1"/>
            </p:cNvSpPr>
            <p:nvPr/>
          </p:nvSpPr>
          <p:spPr bwMode="auto">
            <a:xfrm>
              <a:off x="2113" y="3225"/>
              <a:ext cx="22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+</a:t>
              </a:r>
            </a:p>
          </p:txBody>
        </p:sp>
        <p:sp>
          <p:nvSpPr>
            <p:cNvPr id="120841" name="Rectangle 9"/>
            <p:cNvSpPr>
              <a:spLocks noChangeArrowheads="1"/>
            </p:cNvSpPr>
            <p:nvPr/>
          </p:nvSpPr>
          <p:spPr bwMode="auto">
            <a:xfrm>
              <a:off x="3025" y="3216"/>
              <a:ext cx="17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-</a:t>
              </a:r>
            </a:p>
          </p:txBody>
        </p:sp>
        <p:cxnSp>
          <p:nvCxnSpPr>
            <p:cNvPr id="120842" name="AutoShape 10"/>
            <p:cNvCxnSpPr>
              <a:cxnSpLocks noChangeShapeType="1"/>
              <a:stCxn id="120837" idx="1"/>
              <a:endCxn id="120840" idx="0"/>
            </p:cNvCxnSpPr>
            <p:nvPr/>
          </p:nvCxnSpPr>
          <p:spPr bwMode="auto">
            <a:xfrm flipH="1">
              <a:off x="2225" y="2948"/>
              <a:ext cx="319" cy="27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0843" name="AutoShape 11"/>
            <p:cNvCxnSpPr>
              <a:cxnSpLocks noChangeShapeType="1"/>
              <a:stCxn id="120837" idx="3"/>
              <a:endCxn id="120841" idx="0"/>
            </p:cNvCxnSpPr>
            <p:nvPr/>
          </p:nvCxnSpPr>
          <p:spPr bwMode="auto">
            <a:xfrm>
              <a:off x="2783" y="2948"/>
              <a:ext cx="331" cy="26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20844" name="Rectangle 12"/>
            <p:cNvSpPr>
              <a:spLocks noChangeArrowheads="1"/>
            </p:cNvSpPr>
            <p:nvPr/>
          </p:nvSpPr>
          <p:spPr bwMode="auto">
            <a:xfrm>
              <a:off x="2929" y="2832"/>
              <a:ext cx="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0</a:t>
              </a:r>
            </a:p>
          </p:txBody>
        </p:sp>
        <p:sp>
          <p:nvSpPr>
            <p:cNvPr id="120845" name="Rectangle 13"/>
            <p:cNvSpPr>
              <a:spLocks noChangeArrowheads="1"/>
            </p:cNvSpPr>
            <p:nvPr/>
          </p:nvSpPr>
          <p:spPr bwMode="auto">
            <a:xfrm>
              <a:off x="2256" y="2832"/>
              <a:ext cx="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76200" y="4572000"/>
            <a:ext cx="2438400" cy="1981200"/>
            <a:chOff x="96" y="2976"/>
            <a:chExt cx="1536" cy="1248"/>
          </a:xfrm>
        </p:grpSpPr>
        <p:sp>
          <p:nvSpPr>
            <p:cNvPr id="120846" name="Rectangle 14"/>
            <p:cNvSpPr>
              <a:spLocks noChangeArrowheads="1"/>
            </p:cNvSpPr>
            <p:nvPr/>
          </p:nvSpPr>
          <p:spPr bwMode="auto">
            <a:xfrm>
              <a:off x="959" y="2976"/>
              <a:ext cx="23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B</a:t>
              </a:r>
            </a:p>
          </p:txBody>
        </p:sp>
        <p:sp>
          <p:nvSpPr>
            <p:cNvPr id="120848" name="Rectangle 16"/>
            <p:cNvSpPr>
              <a:spLocks noChangeArrowheads="1"/>
            </p:cNvSpPr>
            <p:nvPr/>
          </p:nvSpPr>
          <p:spPr bwMode="auto">
            <a:xfrm>
              <a:off x="1455" y="3408"/>
              <a:ext cx="17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-</a:t>
              </a:r>
            </a:p>
          </p:txBody>
        </p:sp>
        <p:cxnSp>
          <p:nvCxnSpPr>
            <p:cNvPr id="120849" name="AutoShape 17"/>
            <p:cNvCxnSpPr>
              <a:cxnSpLocks noChangeShapeType="1"/>
              <a:stCxn id="120846" idx="1"/>
            </p:cNvCxnSpPr>
            <p:nvPr/>
          </p:nvCxnSpPr>
          <p:spPr bwMode="auto">
            <a:xfrm flipH="1">
              <a:off x="640" y="3140"/>
              <a:ext cx="319" cy="27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0850" name="AutoShape 18"/>
            <p:cNvCxnSpPr>
              <a:cxnSpLocks noChangeShapeType="1"/>
              <a:stCxn id="120846" idx="3"/>
              <a:endCxn id="120848" idx="0"/>
            </p:cNvCxnSpPr>
            <p:nvPr/>
          </p:nvCxnSpPr>
          <p:spPr bwMode="auto">
            <a:xfrm>
              <a:off x="1198" y="3140"/>
              <a:ext cx="346" cy="26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20851" name="Rectangle 19"/>
            <p:cNvSpPr>
              <a:spLocks noChangeArrowheads="1"/>
            </p:cNvSpPr>
            <p:nvPr/>
          </p:nvSpPr>
          <p:spPr bwMode="auto">
            <a:xfrm>
              <a:off x="1344" y="3024"/>
              <a:ext cx="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0</a:t>
              </a:r>
            </a:p>
          </p:txBody>
        </p:sp>
        <p:sp>
          <p:nvSpPr>
            <p:cNvPr id="120852" name="Rectangle 20"/>
            <p:cNvSpPr>
              <a:spLocks noChangeArrowheads="1"/>
            </p:cNvSpPr>
            <p:nvPr/>
          </p:nvSpPr>
          <p:spPr bwMode="auto">
            <a:xfrm>
              <a:off x="671" y="3024"/>
              <a:ext cx="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1</a:t>
              </a:r>
            </a:p>
          </p:txBody>
        </p:sp>
        <p:sp>
          <p:nvSpPr>
            <p:cNvPr id="120853" name="Rectangle 21"/>
            <p:cNvSpPr>
              <a:spLocks noChangeArrowheads="1"/>
            </p:cNvSpPr>
            <p:nvPr/>
          </p:nvSpPr>
          <p:spPr bwMode="auto">
            <a:xfrm>
              <a:off x="527" y="3456"/>
              <a:ext cx="23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A</a:t>
              </a:r>
            </a:p>
          </p:txBody>
        </p:sp>
        <p:sp>
          <p:nvSpPr>
            <p:cNvPr id="120854" name="Rectangle 22"/>
            <p:cNvSpPr>
              <a:spLocks noChangeArrowheads="1"/>
            </p:cNvSpPr>
            <p:nvPr/>
          </p:nvSpPr>
          <p:spPr bwMode="auto">
            <a:xfrm>
              <a:off x="96" y="3897"/>
              <a:ext cx="22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+</a:t>
              </a:r>
            </a:p>
          </p:txBody>
        </p:sp>
        <p:sp>
          <p:nvSpPr>
            <p:cNvPr id="120855" name="Rectangle 23"/>
            <p:cNvSpPr>
              <a:spLocks noChangeArrowheads="1"/>
            </p:cNvSpPr>
            <p:nvPr/>
          </p:nvSpPr>
          <p:spPr bwMode="auto">
            <a:xfrm>
              <a:off x="1008" y="3888"/>
              <a:ext cx="17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-</a:t>
              </a:r>
            </a:p>
          </p:txBody>
        </p:sp>
        <p:cxnSp>
          <p:nvCxnSpPr>
            <p:cNvPr id="120856" name="AutoShape 24"/>
            <p:cNvCxnSpPr>
              <a:cxnSpLocks noChangeShapeType="1"/>
              <a:stCxn id="120853" idx="1"/>
              <a:endCxn id="120854" idx="0"/>
            </p:cNvCxnSpPr>
            <p:nvPr/>
          </p:nvCxnSpPr>
          <p:spPr bwMode="auto">
            <a:xfrm flipH="1">
              <a:off x="208" y="3620"/>
              <a:ext cx="319" cy="27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0857" name="AutoShape 25"/>
            <p:cNvCxnSpPr>
              <a:cxnSpLocks noChangeShapeType="1"/>
              <a:stCxn id="120853" idx="3"/>
              <a:endCxn id="120855" idx="0"/>
            </p:cNvCxnSpPr>
            <p:nvPr/>
          </p:nvCxnSpPr>
          <p:spPr bwMode="auto">
            <a:xfrm>
              <a:off x="766" y="3620"/>
              <a:ext cx="331" cy="26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20858" name="Rectangle 26"/>
            <p:cNvSpPr>
              <a:spLocks noChangeArrowheads="1"/>
            </p:cNvSpPr>
            <p:nvPr/>
          </p:nvSpPr>
          <p:spPr bwMode="auto">
            <a:xfrm>
              <a:off x="912" y="3504"/>
              <a:ext cx="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0</a:t>
              </a:r>
            </a:p>
          </p:txBody>
        </p:sp>
        <p:sp>
          <p:nvSpPr>
            <p:cNvPr id="120859" name="Rectangle 27"/>
            <p:cNvSpPr>
              <a:spLocks noChangeArrowheads="1"/>
            </p:cNvSpPr>
            <p:nvPr/>
          </p:nvSpPr>
          <p:spPr bwMode="auto">
            <a:xfrm>
              <a:off x="239" y="3504"/>
              <a:ext cx="2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FontTx/>
                <a:buNone/>
              </a:pPr>
              <a:r>
                <a:rPr lang="en-US" sz="2800" smtClean="0">
                  <a:solidFill>
                    <a:srgbClr val="FF0000"/>
                  </a:solidFill>
                  <a:latin typeface="Arial Narrow" pitchFamily="34" charset="0"/>
                </a:rPr>
                <a:t>1</a:t>
              </a:r>
            </a:p>
          </p:txBody>
        </p:sp>
      </p:grpSp>
      <p:sp>
        <p:nvSpPr>
          <p:cNvPr id="120862" name="Rectangle 30"/>
          <p:cNvSpPr>
            <a:spLocks noChangeArrowheads="1"/>
          </p:cNvSpPr>
          <p:nvPr/>
        </p:nvSpPr>
        <p:spPr bwMode="auto">
          <a:xfrm>
            <a:off x="2514600" y="4876800"/>
            <a:ext cx="6589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800" smtClean="0">
                <a:solidFill>
                  <a:srgbClr val="FF0000"/>
                </a:solidFill>
                <a:latin typeface="Arial Narrow" pitchFamily="34" charset="0"/>
              </a:rPr>
              <a:t>Splitting on B:</a:t>
            </a:r>
            <a:r>
              <a:rPr lang="en-US" sz="2800" smtClean="0">
                <a:solidFill>
                  <a:prstClr val="black"/>
                </a:solidFill>
                <a:latin typeface="Arial Narrow" pitchFamily="34" charset="0"/>
              </a:rPr>
              <a:t> we don’t get purely labeled nodes.</a:t>
            </a:r>
          </a:p>
        </p:txBody>
      </p:sp>
      <p:sp>
        <p:nvSpPr>
          <p:cNvPr id="120863" name="Rectangle 31"/>
          <p:cNvSpPr>
            <a:spLocks noChangeArrowheads="1"/>
          </p:cNvSpPr>
          <p:nvPr/>
        </p:nvSpPr>
        <p:spPr bwMode="auto">
          <a:xfrm>
            <a:off x="2514600" y="5576888"/>
            <a:ext cx="6343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What if we have:</a:t>
            </a:r>
            <a:r>
              <a:rPr lang="en-US" sz="2800" dirty="0" smtClean="0">
                <a:solidFill>
                  <a:prstClr val="black"/>
                </a:solidFill>
                <a:latin typeface="Arial Narrow" pitchFamily="34" charset="0"/>
              </a:rPr>
              <a:t> {(A=1,B=0), -  }: 3 examples</a:t>
            </a:r>
          </a:p>
        </p:txBody>
      </p:sp>
      <p:sp>
        <p:nvSpPr>
          <p:cNvPr id="120864" name="Rectangle 32"/>
          <p:cNvSpPr>
            <a:spLocks noChangeArrowheads="1"/>
          </p:cNvSpPr>
          <p:nvPr/>
        </p:nvSpPr>
        <p:spPr bwMode="auto">
          <a:xfrm>
            <a:off x="152400" y="32004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800" smtClean="0">
                <a:solidFill>
                  <a:prstClr val="black"/>
                </a:solidFill>
                <a:latin typeface="Arial Narrow" pitchFamily="34" charset="0"/>
              </a:rPr>
              <a:t> What should be the first attribute we select?</a:t>
            </a:r>
          </a:p>
        </p:txBody>
      </p:sp>
      <p:sp>
        <p:nvSpPr>
          <p:cNvPr id="120865" name="Rectangle 33"/>
          <p:cNvSpPr>
            <a:spLocks noChangeArrowheads="1"/>
          </p:cNvSpPr>
          <p:nvPr/>
        </p:nvSpPr>
        <p:spPr bwMode="auto">
          <a:xfrm>
            <a:off x="152400" y="3748088"/>
            <a:ext cx="59578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 Splitting on A:</a:t>
            </a:r>
            <a:r>
              <a:rPr lang="en-US" sz="2800" dirty="0" smtClean="0">
                <a:solidFill>
                  <a:prstClr val="black"/>
                </a:solidFill>
                <a:latin typeface="Arial Narrow" pitchFamily="34" charset="0"/>
              </a:rPr>
              <a:t> we get purely labeled nodes.</a:t>
            </a:r>
          </a:p>
        </p:txBody>
      </p:sp>
      <p:sp>
        <p:nvSpPr>
          <p:cNvPr id="120866" name="Rectangle 34"/>
          <p:cNvSpPr>
            <a:spLocks noChangeArrowheads="1"/>
          </p:cNvSpPr>
          <p:nvPr/>
        </p:nvSpPr>
        <p:spPr bwMode="auto">
          <a:xfrm>
            <a:off x="6858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Picking the Root Attribute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62" grpId="0" autoUpdateAnimBg="0"/>
      <p:bldP spid="120863" grpId="0" autoUpdateAnimBg="0"/>
      <p:bldP spid="120864" grpId="0" autoUpdateAnimBg="0"/>
      <p:bldP spid="120865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18787</TotalTime>
  <Words>4038</Words>
  <Application>Microsoft Office PowerPoint</Application>
  <PresentationFormat>On-screen Show (4:3)</PresentationFormat>
  <Paragraphs>982</Paragraphs>
  <Slides>49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3" baseType="lpstr">
      <vt:lpstr>Office Theme</vt:lpstr>
      <vt:lpstr>2_Office Theme</vt:lpstr>
      <vt:lpstr>3_Office Theme</vt:lpstr>
      <vt:lpstr>Equation</vt:lpstr>
      <vt:lpstr>Machine Learning</vt:lpstr>
      <vt:lpstr>Slide 2</vt:lpstr>
      <vt:lpstr>Slide 3</vt:lpstr>
      <vt:lpstr>Slide 4</vt:lpstr>
      <vt:lpstr>Slide 5</vt:lpstr>
      <vt:lpstr>Decision Trees</vt:lpstr>
      <vt:lpstr>Slide 7</vt:lpstr>
      <vt:lpstr>Slide 8</vt:lpstr>
      <vt:lpstr>Slide 9</vt:lpstr>
      <vt:lpstr>Slide 10</vt:lpstr>
      <vt:lpstr>Slide 11</vt:lpstr>
      <vt:lpstr>Entropy</vt:lpstr>
      <vt:lpstr>Entropy</vt:lpstr>
      <vt:lpstr>Slide 14</vt:lpstr>
      <vt:lpstr>Information Gain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can position your opening statement here, either in Connexions Purple or reversed-out.</dc:title>
  <dc:creator>David Mc Mullan</dc:creator>
  <cp:lastModifiedBy>qiu</cp:lastModifiedBy>
  <cp:revision>1708</cp:revision>
  <dcterms:created xsi:type="dcterms:W3CDTF">2003-03-31T12:37:15Z</dcterms:created>
  <dcterms:modified xsi:type="dcterms:W3CDTF">2010-11-25T11:05:36Z</dcterms:modified>
</cp:coreProperties>
</file>