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49" r:id="rId2"/>
    <p:sldId id="356" r:id="rId3"/>
    <p:sldId id="359" r:id="rId4"/>
    <p:sldId id="360" r:id="rId5"/>
    <p:sldId id="362" r:id="rId6"/>
    <p:sldId id="363" r:id="rId7"/>
    <p:sldId id="364" r:id="rId8"/>
    <p:sldId id="365" r:id="rId9"/>
    <p:sldId id="361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193693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E913C"/>
    <a:srgbClr val="0A5019"/>
    <a:srgbClr val="FF0000"/>
    <a:srgbClr val="26E44F"/>
    <a:srgbClr val="F4B780"/>
    <a:srgbClr val="094917"/>
    <a:srgbClr val="0527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3" autoAdjust="0"/>
    <p:restoredTop sz="9456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8575B6E-1A99-462B-A466-B971968DC4B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57A4CC4-6260-4BE4-9247-1FA75B695B5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0404D-E309-4309-A59F-D270575B106F}" type="slidenum">
              <a:rPr lang="en-GB"/>
              <a:pPr/>
              <a:t>2</a:t>
            </a:fld>
            <a:endParaRPr lang="en-GB"/>
          </a:p>
        </p:txBody>
      </p:sp>
      <p:sp>
        <p:nvSpPr>
          <p:cNvPr id="79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427376-674D-434C-B22A-986B1186E195}" type="slidenum">
              <a:rPr lang="en-GB"/>
              <a:pPr/>
              <a:t>11</a:t>
            </a:fld>
            <a:endParaRPr lang="en-GB"/>
          </a:p>
        </p:txBody>
      </p:sp>
      <p:sp>
        <p:nvSpPr>
          <p:cNvPr id="106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30AEF-B61A-4B76-B03B-D3A9A2E77AB4}" type="slidenum">
              <a:rPr lang="en-GB"/>
              <a:pPr/>
              <a:t>12</a:t>
            </a:fld>
            <a:endParaRPr lang="en-GB"/>
          </a:p>
        </p:txBody>
      </p:sp>
      <p:sp>
        <p:nvSpPr>
          <p:cNvPr id="107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518073-AE1E-4AC4-976B-6EC358A044AB}" type="slidenum">
              <a:rPr lang="en-GB"/>
              <a:pPr/>
              <a:t>13</a:t>
            </a:fld>
            <a:endParaRPr lang="en-GB"/>
          </a:p>
        </p:txBody>
      </p:sp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803F2-411F-475A-A9D7-E91F036700CE}" type="slidenum">
              <a:rPr lang="en-GB"/>
              <a:pPr/>
              <a:t>14</a:t>
            </a:fld>
            <a:endParaRPr lang="en-GB"/>
          </a:p>
        </p:txBody>
      </p:sp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9C41E-CCE0-42DB-844F-E6B0D2C81F6C}" type="slidenum">
              <a:rPr lang="en-GB"/>
              <a:pPr/>
              <a:t>15</a:t>
            </a:fld>
            <a:endParaRPr lang="en-GB"/>
          </a:p>
        </p:txBody>
      </p:sp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50F21-3144-46D7-9325-857FFC3963A6}" type="slidenum">
              <a:rPr lang="en-GB"/>
              <a:pPr/>
              <a:t>16</a:t>
            </a:fld>
            <a:endParaRPr lang="en-GB"/>
          </a:p>
        </p:txBody>
      </p:sp>
      <p:sp>
        <p:nvSpPr>
          <p:cNvPr id="107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94553-8C98-46B8-85F7-E9C70DA35F01}" type="slidenum">
              <a:rPr lang="en-GB"/>
              <a:pPr/>
              <a:t>17</a:t>
            </a:fld>
            <a:endParaRPr lang="en-GB"/>
          </a:p>
        </p:txBody>
      </p:sp>
      <p:sp>
        <p:nvSpPr>
          <p:cNvPr id="108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ECC631-4A05-45E3-A5C7-8AAA5F2C7A7E}" type="slidenum">
              <a:rPr lang="en-GB"/>
              <a:pPr/>
              <a:t>18</a:t>
            </a:fld>
            <a:endParaRPr lang="en-GB"/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5E0E3-12E7-495C-87EB-706A08D221DB}" type="slidenum">
              <a:rPr lang="en-GB"/>
              <a:pPr/>
              <a:t>3</a:t>
            </a:fld>
            <a:endParaRPr lang="en-GB"/>
          </a:p>
        </p:txBody>
      </p:sp>
      <p:sp>
        <p:nvSpPr>
          <p:cNvPr id="104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4F246E-A55D-4955-A7CB-F7D1813DE009}" type="slidenum">
              <a:rPr lang="en-GB"/>
              <a:pPr/>
              <a:t>4</a:t>
            </a:fld>
            <a:endParaRPr lang="en-GB"/>
          </a:p>
        </p:txBody>
      </p:sp>
      <p:sp>
        <p:nvSpPr>
          <p:cNvPr id="105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9AC6C-4955-4151-A3E7-D4A97F86A7FF}" type="slidenum">
              <a:rPr lang="en-GB"/>
              <a:pPr/>
              <a:t>5</a:t>
            </a:fld>
            <a:endParaRPr lang="en-GB"/>
          </a:p>
        </p:txBody>
      </p:sp>
      <p:sp>
        <p:nvSpPr>
          <p:cNvPr id="105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F68F4-9C75-453E-8255-4CF49D8B82DB}" type="slidenum">
              <a:rPr lang="en-GB"/>
              <a:pPr/>
              <a:t>6</a:t>
            </a:fld>
            <a:endParaRPr lang="en-GB"/>
          </a:p>
        </p:txBody>
      </p:sp>
      <p:sp>
        <p:nvSpPr>
          <p:cNvPr id="105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35D060-FFFF-43C8-B73D-B6C395521572}" type="slidenum">
              <a:rPr lang="en-GB"/>
              <a:pPr/>
              <a:t>7</a:t>
            </a:fld>
            <a:endParaRPr lang="en-GB"/>
          </a:p>
        </p:txBody>
      </p:sp>
      <p:sp>
        <p:nvSpPr>
          <p:cNvPr id="106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7EA41B-9B7F-4118-9240-F0DD22174098}" type="slidenum">
              <a:rPr lang="en-GB"/>
              <a:pPr/>
              <a:t>8</a:t>
            </a:fld>
            <a:endParaRPr lang="en-GB"/>
          </a:p>
        </p:txBody>
      </p:sp>
      <p:sp>
        <p:nvSpPr>
          <p:cNvPr id="106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859C1E-A3FF-48CC-B49E-834923A2EFF6}" type="slidenum">
              <a:rPr lang="en-GB"/>
              <a:pPr/>
              <a:t>9</a:t>
            </a:fld>
            <a:endParaRPr lang="en-GB"/>
          </a:p>
        </p:txBody>
      </p:sp>
      <p:sp>
        <p:nvSpPr>
          <p:cNvPr id="105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5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72ACF9-D6FC-4ED7-B016-E3FE34B89EAF}" type="slidenum">
              <a:rPr lang="en-GB"/>
              <a:pPr/>
              <a:t>10</a:t>
            </a:fld>
            <a:endParaRPr lang="en-GB"/>
          </a:p>
        </p:txBody>
      </p:sp>
      <p:sp>
        <p:nvSpPr>
          <p:cNvPr id="106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D2AC388E-1B9D-41D9-9C9B-0612972086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8E261E2B-3F20-4F3B-BF19-2370C47B53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E34BA6C-E8D7-44E8-BCA2-1ABA74708F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24394224-636A-405E-BFBA-C3E1217C830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5F550940-F906-4719-A195-25437549175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C7863BA7-D620-429B-AAA0-A5BD29E620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EF101DB2-03C2-4F75-8F56-740D4B626A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72F0EDC0-3E1D-4A25-AF12-E1C6D02E93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1924805B-AFD3-4C1D-81D1-875679665B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BA537979-3F73-4069-9DB3-D4ECFF52B88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smtClean="0"/>
          </a:p>
          <a:p>
            <a:fld id="{3D4BC4F4-67AA-405D-99C5-92CC6DB8AB0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G53MLE | Machine Learning | Dr Guoping Qiu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smtClean="0"/>
          </a:p>
          <a:p>
            <a:fld id="{A66273AE-2D3C-4A34-B457-BCDF02E3ADA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Machine Learning</a:t>
            </a:r>
            <a:endParaRPr lang="en-US" sz="7200"/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Lecture 2</a:t>
            </a:r>
          </a:p>
          <a:p>
            <a:pPr>
              <a:lnSpc>
                <a:spcPct val="90000"/>
              </a:lnSpc>
            </a:pPr>
            <a:endParaRPr lang="en-US" sz="3200"/>
          </a:p>
          <a:p>
            <a:pPr>
              <a:lnSpc>
                <a:spcPct val="90000"/>
              </a:lnSpc>
            </a:pPr>
            <a:r>
              <a:rPr lang="en-US" sz="3200"/>
              <a:t>Perceptron</a:t>
            </a:r>
            <a:endParaRPr lang="en-US" sz="3200">
              <a:latin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G53MLE | Machine Learning | Dr </a:t>
            </a:r>
            <a:r>
              <a:rPr lang="en-GB" dirty="0" err="1" smtClean="0"/>
              <a:t>Guoping</a:t>
            </a:r>
            <a:r>
              <a:rPr lang="en-GB" dirty="0" smtClean="0"/>
              <a:t> Qiu</a:t>
            </a:r>
            <a:endParaRPr lang="en-GB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04F7E252-CE6F-4191-8201-24F7AE20A11D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Perceptron – Representation Power</a:t>
            </a:r>
            <a:endParaRPr lang="en-US"/>
          </a:p>
        </p:txBody>
      </p:sp>
      <p:sp>
        <p:nvSpPr>
          <p:cNvPr id="10649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2000" dirty="0"/>
              <a:t>Some problems are </a:t>
            </a:r>
            <a:r>
              <a:rPr lang="en-GB" sz="2000" dirty="0">
                <a:solidFill>
                  <a:srgbClr val="FF0000"/>
                </a:solidFill>
              </a:rPr>
              <a:t>linearly non-separable</a:t>
            </a:r>
            <a:endParaRPr lang="en-GB" sz="2000" b="1" dirty="0">
              <a:solidFill>
                <a:srgbClr val="FF0000"/>
              </a:solidFill>
            </a:endParaRPr>
          </a:p>
          <a:p>
            <a:pPr marL="838200" lvl="1" indent="-381000"/>
            <a:endParaRPr lang="en-GB" dirty="0">
              <a:solidFill>
                <a:srgbClr val="FF0000"/>
              </a:solidFill>
            </a:endParaRPr>
          </a:p>
          <a:p>
            <a:pPr marL="457200" indent="-457200">
              <a:buFont typeface="Wingdings" pitchFamily="2" charset="2"/>
              <a:buNone/>
            </a:pPr>
            <a:r>
              <a:rPr lang="en-GB" dirty="0"/>
              <a:t>	</a:t>
            </a:r>
            <a:r>
              <a:rPr lang="en-GB" sz="2800" dirty="0"/>
              <a:t>XOR</a:t>
            </a:r>
            <a:endParaRPr lang="en-US" dirty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5C52BAB-6E9D-42F8-8BD7-D055F04B9DE7}" type="slidenum">
              <a:rPr lang="en-GB"/>
              <a:pPr/>
              <a:t>10</a:t>
            </a:fld>
            <a:endParaRPr lang="en-GB"/>
          </a:p>
        </p:txBody>
      </p:sp>
      <p:sp>
        <p:nvSpPr>
          <p:cNvPr id="1064964" name="Line 4"/>
          <p:cNvSpPr>
            <a:spLocks noChangeShapeType="1"/>
          </p:cNvSpPr>
          <p:nvPr/>
        </p:nvSpPr>
        <p:spPr bwMode="auto">
          <a:xfrm flipV="1">
            <a:off x="6084888" y="3644900"/>
            <a:ext cx="0" cy="16557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4965" name="Line 5"/>
          <p:cNvSpPr>
            <a:spLocks noChangeShapeType="1"/>
          </p:cNvSpPr>
          <p:nvPr/>
        </p:nvSpPr>
        <p:spPr bwMode="auto">
          <a:xfrm>
            <a:off x="5076825" y="4508500"/>
            <a:ext cx="23034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64966" name="Group 6"/>
          <p:cNvGrpSpPr>
            <a:grpSpLocks/>
          </p:cNvGrpSpPr>
          <p:nvPr/>
        </p:nvGrpSpPr>
        <p:grpSpPr bwMode="auto">
          <a:xfrm>
            <a:off x="827584" y="4297263"/>
            <a:ext cx="3419475" cy="1724025"/>
            <a:chOff x="3040" y="1392"/>
            <a:chExt cx="2154" cy="1086"/>
          </a:xfrm>
        </p:grpSpPr>
        <p:graphicFrame>
          <p:nvGraphicFramePr>
            <p:cNvPr id="1064967" name="Object 7"/>
            <p:cNvGraphicFramePr>
              <a:graphicFrameLocks noChangeAspect="1"/>
            </p:cNvGraphicFramePr>
            <p:nvPr/>
          </p:nvGraphicFramePr>
          <p:xfrm>
            <a:off x="3924" y="1895"/>
            <a:ext cx="335" cy="292"/>
          </p:xfrm>
          <a:graphic>
            <a:graphicData uri="http://schemas.openxmlformats.org/presentationml/2006/ole">
              <p:oleObj spid="_x0000_s1064967" name="Equation" r:id="rId4" imgW="291960" imgH="253800" progId="Equation.3">
                <p:embed/>
              </p:oleObj>
            </a:graphicData>
          </a:graphic>
        </p:graphicFrame>
        <p:sp>
          <p:nvSpPr>
            <p:cNvPr id="1064968" name="Rectangle 8"/>
            <p:cNvSpPr>
              <a:spLocks noChangeArrowheads="1"/>
            </p:cNvSpPr>
            <p:nvPr/>
          </p:nvSpPr>
          <p:spPr bwMode="auto">
            <a:xfrm>
              <a:off x="4468" y="1849"/>
              <a:ext cx="408" cy="36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969" name="Line 9"/>
            <p:cNvSpPr>
              <a:spLocks noChangeShapeType="1"/>
            </p:cNvSpPr>
            <p:nvPr/>
          </p:nvSpPr>
          <p:spPr bwMode="auto">
            <a:xfrm>
              <a:off x="4468" y="2121"/>
              <a:ext cx="1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970" name="Line 10"/>
            <p:cNvSpPr>
              <a:spLocks noChangeShapeType="1"/>
            </p:cNvSpPr>
            <p:nvPr/>
          </p:nvSpPr>
          <p:spPr bwMode="auto">
            <a:xfrm flipV="1">
              <a:off x="4649" y="1940"/>
              <a:ext cx="0" cy="1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971" name="Line 11"/>
            <p:cNvSpPr>
              <a:spLocks noChangeShapeType="1"/>
            </p:cNvSpPr>
            <p:nvPr/>
          </p:nvSpPr>
          <p:spPr bwMode="auto">
            <a:xfrm>
              <a:off x="4649" y="1940"/>
              <a:ext cx="22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972" name="Line 12"/>
            <p:cNvSpPr>
              <a:spLocks noChangeShapeType="1"/>
            </p:cNvSpPr>
            <p:nvPr/>
          </p:nvSpPr>
          <p:spPr bwMode="auto">
            <a:xfrm>
              <a:off x="4876" y="2031"/>
              <a:ext cx="31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973" name="Line 13"/>
            <p:cNvSpPr>
              <a:spLocks noChangeShapeType="1"/>
            </p:cNvSpPr>
            <p:nvPr/>
          </p:nvSpPr>
          <p:spPr bwMode="auto">
            <a:xfrm>
              <a:off x="4286" y="2031"/>
              <a:ext cx="1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974" name="Line 14"/>
            <p:cNvSpPr>
              <a:spLocks noChangeShapeType="1"/>
            </p:cNvSpPr>
            <p:nvPr/>
          </p:nvSpPr>
          <p:spPr bwMode="auto">
            <a:xfrm>
              <a:off x="3334" y="1668"/>
              <a:ext cx="590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975" name="Line 15"/>
            <p:cNvSpPr>
              <a:spLocks noChangeShapeType="1"/>
            </p:cNvSpPr>
            <p:nvPr/>
          </p:nvSpPr>
          <p:spPr bwMode="auto">
            <a:xfrm flipV="1">
              <a:off x="3243" y="2076"/>
              <a:ext cx="681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976" name="Line 16"/>
            <p:cNvSpPr>
              <a:spLocks noChangeShapeType="1"/>
            </p:cNvSpPr>
            <p:nvPr/>
          </p:nvSpPr>
          <p:spPr bwMode="auto">
            <a:xfrm>
              <a:off x="4060" y="1623"/>
              <a:ext cx="0" cy="2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977" name="Text Box 17"/>
            <p:cNvSpPr txBox="1">
              <a:spLocks noChangeArrowheads="1"/>
            </p:cNvSpPr>
            <p:nvPr/>
          </p:nvSpPr>
          <p:spPr bwMode="auto">
            <a:xfrm>
              <a:off x="3911" y="1392"/>
              <a:ext cx="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0</a:t>
              </a:r>
              <a:r>
                <a:rPr lang="en-GB" sz="1400"/>
                <a:t>=?</a:t>
              </a:r>
              <a:endParaRPr lang="en-US" sz="1400"/>
            </a:p>
          </p:txBody>
        </p:sp>
        <p:sp>
          <p:nvSpPr>
            <p:cNvPr id="1064978" name="Text Box 18"/>
            <p:cNvSpPr txBox="1">
              <a:spLocks noChangeArrowheads="1"/>
            </p:cNvSpPr>
            <p:nvPr/>
          </p:nvSpPr>
          <p:spPr bwMode="auto">
            <a:xfrm>
              <a:off x="3424" y="1586"/>
              <a:ext cx="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1</a:t>
              </a:r>
              <a:r>
                <a:rPr lang="en-GB" sz="1400"/>
                <a:t>=?</a:t>
              </a:r>
              <a:endParaRPr lang="en-US" sz="1400" baseline="-25000"/>
            </a:p>
          </p:txBody>
        </p:sp>
        <p:sp>
          <p:nvSpPr>
            <p:cNvPr id="1064979" name="Text Box 19"/>
            <p:cNvSpPr txBox="1">
              <a:spLocks noChangeArrowheads="1"/>
            </p:cNvSpPr>
            <p:nvPr/>
          </p:nvSpPr>
          <p:spPr bwMode="auto">
            <a:xfrm>
              <a:off x="3424" y="2276"/>
              <a:ext cx="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2</a:t>
              </a:r>
              <a:r>
                <a:rPr lang="en-GB" sz="1400"/>
                <a:t>=?</a:t>
              </a:r>
              <a:endParaRPr lang="en-US" sz="1400"/>
            </a:p>
          </p:txBody>
        </p:sp>
        <p:sp>
          <p:nvSpPr>
            <p:cNvPr id="1064980" name="Text Box 20"/>
            <p:cNvSpPr txBox="1">
              <a:spLocks noChangeArrowheads="1"/>
            </p:cNvSpPr>
            <p:nvPr/>
          </p:nvSpPr>
          <p:spPr bwMode="auto">
            <a:xfrm>
              <a:off x="3131" y="1525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1</a:t>
              </a:r>
              <a:endParaRPr lang="en-US" sz="1600" baseline="-25000"/>
            </a:p>
          </p:txBody>
        </p:sp>
        <p:sp>
          <p:nvSpPr>
            <p:cNvPr id="1064981" name="Text Box 21"/>
            <p:cNvSpPr txBox="1">
              <a:spLocks noChangeArrowheads="1"/>
            </p:cNvSpPr>
            <p:nvPr/>
          </p:nvSpPr>
          <p:spPr bwMode="auto">
            <a:xfrm>
              <a:off x="3040" y="2266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2</a:t>
              </a:r>
              <a:endParaRPr lang="en-US" sz="1600" baseline="-25000"/>
            </a:p>
          </p:txBody>
        </p:sp>
      </p:grpSp>
      <p:sp>
        <p:nvSpPr>
          <p:cNvPr id="1064982" name="Rectangle 22"/>
          <p:cNvSpPr>
            <a:spLocks noChangeArrowheads="1"/>
          </p:cNvSpPr>
          <p:nvPr/>
        </p:nvSpPr>
        <p:spPr bwMode="auto">
          <a:xfrm>
            <a:off x="5581650" y="4076700"/>
            <a:ext cx="1008063" cy="86360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83" name="Text Box 23"/>
          <p:cNvSpPr txBox="1">
            <a:spLocks noChangeArrowheads="1"/>
          </p:cNvSpPr>
          <p:nvPr/>
        </p:nvSpPr>
        <p:spPr bwMode="auto">
          <a:xfrm>
            <a:off x="4960938" y="4724400"/>
            <a:ext cx="6207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(-1,-1)</a:t>
            </a:r>
            <a:endParaRPr lang="en-US" sz="1000"/>
          </a:p>
        </p:txBody>
      </p:sp>
      <p:sp>
        <p:nvSpPr>
          <p:cNvPr id="1064984" name="Text Box 24"/>
          <p:cNvSpPr txBox="1">
            <a:spLocks noChangeArrowheads="1"/>
          </p:cNvSpPr>
          <p:nvPr/>
        </p:nvSpPr>
        <p:spPr bwMode="auto">
          <a:xfrm>
            <a:off x="6698704" y="4795838"/>
            <a:ext cx="67197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 dirty="0" smtClean="0"/>
              <a:t>(+</a:t>
            </a:r>
            <a:r>
              <a:rPr lang="en-GB" sz="1000" dirty="0"/>
              <a:t>1,-1)</a:t>
            </a:r>
            <a:endParaRPr lang="en-US" sz="1000" dirty="0"/>
          </a:p>
        </p:txBody>
      </p:sp>
      <p:sp>
        <p:nvSpPr>
          <p:cNvPr id="1064985" name="Text Box 25"/>
          <p:cNvSpPr txBox="1">
            <a:spLocks noChangeArrowheads="1"/>
          </p:cNvSpPr>
          <p:nvPr/>
        </p:nvSpPr>
        <p:spPr bwMode="auto">
          <a:xfrm>
            <a:off x="4843463" y="3932238"/>
            <a:ext cx="666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(-1,+1)</a:t>
            </a:r>
            <a:endParaRPr lang="en-US" sz="1000"/>
          </a:p>
        </p:txBody>
      </p:sp>
      <p:sp>
        <p:nvSpPr>
          <p:cNvPr id="1064986" name="Text Box 26"/>
          <p:cNvSpPr txBox="1">
            <a:spLocks noChangeArrowheads="1"/>
          </p:cNvSpPr>
          <p:nvPr/>
        </p:nvSpPr>
        <p:spPr bwMode="auto">
          <a:xfrm>
            <a:off x="6595516" y="3975100"/>
            <a:ext cx="7127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 dirty="0"/>
              <a:t>(+1,+1)</a:t>
            </a:r>
            <a:endParaRPr lang="en-US" sz="1000" dirty="0"/>
          </a:p>
        </p:txBody>
      </p:sp>
      <p:sp>
        <p:nvSpPr>
          <p:cNvPr id="1064987" name="Text Box 27"/>
          <p:cNvSpPr txBox="1">
            <a:spLocks noChangeArrowheads="1"/>
          </p:cNvSpPr>
          <p:nvPr/>
        </p:nvSpPr>
        <p:spPr bwMode="auto">
          <a:xfrm>
            <a:off x="1979712" y="2492896"/>
            <a:ext cx="2244725" cy="17446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 dirty="0"/>
              <a:t>x1	x2	D</a:t>
            </a:r>
          </a:p>
          <a:p>
            <a:endParaRPr lang="en-GB" sz="1200" dirty="0"/>
          </a:p>
          <a:p>
            <a:r>
              <a:rPr lang="en-GB" sz="1200" dirty="0"/>
              <a:t>-1	-1	-1</a:t>
            </a:r>
          </a:p>
          <a:p>
            <a:endParaRPr lang="en-GB" sz="1200" dirty="0"/>
          </a:p>
          <a:p>
            <a:r>
              <a:rPr lang="en-GB" sz="1200" dirty="0"/>
              <a:t>-1	+1	+1</a:t>
            </a:r>
          </a:p>
          <a:p>
            <a:endParaRPr lang="en-GB" sz="1200" dirty="0"/>
          </a:p>
          <a:p>
            <a:r>
              <a:rPr lang="en-GB" sz="1200" dirty="0"/>
              <a:t>+1	-1	+1</a:t>
            </a:r>
          </a:p>
          <a:p>
            <a:endParaRPr lang="en-GB" sz="1200" dirty="0"/>
          </a:p>
          <a:p>
            <a:r>
              <a:rPr lang="en-GB" sz="1200" dirty="0"/>
              <a:t>+1	+1	-1</a:t>
            </a:r>
            <a:endParaRPr lang="en-US" sz="1200" dirty="0"/>
          </a:p>
        </p:txBody>
      </p:sp>
      <p:sp>
        <p:nvSpPr>
          <p:cNvPr id="1064988" name="Line 28"/>
          <p:cNvSpPr>
            <a:spLocks noChangeShapeType="1"/>
          </p:cNvSpPr>
          <p:nvPr/>
        </p:nvSpPr>
        <p:spPr bwMode="auto">
          <a:xfrm>
            <a:off x="5435600" y="3284538"/>
            <a:ext cx="1081088" cy="2016125"/>
          </a:xfrm>
          <a:prstGeom prst="line">
            <a:avLst/>
          </a:prstGeom>
          <a:noFill/>
          <a:ln w="349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4990" name="Oval 30"/>
          <p:cNvSpPr>
            <a:spLocks noChangeArrowheads="1"/>
          </p:cNvSpPr>
          <p:nvPr/>
        </p:nvSpPr>
        <p:spPr bwMode="auto">
          <a:xfrm>
            <a:off x="5507038" y="4003675"/>
            <a:ext cx="144462" cy="144463"/>
          </a:xfrm>
          <a:prstGeom prst="ellipse">
            <a:avLst/>
          </a:prstGeom>
          <a:solidFill>
            <a:srgbClr val="00008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91" name="Oval 31"/>
          <p:cNvSpPr>
            <a:spLocks noChangeArrowheads="1"/>
          </p:cNvSpPr>
          <p:nvPr/>
        </p:nvSpPr>
        <p:spPr bwMode="auto">
          <a:xfrm>
            <a:off x="6515100" y="4867275"/>
            <a:ext cx="144463" cy="144463"/>
          </a:xfrm>
          <a:prstGeom prst="ellipse">
            <a:avLst/>
          </a:prstGeom>
          <a:solidFill>
            <a:srgbClr val="00008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92" name="Rectangle 32"/>
          <p:cNvSpPr>
            <a:spLocks noChangeArrowheads="1"/>
          </p:cNvSpPr>
          <p:nvPr/>
        </p:nvSpPr>
        <p:spPr bwMode="auto">
          <a:xfrm>
            <a:off x="6516688" y="4003675"/>
            <a:ext cx="142875" cy="144463"/>
          </a:xfrm>
          <a:prstGeom prst="rect">
            <a:avLst/>
          </a:prstGeom>
          <a:solidFill>
            <a:srgbClr val="0033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93" name="Rectangle 33"/>
          <p:cNvSpPr>
            <a:spLocks noChangeArrowheads="1"/>
          </p:cNvSpPr>
          <p:nvPr/>
        </p:nvSpPr>
        <p:spPr bwMode="auto">
          <a:xfrm>
            <a:off x="5507038" y="4867275"/>
            <a:ext cx="142875" cy="144463"/>
          </a:xfrm>
          <a:prstGeom prst="rect">
            <a:avLst/>
          </a:prstGeom>
          <a:solidFill>
            <a:srgbClr val="0033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94" name="Line 34"/>
          <p:cNvSpPr>
            <a:spLocks noChangeShapeType="1"/>
          </p:cNvSpPr>
          <p:nvPr/>
        </p:nvSpPr>
        <p:spPr bwMode="auto">
          <a:xfrm flipH="1">
            <a:off x="4787900" y="3211513"/>
            <a:ext cx="2160588" cy="1873250"/>
          </a:xfrm>
          <a:prstGeom prst="line">
            <a:avLst/>
          </a:prstGeom>
          <a:noFill/>
          <a:ln w="34925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4995" name="Line 35"/>
          <p:cNvSpPr>
            <a:spLocks noChangeShapeType="1"/>
          </p:cNvSpPr>
          <p:nvPr/>
        </p:nvSpPr>
        <p:spPr bwMode="auto">
          <a:xfrm flipH="1">
            <a:off x="5940425" y="3067050"/>
            <a:ext cx="576263" cy="2160588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4996" name="Text Box 36"/>
          <p:cNvSpPr txBox="1">
            <a:spLocks noChangeArrowheads="1"/>
          </p:cNvSpPr>
          <p:nvPr/>
        </p:nvSpPr>
        <p:spPr bwMode="auto">
          <a:xfrm>
            <a:off x="4932363" y="1916113"/>
            <a:ext cx="31162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 b="1"/>
              <a:t>Decision Surface</a:t>
            </a:r>
            <a:r>
              <a:rPr lang="en-GB" sz="1200"/>
              <a:t>:</a:t>
            </a:r>
          </a:p>
          <a:p>
            <a:r>
              <a:rPr lang="en-GB" sz="1200"/>
              <a:t>It doesn’t matter where you place the line (decision surface), it is impossible to separate the space such that on one side we have D = 1 and on the other we have D = -1</a:t>
            </a:r>
            <a:endParaRPr lang="en-US" sz="1200"/>
          </a:p>
        </p:txBody>
      </p:sp>
      <p:sp>
        <p:nvSpPr>
          <p:cNvPr id="1064997" name="Text Box 37"/>
          <p:cNvSpPr txBox="1">
            <a:spLocks noChangeArrowheads="1"/>
          </p:cNvSpPr>
          <p:nvPr/>
        </p:nvSpPr>
        <p:spPr bwMode="auto">
          <a:xfrm>
            <a:off x="4356100" y="5516563"/>
            <a:ext cx="383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200" b="1"/>
              <a:t>Perceptron Cannot Solve such Problem!</a:t>
            </a:r>
            <a:endParaRPr lang="en-US" sz="12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Perceptron – Training Algorithm</a:t>
            </a:r>
            <a:endParaRPr lang="en-US"/>
          </a:p>
        </p:txBody>
      </p:sp>
      <p:sp>
        <p:nvSpPr>
          <p:cNvPr id="106701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37318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2000"/>
              <a:t>Separate the           objects from the rest</a:t>
            </a:r>
            <a:endParaRPr lang="en-US" sz="200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0439444C-BA6C-4029-B35D-F4EE4FA013F7}" type="slidenum">
              <a:rPr lang="en-GB"/>
              <a:pPr/>
              <a:t>11</a:t>
            </a:fld>
            <a:endParaRPr lang="en-GB"/>
          </a:p>
        </p:txBody>
      </p:sp>
      <p:sp>
        <p:nvSpPr>
          <p:cNvPr id="1067068" name="Oval 60"/>
          <p:cNvSpPr>
            <a:spLocks noChangeArrowheads="1"/>
          </p:cNvSpPr>
          <p:nvPr/>
        </p:nvSpPr>
        <p:spPr bwMode="auto">
          <a:xfrm>
            <a:off x="2555776" y="1484784"/>
            <a:ext cx="432048" cy="143917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67072" name="Group 64"/>
          <p:cNvGrpSpPr>
            <a:grpSpLocks/>
          </p:cNvGrpSpPr>
          <p:nvPr/>
        </p:nvGrpSpPr>
        <p:grpSpPr bwMode="auto">
          <a:xfrm>
            <a:off x="1258888" y="2209800"/>
            <a:ext cx="3419475" cy="1724025"/>
            <a:chOff x="3040" y="1392"/>
            <a:chExt cx="2154" cy="1086"/>
          </a:xfrm>
        </p:grpSpPr>
        <p:graphicFrame>
          <p:nvGraphicFramePr>
            <p:cNvPr id="1067073" name="Object 65"/>
            <p:cNvGraphicFramePr>
              <a:graphicFrameLocks noChangeAspect="1"/>
            </p:cNvGraphicFramePr>
            <p:nvPr/>
          </p:nvGraphicFramePr>
          <p:xfrm>
            <a:off x="3924" y="1895"/>
            <a:ext cx="335" cy="292"/>
          </p:xfrm>
          <a:graphic>
            <a:graphicData uri="http://schemas.openxmlformats.org/presentationml/2006/ole">
              <p:oleObj spid="_x0000_s1067073" name="Equation" r:id="rId4" imgW="291960" imgH="253800" progId="Equation.3">
                <p:embed/>
              </p:oleObj>
            </a:graphicData>
          </a:graphic>
        </p:graphicFrame>
        <p:sp>
          <p:nvSpPr>
            <p:cNvPr id="1067074" name="Rectangle 66"/>
            <p:cNvSpPr>
              <a:spLocks noChangeArrowheads="1"/>
            </p:cNvSpPr>
            <p:nvPr/>
          </p:nvSpPr>
          <p:spPr bwMode="auto">
            <a:xfrm>
              <a:off x="4468" y="1849"/>
              <a:ext cx="408" cy="36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075" name="Line 67"/>
            <p:cNvSpPr>
              <a:spLocks noChangeShapeType="1"/>
            </p:cNvSpPr>
            <p:nvPr/>
          </p:nvSpPr>
          <p:spPr bwMode="auto">
            <a:xfrm>
              <a:off x="4468" y="2121"/>
              <a:ext cx="1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76" name="Line 68"/>
            <p:cNvSpPr>
              <a:spLocks noChangeShapeType="1"/>
            </p:cNvSpPr>
            <p:nvPr/>
          </p:nvSpPr>
          <p:spPr bwMode="auto">
            <a:xfrm flipV="1">
              <a:off x="4649" y="1940"/>
              <a:ext cx="0" cy="1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77" name="Line 69"/>
            <p:cNvSpPr>
              <a:spLocks noChangeShapeType="1"/>
            </p:cNvSpPr>
            <p:nvPr/>
          </p:nvSpPr>
          <p:spPr bwMode="auto">
            <a:xfrm>
              <a:off x="4649" y="1940"/>
              <a:ext cx="22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78" name="Line 70"/>
            <p:cNvSpPr>
              <a:spLocks noChangeShapeType="1"/>
            </p:cNvSpPr>
            <p:nvPr/>
          </p:nvSpPr>
          <p:spPr bwMode="auto">
            <a:xfrm>
              <a:off x="4876" y="2031"/>
              <a:ext cx="31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79" name="Line 71"/>
            <p:cNvSpPr>
              <a:spLocks noChangeShapeType="1"/>
            </p:cNvSpPr>
            <p:nvPr/>
          </p:nvSpPr>
          <p:spPr bwMode="auto">
            <a:xfrm>
              <a:off x="4286" y="2031"/>
              <a:ext cx="1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80" name="Line 72"/>
            <p:cNvSpPr>
              <a:spLocks noChangeShapeType="1"/>
            </p:cNvSpPr>
            <p:nvPr/>
          </p:nvSpPr>
          <p:spPr bwMode="auto">
            <a:xfrm>
              <a:off x="3334" y="1668"/>
              <a:ext cx="590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81" name="Line 73"/>
            <p:cNvSpPr>
              <a:spLocks noChangeShapeType="1"/>
            </p:cNvSpPr>
            <p:nvPr/>
          </p:nvSpPr>
          <p:spPr bwMode="auto">
            <a:xfrm flipV="1">
              <a:off x="3243" y="2076"/>
              <a:ext cx="681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82" name="Line 74"/>
            <p:cNvSpPr>
              <a:spLocks noChangeShapeType="1"/>
            </p:cNvSpPr>
            <p:nvPr/>
          </p:nvSpPr>
          <p:spPr bwMode="auto">
            <a:xfrm>
              <a:off x="4060" y="1623"/>
              <a:ext cx="0" cy="2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83" name="Text Box 75"/>
            <p:cNvSpPr txBox="1">
              <a:spLocks noChangeArrowheads="1"/>
            </p:cNvSpPr>
            <p:nvPr/>
          </p:nvSpPr>
          <p:spPr bwMode="auto">
            <a:xfrm>
              <a:off x="3911" y="1392"/>
              <a:ext cx="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0</a:t>
              </a:r>
              <a:r>
                <a:rPr lang="en-GB" sz="1400"/>
                <a:t>=?</a:t>
              </a:r>
              <a:endParaRPr lang="en-US" sz="1400"/>
            </a:p>
          </p:txBody>
        </p:sp>
        <p:sp>
          <p:nvSpPr>
            <p:cNvPr id="1067084" name="Text Box 76"/>
            <p:cNvSpPr txBox="1">
              <a:spLocks noChangeArrowheads="1"/>
            </p:cNvSpPr>
            <p:nvPr/>
          </p:nvSpPr>
          <p:spPr bwMode="auto">
            <a:xfrm>
              <a:off x="3424" y="1586"/>
              <a:ext cx="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1</a:t>
              </a:r>
              <a:r>
                <a:rPr lang="en-GB" sz="1400"/>
                <a:t>=?</a:t>
              </a:r>
              <a:endParaRPr lang="en-US" sz="1400" baseline="-25000"/>
            </a:p>
          </p:txBody>
        </p:sp>
        <p:sp>
          <p:nvSpPr>
            <p:cNvPr id="1067085" name="Text Box 77"/>
            <p:cNvSpPr txBox="1">
              <a:spLocks noChangeArrowheads="1"/>
            </p:cNvSpPr>
            <p:nvPr/>
          </p:nvSpPr>
          <p:spPr bwMode="auto">
            <a:xfrm>
              <a:off x="3424" y="2276"/>
              <a:ext cx="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2</a:t>
              </a:r>
              <a:r>
                <a:rPr lang="en-GB" sz="1400"/>
                <a:t>=?</a:t>
              </a:r>
              <a:endParaRPr lang="en-US" sz="1400"/>
            </a:p>
          </p:txBody>
        </p:sp>
        <p:sp>
          <p:nvSpPr>
            <p:cNvPr id="1067086" name="Text Box 78"/>
            <p:cNvSpPr txBox="1">
              <a:spLocks noChangeArrowheads="1"/>
            </p:cNvSpPr>
            <p:nvPr/>
          </p:nvSpPr>
          <p:spPr bwMode="auto">
            <a:xfrm>
              <a:off x="3131" y="1525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1</a:t>
              </a:r>
              <a:endParaRPr lang="en-US" sz="1600" baseline="-25000"/>
            </a:p>
          </p:txBody>
        </p:sp>
        <p:sp>
          <p:nvSpPr>
            <p:cNvPr id="1067087" name="Text Box 79"/>
            <p:cNvSpPr txBox="1">
              <a:spLocks noChangeArrowheads="1"/>
            </p:cNvSpPr>
            <p:nvPr/>
          </p:nvSpPr>
          <p:spPr bwMode="auto">
            <a:xfrm>
              <a:off x="3040" y="2266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2</a:t>
              </a:r>
              <a:endParaRPr lang="en-US" sz="1600" baseline="-25000"/>
            </a:p>
          </p:txBody>
        </p:sp>
      </p:grpSp>
      <p:pic>
        <p:nvPicPr>
          <p:cNvPr id="1067089" name="Picture 8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888" y="1916113"/>
            <a:ext cx="17113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67091" name="Group 83"/>
          <p:cNvGrpSpPr>
            <a:grpSpLocks/>
          </p:cNvGrpSpPr>
          <p:nvPr/>
        </p:nvGrpSpPr>
        <p:grpSpPr bwMode="auto">
          <a:xfrm>
            <a:off x="5003800" y="3789363"/>
            <a:ext cx="3154363" cy="2160587"/>
            <a:chOff x="249" y="1162"/>
            <a:chExt cx="4014" cy="2909"/>
          </a:xfrm>
        </p:grpSpPr>
        <p:grpSp>
          <p:nvGrpSpPr>
            <p:cNvPr id="1067046" name="Group 38"/>
            <p:cNvGrpSpPr>
              <a:grpSpLocks/>
            </p:cNvGrpSpPr>
            <p:nvPr/>
          </p:nvGrpSpPr>
          <p:grpSpPr bwMode="auto">
            <a:xfrm>
              <a:off x="703" y="1217"/>
              <a:ext cx="3560" cy="2854"/>
              <a:chOff x="840" y="754"/>
              <a:chExt cx="3560" cy="2854"/>
            </a:xfrm>
          </p:grpSpPr>
          <p:sp>
            <p:nvSpPr>
              <p:cNvPr id="1067047" name="Line 39"/>
              <p:cNvSpPr>
                <a:spLocks noChangeShapeType="1"/>
              </p:cNvSpPr>
              <p:nvPr/>
            </p:nvSpPr>
            <p:spPr bwMode="auto">
              <a:xfrm>
                <a:off x="897" y="1080"/>
                <a:ext cx="0" cy="20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048" name="Line 40"/>
              <p:cNvSpPr>
                <a:spLocks noChangeShapeType="1"/>
              </p:cNvSpPr>
              <p:nvPr/>
            </p:nvSpPr>
            <p:spPr bwMode="auto">
              <a:xfrm>
                <a:off x="897" y="3096"/>
                <a:ext cx="28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7049" name="Rectangle 41"/>
              <p:cNvSpPr>
                <a:spLocks noChangeArrowheads="1"/>
              </p:cNvSpPr>
              <p:nvPr/>
            </p:nvSpPr>
            <p:spPr bwMode="auto">
              <a:xfrm>
                <a:off x="840" y="754"/>
                <a:ext cx="584" cy="69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GB" sz="2800" i="1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  <a:r>
                  <a:rPr lang="en-GB" sz="2800" baseline="-25000">
                    <a:solidFill>
                      <a:schemeClr val="tx1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067050" name="Rectangle 42"/>
              <p:cNvSpPr>
                <a:spLocks noChangeArrowheads="1"/>
              </p:cNvSpPr>
              <p:nvPr/>
            </p:nvSpPr>
            <p:spPr bwMode="auto">
              <a:xfrm>
                <a:off x="3816" y="2913"/>
                <a:ext cx="584" cy="69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GB" sz="2800" i="1">
                    <a:solidFill>
                      <a:schemeClr val="tx1"/>
                    </a:solidFill>
                    <a:latin typeface="Times New Roman" pitchFamily="18" charset="0"/>
                  </a:rPr>
                  <a:t>x</a:t>
                </a:r>
                <a:r>
                  <a:rPr lang="en-GB" sz="2800" baseline="-25000">
                    <a:solidFill>
                      <a:schemeClr val="tx1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067051" name="Oval 43"/>
              <p:cNvSpPr>
                <a:spLocks noChangeArrowheads="1"/>
              </p:cNvSpPr>
              <p:nvPr/>
            </p:nvSpPr>
            <p:spPr bwMode="auto">
              <a:xfrm>
                <a:off x="2405" y="1541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52" name="Oval 44"/>
              <p:cNvSpPr>
                <a:spLocks noChangeArrowheads="1"/>
              </p:cNvSpPr>
              <p:nvPr/>
            </p:nvSpPr>
            <p:spPr bwMode="auto">
              <a:xfrm>
                <a:off x="1589" y="2117"/>
                <a:ext cx="88" cy="88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53" name="Oval 45"/>
              <p:cNvSpPr>
                <a:spLocks noChangeArrowheads="1"/>
              </p:cNvSpPr>
              <p:nvPr/>
            </p:nvSpPr>
            <p:spPr bwMode="auto">
              <a:xfrm>
                <a:off x="1013" y="2549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54" name="Oval 46"/>
              <p:cNvSpPr>
                <a:spLocks noChangeArrowheads="1"/>
              </p:cNvSpPr>
              <p:nvPr/>
            </p:nvSpPr>
            <p:spPr bwMode="auto">
              <a:xfrm>
                <a:off x="2213" y="1781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55" name="Oval 47"/>
              <p:cNvSpPr>
                <a:spLocks noChangeArrowheads="1"/>
              </p:cNvSpPr>
              <p:nvPr/>
            </p:nvSpPr>
            <p:spPr bwMode="auto">
              <a:xfrm>
                <a:off x="2789" y="1781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56" name="Oval 48"/>
              <p:cNvSpPr>
                <a:spLocks noChangeArrowheads="1"/>
              </p:cNvSpPr>
              <p:nvPr/>
            </p:nvSpPr>
            <p:spPr bwMode="auto">
              <a:xfrm>
                <a:off x="2933" y="1925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57" name="Oval 49"/>
              <p:cNvSpPr>
                <a:spLocks noChangeArrowheads="1"/>
              </p:cNvSpPr>
              <p:nvPr/>
            </p:nvSpPr>
            <p:spPr bwMode="auto">
              <a:xfrm>
                <a:off x="2165" y="1973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58" name="Oval 50"/>
              <p:cNvSpPr>
                <a:spLocks noChangeArrowheads="1"/>
              </p:cNvSpPr>
              <p:nvPr/>
            </p:nvSpPr>
            <p:spPr bwMode="auto">
              <a:xfrm>
                <a:off x="2693" y="1925"/>
                <a:ext cx="88" cy="8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59" name="Oval 51"/>
              <p:cNvSpPr>
                <a:spLocks noChangeArrowheads="1"/>
              </p:cNvSpPr>
              <p:nvPr/>
            </p:nvSpPr>
            <p:spPr bwMode="auto">
              <a:xfrm>
                <a:off x="2021" y="2165"/>
                <a:ext cx="88" cy="88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60" name="Oval 52"/>
              <p:cNvSpPr>
                <a:spLocks noChangeArrowheads="1"/>
              </p:cNvSpPr>
              <p:nvPr/>
            </p:nvSpPr>
            <p:spPr bwMode="auto">
              <a:xfrm>
                <a:off x="1829" y="2453"/>
                <a:ext cx="88" cy="88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61" name="Oval 53"/>
              <p:cNvSpPr>
                <a:spLocks noChangeArrowheads="1"/>
              </p:cNvSpPr>
              <p:nvPr/>
            </p:nvSpPr>
            <p:spPr bwMode="auto">
              <a:xfrm>
                <a:off x="2261" y="2453"/>
                <a:ext cx="88" cy="88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62" name="Oval 54"/>
              <p:cNvSpPr>
                <a:spLocks noChangeArrowheads="1"/>
              </p:cNvSpPr>
              <p:nvPr/>
            </p:nvSpPr>
            <p:spPr bwMode="auto">
              <a:xfrm>
                <a:off x="1349" y="2645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63" name="Oval 55"/>
              <p:cNvSpPr>
                <a:spLocks noChangeArrowheads="1"/>
              </p:cNvSpPr>
              <p:nvPr/>
            </p:nvSpPr>
            <p:spPr bwMode="auto">
              <a:xfrm>
                <a:off x="965" y="2837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64" name="Oval 56"/>
              <p:cNvSpPr>
                <a:spLocks noChangeArrowheads="1"/>
              </p:cNvSpPr>
              <p:nvPr/>
            </p:nvSpPr>
            <p:spPr bwMode="auto">
              <a:xfrm>
                <a:off x="1637" y="2933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065" name="Oval 57"/>
              <p:cNvSpPr>
                <a:spLocks noChangeArrowheads="1"/>
              </p:cNvSpPr>
              <p:nvPr/>
            </p:nvSpPr>
            <p:spPr bwMode="auto">
              <a:xfrm>
                <a:off x="1349" y="2981"/>
                <a:ext cx="88" cy="8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67066" name="Line 58"/>
            <p:cNvSpPr>
              <a:spLocks noChangeShapeType="1"/>
            </p:cNvSpPr>
            <p:nvPr/>
          </p:nvSpPr>
          <p:spPr bwMode="auto">
            <a:xfrm>
              <a:off x="930" y="1162"/>
              <a:ext cx="2131" cy="281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69" name="Line 61"/>
            <p:cNvSpPr>
              <a:spLocks noChangeShapeType="1"/>
            </p:cNvSpPr>
            <p:nvPr/>
          </p:nvSpPr>
          <p:spPr bwMode="auto">
            <a:xfrm>
              <a:off x="431" y="1797"/>
              <a:ext cx="3628" cy="167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70" name="Line 62"/>
            <p:cNvSpPr>
              <a:spLocks noChangeShapeType="1"/>
            </p:cNvSpPr>
            <p:nvPr/>
          </p:nvSpPr>
          <p:spPr bwMode="auto">
            <a:xfrm>
              <a:off x="431" y="2432"/>
              <a:ext cx="3402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7071" name="Line 63"/>
            <p:cNvSpPr>
              <a:spLocks noChangeShapeType="1"/>
            </p:cNvSpPr>
            <p:nvPr/>
          </p:nvSpPr>
          <p:spPr bwMode="auto">
            <a:xfrm>
              <a:off x="249" y="1253"/>
              <a:ext cx="3085" cy="244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67090" name="Object 82"/>
            <p:cNvGraphicFramePr>
              <a:graphicFrameLocks noChangeAspect="1"/>
            </p:cNvGraphicFramePr>
            <p:nvPr/>
          </p:nvGraphicFramePr>
          <p:xfrm>
            <a:off x="1973" y="3067"/>
            <a:ext cx="1429" cy="262"/>
          </p:xfrm>
          <a:graphic>
            <a:graphicData uri="http://schemas.openxmlformats.org/presentationml/2006/ole">
              <p:oleObj spid="_x0000_s1067090" name="Equation" r:id="rId6" imgW="1244520" imgH="228600" progId="Equation.3">
                <p:embed/>
              </p:oleObj>
            </a:graphicData>
          </a:graphic>
        </p:graphicFrame>
      </p:grpSp>
      <p:sp>
        <p:nvSpPr>
          <p:cNvPr id="1067092" name="Text Box 84"/>
          <p:cNvSpPr txBox="1">
            <a:spLocks noChangeArrowheads="1"/>
          </p:cNvSpPr>
          <p:nvPr/>
        </p:nvSpPr>
        <p:spPr bwMode="auto">
          <a:xfrm>
            <a:off x="1258888" y="4365625"/>
            <a:ext cx="3836987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600" dirty="0"/>
              <a:t>We are given the training sample (experience ) pairs (X, D), how can we determine the weights </a:t>
            </a:r>
            <a:r>
              <a:rPr lang="en-GB" sz="1600" dirty="0" smtClean="0"/>
              <a:t>that </a:t>
            </a:r>
            <a:r>
              <a:rPr lang="en-GB" sz="1600" dirty="0"/>
              <a:t>will produce the correct +1 and -1 outputs for the given training samples?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Perceptron – Training Algorithm</a:t>
            </a:r>
            <a:endParaRPr lang="en-US"/>
          </a:p>
        </p:txBody>
      </p:sp>
      <p:sp>
        <p:nvSpPr>
          <p:cNvPr id="106905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1800" dirty="0"/>
              <a:t>Training sample pairs (X, d), where X is the input vector, d is the input vector’s classification (+1 or -1) is iteratively presented to the network for training, </a:t>
            </a:r>
            <a:r>
              <a:rPr lang="en-GB" sz="1800" i="1" dirty="0"/>
              <a:t>one at a time</a:t>
            </a:r>
            <a:r>
              <a:rPr lang="en-GB" sz="1800" dirty="0"/>
              <a:t>, until the process converges</a:t>
            </a:r>
          </a:p>
          <a:p>
            <a:pPr marL="457200" indent="-457200"/>
            <a:endParaRPr lang="en-GB" sz="18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838200" lvl="1" indent="-381000">
              <a:buFont typeface="Wingdings" pitchFamily="2" charset="2"/>
              <a:buNone/>
            </a:pPr>
            <a:endParaRPr lang="en-GB" sz="1600" dirty="0"/>
          </a:p>
          <a:p>
            <a:pPr marL="838200" lvl="1" indent="-381000">
              <a:buFont typeface="Wingdings" pitchFamily="2" charset="2"/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0DC986FF-3557-4DD3-84D9-C1CA68A760FC}" type="slidenum">
              <a:rPr lang="en-GB"/>
              <a:pPr/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Perceptron – Training Algorithm</a:t>
            </a:r>
            <a:endParaRPr lang="en-US"/>
          </a:p>
        </p:txBody>
      </p:sp>
      <p:sp>
        <p:nvSpPr>
          <p:cNvPr id="107110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1800" dirty="0"/>
              <a:t>The Procedure is as follows</a:t>
            </a:r>
          </a:p>
          <a:p>
            <a:pPr marL="457200" indent="-457200"/>
            <a:endParaRPr lang="en-GB" sz="1800" dirty="0"/>
          </a:p>
          <a:p>
            <a:pPr marL="1257300" lvl="2" indent="-342900">
              <a:buFont typeface="Wingdings" pitchFamily="2" charset="2"/>
              <a:buAutoNum type="arabicPeriod"/>
            </a:pPr>
            <a:r>
              <a:rPr lang="en-GB" sz="1400" dirty="0"/>
              <a:t>Set the weights to small random values, e.g., in the range (-1</a:t>
            </a:r>
            <a:r>
              <a:rPr lang="en-GB" sz="1400" dirty="0" smtClean="0"/>
              <a:t>, 1</a:t>
            </a:r>
            <a:r>
              <a:rPr lang="en-GB" sz="1400" dirty="0"/>
              <a:t>)</a:t>
            </a:r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r>
              <a:rPr lang="en-GB" sz="1400" dirty="0"/>
              <a:t>Present X, and calculate</a:t>
            </a:r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r>
              <a:rPr lang="en-GB" sz="1400" dirty="0"/>
              <a:t>Update the weights </a:t>
            </a:r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r>
              <a:rPr lang="en-GB" sz="1400" dirty="0"/>
              <a:t>Repeat by going to step 2</a:t>
            </a:r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1257300" lvl="2" indent="-342900">
              <a:buFont typeface="Wingdings" pitchFamily="2" charset="2"/>
              <a:buAutoNum type="arabicPeriod"/>
            </a:pPr>
            <a:endParaRPr lang="en-GB" sz="1400" dirty="0"/>
          </a:p>
          <a:p>
            <a:pPr marL="838200" lvl="1" indent="-381000">
              <a:buFont typeface="Wingdings" pitchFamily="2" charset="2"/>
              <a:buNone/>
            </a:pPr>
            <a:endParaRPr lang="en-GB" sz="1600" dirty="0"/>
          </a:p>
          <a:p>
            <a:pPr marL="838200" lvl="1" indent="-381000">
              <a:buFont typeface="Wingdings" pitchFamily="2" charset="2"/>
              <a:buNone/>
            </a:pPr>
            <a:endParaRPr lang="en-US" sz="16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BF4BF4B6-82F6-46B9-9B77-FE46A3DB65BF}" type="slidenum">
              <a:rPr lang="en-GB"/>
              <a:pPr/>
              <a:t>13</a:t>
            </a:fld>
            <a:endParaRPr lang="en-GB"/>
          </a:p>
        </p:txBody>
      </p:sp>
      <p:grpSp>
        <p:nvGrpSpPr>
          <p:cNvPr id="1071108" name="Group 4"/>
          <p:cNvGrpSpPr>
            <a:grpSpLocks/>
          </p:cNvGrpSpPr>
          <p:nvPr/>
        </p:nvGrpSpPr>
        <p:grpSpPr bwMode="auto">
          <a:xfrm>
            <a:off x="1979613" y="3068638"/>
            <a:ext cx="4373120" cy="727075"/>
            <a:chOff x="1247" y="2246"/>
            <a:chExt cx="3141" cy="776"/>
          </a:xfrm>
        </p:grpSpPr>
        <p:graphicFrame>
          <p:nvGraphicFramePr>
            <p:cNvPr id="1071109" name="Object 5"/>
            <p:cNvGraphicFramePr>
              <a:graphicFrameLocks noChangeAspect="1"/>
            </p:cNvGraphicFramePr>
            <p:nvPr/>
          </p:nvGraphicFramePr>
          <p:xfrm>
            <a:off x="1247" y="2432"/>
            <a:ext cx="1121" cy="471"/>
          </p:xfrm>
          <a:graphic>
            <a:graphicData uri="http://schemas.openxmlformats.org/presentationml/2006/ole">
              <p:oleObj spid="_x0000_s1071109" name="Equation" r:id="rId4" imgW="1028520" imgH="431640" progId="Equation.3">
                <p:embed/>
              </p:oleObj>
            </a:graphicData>
          </a:graphic>
        </p:graphicFrame>
        <p:graphicFrame>
          <p:nvGraphicFramePr>
            <p:cNvPr id="1071110" name="Object 6"/>
            <p:cNvGraphicFramePr>
              <a:graphicFrameLocks noChangeAspect="1"/>
            </p:cNvGraphicFramePr>
            <p:nvPr/>
          </p:nvGraphicFramePr>
          <p:xfrm>
            <a:off x="2395" y="2246"/>
            <a:ext cx="1993" cy="776"/>
          </p:xfrm>
          <a:graphic>
            <a:graphicData uri="http://schemas.openxmlformats.org/presentationml/2006/ole">
              <p:oleObj spid="_x0000_s1071110" name="Equation" r:id="rId5" imgW="1828800" imgH="711000" progId="Equation.3">
                <p:embed/>
              </p:oleObj>
            </a:graphicData>
          </a:graphic>
        </p:graphicFrame>
      </p:grpSp>
      <p:graphicFrame>
        <p:nvGraphicFramePr>
          <p:cNvPr id="1071111" name="Object 7"/>
          <p:cNvGraphicFramePr>
            <a:graphicFrameLocks noChangeAspect="1"/>
          </p:cNvGraphicFramePr>
          <p:nvPr/>
        </p:nvGraphicFramePr>
        <p:xfrm>
          <a:off x="2125663" y="4492625"/>
          <a:ext cx="4967287" cy="376238"/>
        </p:xfrm>
        <a:graphic>
          <a:graphicData uri="http://schemas.openxmlformats.org/presentationml/2006/ole">
            <p:oleObj spid="_x0000_s1071111" name="Equation" r:id="rId6" imgW="2031840" imgH="228600" progId="Equation.3">
              <p:embed/>
            </p:oleObj>
          </a:graphicData>
        </a:graphic>
      </p:graphicFrame>
      <p:graphicFrame>
        <p:nvGraphicFramePr>
          <p:cNvPr id="1071112" name="Object 8"/>
          <p:cNvGraphicFramePr>
            <a:graphicFrameLocks noChangeAspect="1"/>
          </p:cNvGraphicFramePr>
          <p:nvPr/>
        </p:nvGraphicFramePr>
        <p:xfrm>
          <a:off x="2124075" y="5041900"/>
          <a:ext cx="2808288" cy="331788"/>
        </p:xfrm>
        <a:graphic>
          <a:graphicData uri="http://schemas.openxmlformats.org/presentationml/2006/ole">
            <p:oleObj spid="_x0000_s1071112" name="Equation" r:id="rId7" imgW="1828800" imgH="215640" progId="Equation.3">
              <p:embed/>
            </p:oleObj>
          </a:graphicData>
        </a:graphic>
      </p:graphicFrame>
      <p:sp>
        <p:nvSpPr>
          <p:cNvPr id="1071114" name="Text Box 10"/>
          <p:cNvSpPr txBox="1">
            <a:spLocks noChangeArrowheads="1"/>
          </p:cNvSpPr>
          <p:nvPr/>
        </p:nvSpPr>
        <p:spPr bwMode="auto">
          <a:xfrm>
            <a:off x="5003800" y="5006975"/>
            <a:ext cx="20377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dirty="0" smtClean="0"/>
              <a:t>x</a:t>
            </a:r>
            <a:r>
              <a:rPr lang="en-GB" sz="1800" baseline="-25000" dirty="0" smtClean="0"/>
              <a:t>0</a:t>
            </a:r>
            <a:r>
              <a:rPr lang="en-GB" sz="1800" dirty="0" smtClean="0"/>
              <a:t>=1 </a:t>
            </a:r>
            <a:r>
              <a:rPr lang="en-GB" sz="1800" dirty="0"/>
              <a:t>(constant)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Perceptron – Training Algorithm</a:t>
            </a:r>
            <a:endParaRPr lang="en-US"/>
          </a:p>
        </p:txBody>
      </p:sp>
      <p:sp>
        <p:nvSpPr>
          <p:cNvPr id="107315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1800"/>
              <a:t>Example</a:t>
            </a:r>
          </a:p>
          <a:p>
            <a:pPr marL="457200" indent="-457200"/>
            <a:endParaRPr lang="en-GB" sz="1800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112319EC-D66B-470C-A2ED-C02E3663FFBD}" type="slidenum">
              <a:rPr lang="en-GB"/>
              <a:pPr/>
              <a:t>14</a:t>
            </a:fld>
            <a:endParaRPr lang="en-GB"/>
          </a:p>
        </p:txBody>
      </p:sp>
      <p:graphicFrame>
        <p:nvGraphicFramePr>
          <p:cNvPr id="1073159" name="Object 7"/>
          <p:cNvGraphicFramePr>
            <a:graphicFrameLocks noChangeAspect="1"/>
          </p:cNvGraphicFramePr>
          <p:nvPr/>
        </p:nvGraphicFramePr>
        <p:xfrm>
          <a:off x="3348038" y="3629025"/>
          <a:ext cx="4968875" cy="376238"/>
        </p:xfrm>
        <a:graphic>
          <a:graphicData uri="http://schemas.openxmlformats.org/presentationml/2006/ole">
            <p:oleObj spid="_x0000_s1073159" name="Equation" r:id="rId4" imgW="2031840" imgH="228600" progId="Equation.3">
              <p:embed/>
            </p:oleObj>
          </a:graphicData>
        </a:graphic>
      </p:graphicFrame>
      <p:grpSp>
        <p:nvGrpSpPr>
          <p:cNvPr id="1073160" name="Group 8"/>
          <p:cNvGrpSpPr>
            <a:grpSpLocks/>
          </p:cNvGrpSpPr>
          <p:nvPr/>
        </p:nvGrpSpPr>
        <p:grpSpPr bwMode="auto">
          <a:xfrm>
            <a:off x="4500563" y="1557338"/>
            <a:ext cx="3419475" cy="1724025"/>
            <a:chOff x="3040" y="1392"/>
            <a:chExt cx="2154" cy="1086"/>
          </a:xfrm>
        </p:grpSpPr>
        <p:graphicFrame>
          <p:nvGraphicFramePr>
            <p:cNvPr id="1073161" name="Object 9"/>
            <p:cNvGraphicFramePr>
              <a:graphicFrameLocks noChangeAspect="1"/>
            </p:cNvGraphicFramePr>
            <p:nvPr/>
          </p:nvGraphicFramePr>
          <p:xfrm>
            <a:off x="3924" y="1895"/>
            <a:ext cx="335" cy="292"/>
          </p:xfrm>
          <a:graphic>
            <a:graphicData uri="http://schemas.openxmlformats.org/presentationml/2006/ole">
              <p:oleObj spid="_x0000_s1073161" name="Equation" r:id="rId5" imgW="291960" imgH="253800" progId="Equation.3">
                <p:embed/>
              </p:oleObj>
            </a:graphicData>
          </a:graphic>
        </p:graphicFrame>
        <p:sp>
          <p:nvSpPr>
            <p:cNvPr id="1073162" name="Rectangle 10"/>
            <p:cNvSpPr>
              <a:spLocks noChangeArrowheads="1"/>
            </p:cNvSpPr>
            <p:nvPr/>
          </p:nvSpPr>
          <p:spPr bwMode="auto">
            <a:xfrm>
              <a:off x="4468" y="1849"/>
              <a:ext cx="408" cy="36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163" name="Line 11"/>
            <p:cNvSpPr>
              <a:spLocks noChangeShapeType="1"/>
            </p:cNvSpPr>
            <p:nvPr/>
          </p:nvSpPr>
          <p:spPr bwMode="auto">
            <a:xfrm>
              <a:off x="4468" y="2121"/>
              <a:ext cx="1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164" name="Line 12"/>
            <p:cNvSpPr>
              <a:spLocks noChangeShapeType="1"/>
            </p:cNvSpPr>
            <p:nvPr/>
          </p:nvSpPr>
          <p:spPr bwMode="auto">
            <a:xfrm flipV="1">
              <a:off x="4649" y="1940"/>
              <a:ext cx="0" cy="1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165" name="Line 13"/>
            <p:cNvSpPr>
              <a:spLocks noChangeShapeType="1"/>
            </p:cNvSpPr>
            <p:nvPr/>
          </p:nvSpPr>
          <p:spPr bwMode="auto">
            <a:xfrm>
              <a:off x="4649" y="1940"/>
              <a:ext cx="22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166" name="Line 14"/>
            <p:cNvSpPr>
              <a:spLocks noChangeShapeType="1"/>
            </p:cNvSpPr>
            <p:nvPr/>
          </p:nvSpPr>
          <p:spPr bwMode="auto">
            <a:xfrm>
              <a:off x="4876" y="2031"/>
              <a:ext cx="31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167" name="Line 15"/>
            <p:cNvSpPr>
              <a:spLocks noChangeShapeType="1"/>
            </p:cNvSpPr>
            <p:nvPr/>
          </p:nvSpPr>
          <p:spPr bwMode="auto">
            <a:xfrm>
              <a:off x="4286" y="2031"/>
              <a:ext cx="1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168" name="Line 16"/>
            <p:cNvSpPr>
              <a:spLocks noChangeShapeType="1"/>
            </p:cNvSpPr>
            <p:nvPr/>
          </p:nvSpPr>
          <p:spPr bwMode="auto">
            <a:xfrm>
              <a:off x="3334" y="1668"/>
              <a:ext cx="590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169" name="Line 17"/>
            <p:cNvSpPr>
              <a:spLocks noChangeShapeType="1"/>
            </p:cNvSpPr>
            <p:nvPr/>
          </p:nvSpPr>
          <p:spPr bwMode="auto">
            <a:xfrm flipV="1">
              <a:off x="3243" y="2076"/>
              <a:ext cx="681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170" name="Line 18"/>
            <p:cNvSpPr>
              <a:spLocks noChangeShapeType="1"/>
            </p:cNvSpPr>
            <p:nvPr/>
          </p:nvSpPr>
          <p:spPr bwMode="auto">
            <a:xfrm>
              <a:off x="4060" y="1623"/>
              <a:ext cx="0" cy="2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171" name="Text Box 19"/>
            <p:cNvSpPr txBox="1">
              <a:spLocks noChangeArrowheads="1"/>
            </p:cNvSpPr>
            <p:nvPr/>
          </p:nvSpPr>
          <p:spPr bwMode="auto">
            <a:xfrm>
              <a:off x="3911" y="1392"/>
              <a:ext cx="5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0</a:t>
              </a:r>
              <a:r>
                <a:rPr lang="en-GB" sz="1400"/>
                <a:t>=0.5</a:t>
              </a:r>
              <a:endParaRPr lang="en-US" sz="1400"/>
            </a:p>
          </p:txBody>
        </p:sp>
        <p:sp>
          <p:nvSpPr>
            <p:cNvPr id="1073172" name="Text Box 20"/>
            <p:cNvSpPr txBox="1">
              <a:spLocks noChangeArrowheads="1"/>
            </p:cNvSpPr>
            <p:nvPr/>
          </p:nvSpPr>
          <p:spPr bwMode="auto">
            <a:xfrm>
              <a:off x="3424" y="1586"/>
              <a:ext cx="5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1</a:t>
              </a:r>
              <a:r>
                <a:rPr lang="en-GB" sz="1400"/>
                <a:t>=0.5</a:t>
              </a:r>
              <a:endParaRPr lang="en-US" sz="1400" baseline="-25000"/>
            </a:p>
          </p:txBody>
        </p:sp>
        <p:sp>
          <p:nvSpPr>
            <p:cNvPr id="1073173" name="Text Box 21"/>
            <p:cNvSpPr txBox="1">
              <a:spLocks noChangeArrowheads="1"/>
            </p:cNvSpPr>
            <p:nvPr/>
          </p:nvSpPr>
          <p:spPr bwMode="auto">
            <a:xfrm>
              <a:off x="3424" y="2276"/>
              <a:ext cx="5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2</a:t>
              </a:r>
              <a:r>
                <a:rPr lang="en-GB" sz="1400"/>
                <a:t>=0.5</a:t>
              </a:r>
              <a:endParaRPr lang="en-US" sz="1400"/>
            </a:p>
          </p:txBody>
        </p:sp>
        <p:sp>
          <p:nvSpPr>
            <p:cNvPr id="1073174" name="Text Box 22"/>
            <p:cNvSpPr txBox="1">
              <a:spLocks noChangeArrowheads="1"/>
            </p:cNvSpPr>
            <p:nvPr/>
          </p:nvSpPr>
          <p:spPr bwMode="auto">
            <a:xfrm>
              <a:off x="3131" y="1525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1</a:t>
              </a:r>
              <a:endParaRPr lang="en-US" sz="1600" baseline="-25000"/>
            </a:p>
          </p:txBody>
        </p:sp>
        <p:sp>
          <p:nvSpPr>
            <p:cNvPr id="1073175" name="Text Box 23"/>
            <p:cNvSpPr txBox="1">
              <a:spLocks noChangeArrowheads="1"/>
            </p:cNvSpPr>
            <p:nvPr/>
          </p:nvSpPr>
          <p:spPr bwMode="auto">
            <a:xfrm>
              <a:off x="3040" y="2266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2</a:t>
              </a:r>
              <a:endParaRPr lang="en-US" sz="1600" baseline="-25000"/>
            </a:p>
          </p:txBody>
        </p:sp>
      </p:grpSp>
      <p:sp>
        <p:nvSpPr>
          <p:cNvPr id="1073176" name="Text Box 24"/>
          <p:cNvSpPr txBox="1">
            <a:spLocks noChangeArrowheads="1"/>
          </p:cNvSpPr>
          <p:nvPr/>
        </p:nvSpPr>
        <p:spPr bwMode="auto">
          <a:xfrm>
            <a:off x="1174750" y="1773238"/>
            <a:ext cx="2244725" cy="17446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/>
              <a:t>x1	x2	D</a:t>
            </a:r>
          </a:p>
          <a:p>
            <a:endParaRPr lang="en-GB" sz="1200"/>
          </a:p>
          <a:p>
            <a:r>
              <a:rPr lang="en-GB" sz="1200"/>
              <a:t>-1	-1	-1</a:t>
            </a:r>
          </a:p>
          <a:p>
            <a:endParaRPr lang="en-GB" sz="1200"/>
          </a:p>
          <a:p>
            <a:r>
              <a:rPr lang="en-GB" sz="1200"/>
              <a:t>-1	+1	+1</a:t>
            </a:r>
          </a:p>
          <a:p>
            <a:endParaRPr lang="en-GB" sz="1200"/>
          </a:p>
          <a:p>
            <a:r>
              <a:rPr lang="en-GB" sz="1200"/>
              <a:t>+1	-1	+1</a:t>
            </a:r>
          </a:p>
          <a:p>
            <a:endParaRPr lang="en-GB" sz="1200"/>
          </a:p>
          <a:p>
            <a:r>
              <a:rPr lang="en-GB" sz="1200"/>
              <a:t>+1	+1	+1</a:t>
            </a: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Perceptron – Training Algorithm</a:t>
            </a:r>
            <a:endParaRPr lang="en-US"/>
          </a:p>
        </p:txBody>
      </p:sp>
      <p:sp>
        <p:nvSpPr>
          <p:cNvPr id="1075203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1257300" algn="l"/>
              </a:tabLst>
            </a:pPr>
            <a:r>
              <a:rPr lang="en-GB" sz="1800" dirty="0"/>
              <a:t>Convergence Theorem</a:t>
            </a:r>
          </a:p>
          <a:p>
            <a:pPr marL="457200" indent="-457200">
              <a:tabLst>
                <a:tab pos="1257300" algn="l"/>
              </a:tabLst>
            </a:pPr>
            <a:endParaRPr lang="en-GB" sz="1800" dirty="0"/>
          </a:p>
          <a:p>
            <a:pPr marL="838200" lvl="1" indent="-381000">
              <a:tabLst>
                <a:tab pos="1257300" algn="l"/>
              </a:tabLst>
            </a:pPr>
            <a:r>
              <a:rPr lang="en-GB" sz="1600" dirty="0"/>
              <a:t>The </a:t>
            </a:r>
            <a:r>
              <a:rPr lang="en-GB" sz="1600" dirty="0" err="1"/>
              <a:t>perceptron</a:t>
            </a:r>
            <a:r>
              <a:rPr lang="en-GB" sz="1600" dirty="0"/>
              <a:t> training rule will converge (finding a weight vector correctly classifies all training samples) within a finite number of iterations, </a:t>
            </a:r>
            <a:r>
              <a:rPr lang="en-GB" sz="1600" b="1" dirty="0"/>
              <a:t>provided the training examples are linearly separable</a:t>
            </a:r>
            <a:r>
              <a:rPr lang="en-GB" sz="1600" dirty="0"/>
              <a:t> and provided a sufficiently small </a:t>
            </a:r>
            <a:r>
              <a:rPr lang="en-GB" sz="1600" i="1" dirty="0">
                <a:latin typeface="Symbol" pitchFamily="18" charset="2"/>
              </a:rPr>
              <a:t>h</a:t>
            </a:r>
            <a:r>
              <a:rPr lang="en-GB" sz="1600" dirty="0"/>
              <a:t> is used.  </a:t>
            </a:r>
          </a:p>
          <a:p>
            <a:pPr marL="457200" indent="-457200">
              <a:tabLst>
                <a:tab pos="1257300" algn="l"/>
              </a:tabLst>
            </a:pPr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014E68B6-A146-4D0E-AF37-80201AEEE560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Further Reading</a:t>
            </a:r>
            <a:endParaRPr lang="en-US"/>
          </a:p>
        </p:txBody>
      </p:sp>
      <p:sp>
        <p:nvSpPr>
          <p:cNvPr id="107725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5575" cy="4649787"/>
          </a:xfrm>
          <a:ln/>
        </p:spPr>
        <p:txBody>
          <a:bodyPr/>
          <a:lstStyle/>
          <a:p>
            <a:pPr marL="457200" indent="-457200">
              <a:tabLst>
                <a:tab pos="1257300" algn="l"/>
              </a:tabLst>
            </a:pPr>
            <a:r>
              <a:rPr lang="en-US" sz="1800"/>
              <a:t>T. M. Mitchell, Machine Learning, McGraw-Hill International Edition, 1997</a:t>
            </a:r>
          </a:p>
          <a:p>
            <a:pPr marL="457200" indent="-457200">
              <a:tabLst>
                <a:tab pos="1257300" algn="l"/>
              </a:tabLst>
            </a:pPr>
            <a:endParaRPr lang="en-GB" sz="1400"/>
          </a:p>
          <a:p>
            <a:pPr marL="457200" indent="-457200">
              <a:tabLst>
                <a:tab pos="1257300" algn="l"/>
              </a:tabLst>
            </a:pPr>
            <a:endParaRPr lang="en-GB" sz="1400"/>
          </a:p>
          <a:p>
            <a:pPr marL="457200" indent="-457200">
              <a:buFont typeface="Wingdings" pitchFamily="2" charset="2"/>
              <a:buNone/>
              <a:tabLst>
                <a:tab pos="1257300" algn="l"/>
              </a:tabLst>
            </a:pPr>
            <a:r>
              <a:rPr lang="en-GB" sz="1400"/>
              <a:t>Chapter 4</a:t>
            </a:r>
          </a:p>
          <a:p>
            <a:pPr marL="457200" indent="-457200">
              <a:tabLst>
                <a:tab pos="1257300" algn="l"/>
              </a:tabLst>
            </a:pPr>
            <a:endParaRPr lang="en-GB" sz="1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74123DE4-128B-487B-8594-60E298AA78DC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Tutorial/Exercise Questions</a:t>
            </a:r>
            <a:endParaRPr lang="en-US"/>
          </a:p>
        </p:txBody>
      </p:sp>
      <p:sp>
        <p:nvSpPr>
          <p:cNvPr id="10792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r>
              <a:rPr lang="en-GB" sz="1600" dirty="0"/>
              <a:t>What is the weight values of a </a:t>
            </a:r>
            <a:r>
              <a:rPr lang="en-GB" sz="1600" dirty="0" err="1"/>
              <a:t>perceptron</a:t>
            </a:r>
            <a:r>
              <a:rPr lang="en-GB" sz="1600" dirty="0"/>
              <a:t> having the following decision surfaces</a:t>
            </a:r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 smtClean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r>
              <a:rPr lang="en-GB" sz="1600" dirty="0" smtClean="0"/>
              <a:t>Design </a:t>
            </a:r>
            <a:r>
              <a:rPr lang="en-GB" sz="1600" dirty="0"/>
              <a:t>two-input </a:t>
            </a:r>
            <a:r>
              <a:rPr lang="en-GB" sz="1600" dirty="0" err="1"/>
              <a:t>perceptrons</a:t>
            </a:r>
            <a:r>
              <a:rPr lang="en-GB" sz="1600" dirty="0"/>
              <a:t> for implementing the following </a:t>
            </a:r>
            <a:r>
              <a:rPr lang="en-GB" sz="1600" dirty="0" err="1"/>
              <a:t>boolean</a:t>
            </a:r>
            <a:r>
              <a:rPr lang="en-GB" sz="1600" dirty="0"/>
              <a:t> functions</a:t>
            </a:r>
          </a:p>
          <a:p>
            <a:pPr marL="1257300" lvl="2" indent="-342900">
              <a:buFont typeface="Wingdings" pitchFamily="2" charset="2"/>
              <a:buNone/>
              <a:tabLst>
                <a:tab pos="1257300" algn="l"/>
              </a:tabLst>
            </a:pPr>
            <a:endParaRPr lang="en-GB" sz="1200" dirty="0"/>
          </a:p>
          <a:p>
            <a:pPr marL="1257300" lvl="2" indent="-342900">
              <a:buFont typeface="Wingdings" pitchFamily="2" charset="2"/>
              <a:buNone/>
              <a:tabLst>
                <a:tab pos="1257300" algn="l"/>
              </a:tabLst>
            </a:pPr>
            <a:r>
              <a:rPr lang="en-GB" sz="1200" b="1" dirty="0"/>
              <a:t>AND, OR, NAND, NOR</a:t>
            </a:r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b="1" dirty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r>
              <a:rPr lang="en-GB" sz="1600" dirty="0"/>
              <a:t>A single layer </a:t>
            </a:r>
            <a:r>
              <a:rPr lang="en-GB" sz="1600" dirty="0" err="1"/>
              <a:t>perceptron</a:t>
            </a:r>
            <a:r>
              <a:rPr lang="en-GB" sz="1600" dirty="0"/>
              <a:t> is incapable of learning simple functions such as XOR (exclusive OR). Explain why this is the case (hint: use the decision boundary)  </a:t>
            </a:r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/>
          </a:p>
          <a:p>
            <a:pPr marL="457200" indent="-457200">
              <a:buFont typeface="Wingdings" pitchFamily="2" charset="2"/>
              <a:buAutoNum type="arabicPeriod"/>
              <a:tabLst>
                <a:tab pos="1257300" algn="l"/>
              </a:tabLst>
            </a:pPr>
            <a:endParaRPr lang="en-GB" sz="1600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4BF3FBE7-C023-4316-95EB-AB498DBE6CFE}" type="slidenum">
              <a:rPr lang="en-GB"/>
              <a:pPr/>
              <a:t>17</a:t>
            </a:fld>
            <a:endParaRPr lang="en-GB"/>
          </a:p>
        </p:txBody>
      </p:sp>
      <p:sp>
        <p:nvSpPr>
          <p:cNvPr id="1079300" name="Line 4"/>
          <p:cNvSpPr>
            <a:spLocks noChangeShapeType="1"/>
          </p:cNvSpPr>
          <p:nvPr/>
        </p:nvSpPr>
        <p:spPr bwMode="auto">
          <a:xfrm>
            <a:off x="1619250" y="2781300"/>
            <a:ext cx="18002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2555875" y="2205038"/>
            <a:ext cx="0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9302" name="Text Box 6"/>
          <p:cNvSpPr txBox="1">
            <a:spLocks noChangeArrowheads="1"/>
          </p:cNvSpPr>
          <p:nvPr/>
        </p:nvSpPr>
        <p:spPr bwMode="auto">
          <a:xfrm>
            <a:off x="3417888" y="2619375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1079303" name="Text Box 7"/>
          <p:cNvSpPr txBox="1">
            <a:spLocks noChangeArrowheads="1"/>
          </p:cNvSpPr>
          <p:nvPr/>
        </p:nvSpPr>
        <p:spPr bwMode="auto">
          <a:xfrm>
            <a:off x="2409825" y="1916113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1079304" name="Line 8"/>
          <p:cNvSpPr>
            <a:spLocks noChangeShapeType="1"/>
          </p:cNvSpPr>
          <p:nvPr/>
        </p:nvSpPr>
        <p:spPr bwMode="auto">
          <a:xfrm flipV="1">
            <a:off x="1690688" y="2276475"/>
            <a:ext cx="1225550" cy="720725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9305" name="Text Box 9"/>
          <p:cNvSpPr txBox="1">
            <a:spLocks noChangeArrowheads="1"/>
          </p:cNvSpPr>
          <p:nvPr/>
        </p:nvSpPr>
        <p:spPr bwMode="auto">
          <a:xfrm>
            <a:off x="1843088" y="2781300"/>
            <a:ext cx="423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/>
              <a:t>-1.5</a:t>
            </a:r>
          </a:p>
        </p:txBody>
      </p:sp>
      <p:sp>
        <p:nvSpPr>
          <p:cNvPr id="1079306" name="Text Box 10"/>
          <p:cNvSpPr txBox="1">
            <a:spLocks noChangeArrowheads="1"/>
          </p:cNvSpPr>
          <p:nvPr/>
        </p:nvSpPr>
        <p:spPr bwMode="auto">
          <a:xfrm>
            <a:off x="2555875" y="2420938"/>
            <a:ext cx="2571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/>
              <a:t>1</a:t>
            </a:r>
          </a:p>
        </p:txBody>
      </p:sp>
      <p:sp>
        <p:nvSpPr>
          <p:cNvPr id="1079307" name="Line 11"/>
          <p:cNvSpPr>
            <a:spLocks noChangeShapeType="1"/>
          </p:cNvSpPr>
          <p:nvPr/>
        </p:nvSpPr>
        <p:spPr bwMode="auto">
          <a:xfrm>
            <a:off x="4211638" y="2781300"/>
            <a:ext cx="180022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9308" name="Line 12"/>
          <p:cNvSpPr>
            <a:spLocks noChangeShapeType="1"/>
          </p:cNvSpPr>
          <p:nvPr/>
        </p:nvSpPr>
        <p:spPr bwMode="auto">
          <a:xfrm>
            <a:off x="5148263" y="2205038"/>
            <a:ext cx="0" cy="11525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9309" name="Text Box 13"/>
          <p:cNvSpPr txBox="1">
            <a:spLocks noChangeArrowheads="1"/>
          </p:cNvSpPr>
          <p:nvPr/>
        </p:nvSpPr>
        <p:spPr bwMode="auto">
          <a:xfrm>
            <a:off x="6010275" y="2619375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  <a:r>
              <a:rPr lang="en-US" sz="1400" baseline="-25000"/>
              <a:t>1</a:t>
            </a:r>
          </a:p>
        </p:txBody>
      </p:sp>
      <p:sp>
        <p:nvSpPr>
          <p:cNvPr id="1079310" name="Text Box 14"/>
          <p:cNvSpPr txBox="1">
            <a:spLocks noChangeArrowheads="1"/>
          </p:cNvSpPr>
          <p:nvPr/>
        </p:nvSpPr>
        <p:spPr bwMode="auto">
          <a:xfrm>
            <a:off x="5002213" y="1916113"/>
            <a:ext cx="361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  <a:r>
              <a:rPr lang="en-US" sz="1400" baseline="-25000"/>
              <a:t>2</a:t>
            </a:r>
          </a:p>
        </p:txBody>
      </p:sp>
      <p:sp>
        <p:nvSpPr>
          <p:cNvPr id="1079311" name="Line 15"/>
          <p:cNvSpPr>
            <a:spLocks noChangeShapeType="1"/>
          </p:cNvSpPr>
          <p:nvPr/>
        </p:nvSpPr>
        <p:spPr bwMode="auto">
          <a:xfrm flipH="1" flipV="1">
            <a:off x="4932363" y="2349500"/>
            <a:ext cx="1152525" cy="6477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9312" name="Text Box 16"/>
          <p:cNvSpPr txBox="1">
            <a:spLocks noChangeArrowheads="1"/>
          </p:cNvSpPr>
          <p:nvPr/>
        </p:nvSpPr>
        <p:spPr bwMode="auto">
          <a:xfrm>
            <a:off x="5580063" y="2781300"/>
            <a:ext cx="2571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/>
              <a:t>2</a:t>
            </a:r>
          </a:p>
        </p:txBody>
      </p:sp>
      <p:sp>
        <p:nvSpPr>
          <p:cNvPr id="1079313" name="Text Box 17"/>
          <p:cNvSpPr txBox="1">
            <a:spLocks noChangeArrowheads="1"/>
          </p:cNvSpPr>
          <p:nvPr/>
        </p:nvSpPr>
        <p:spPr bwMode="auto">
          <a:xfrm>
            <a:off x="4859338" y="2420938"/>
            <a:ext cx="2571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/>
              <a:t>1</a:t>
            </a:r>
          </a:p>
        </p:txBody>
      </p:sp>
      <p:sp>
        <p:nvSpPr>
          <p:cNvPr id="1079314" name="Text Box 18"/>
          <p:cNvSpPr txBox="1">
            <a:spLocks noChangeArrowheads="1"/>
          </p:cNvSpPr>
          <p:nvPr/>
        </p:nvSpPr>
        <p:spPr bwMode="auto">
          <a:xfrm>
            <a:off x="2608263" y="3046413"/>
            <a:ext cx="568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(a)</a:t>
            </a:r>
          </a:p>
        </p:txBody>
      </p:sp>
      <p:sp>
        <p:nvSpPr>
          <p:cNvPr id="1079315" name="Text Box 19"/>
          <p:cNvSpPr txBox="1">
            <a:spLocks noChangeArrowheads="1"/>
          </p:cNvSpPr>
          <p:nvPr/>
        </p:nvSpPr>
        <p:spPr bwMode="auto">
          <a:xfrm>
            <a:off x="5219700" y="3044825"/>
            <a:ext cx="574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(b)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Tutorial/Exercise Questions</a:t>
            </a:r>
            <a:endParaRPr lang="en-US"/>
          </a:p>
        </p:txBody>
      </p:sp>
      <p:sp>
        <p:nvSpPr>
          <p:cNvPr id="108134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95300" indent="-495300">
              <a:buFont typeface="Wingdings" pitchFamily="2" charset="2"/>
              <a:buAutoNum type="arabicPeriod" startAt="4"/>
              <a:tabLst>
                <a:tab pos="1257300" algn="l"/>
              </a:tabLst>
            </a:pPr>
            <a:r>
              <a:rPr lang="en-GB" sz="1400" dirty="0">
                <a:solidFill>
                  <a:srgbClr val="000000"/>
                </a:solidFill>
                <a:cs typeface="Times New Roman" pitchFamily="18" charset="0"/>
              </a:rPr>
              <a:t>A single layer </a:t>
            </a:r>
            <a:r>
              <a:rPr lang="en-GB" sz="1400" dirty="0" err="1">
                <a:solidFill>
                  <a:srgbClr val="000000"/>
                </a:solidFill>
                <a:cs typeface="Times New Roman" pitchFamily="18" charset="0"/>
              </a:rPr>
              <a:t>Perceptron</a:t>
            </a:r>
            <a:r>
              <a:rPr lang="en-US" sz="1400" dirty="0"/>
              <a:t> is as follows</a:t>
            </a:r>
          </a:p>
          <a:p>
            <a:pPr marL="495300" indent="-495300">
              <a:buFont typeface="Wingdings" pitchFamily="2" charset="2"/>
              <a:buAutoNum type="arabicPeriod" startAt="4"/>
              <a:tabLst>
                <a:tab pos="1257300" algn="l"/>
              </a:tabLst>
            </a:pPr>
            <a:endParaRPr lang="en-US" sz="1400" dirty="0"/>
          </a:p>
          <a:p>
            <a:pPr marL="495300" indent="-495300">
              <a:buFont typeface="Wingdings" pitchFamily="2" charset="2"/>
              <a:buAutoNum type="arabicPeriod" startAt="4"/>
              <a:tabLst>
                <a:tab pos="1257300" algn="l"/>
              </a:tabLst>
            </a:pPr>
            <a:endParaRPr lang="en-US" sz="1400" dirty="0"/>
          </a:p>
          <a:p>
            <a:pPr marL="495300" indent="-495300">
              <a:buFont typeface="Wingdings" pitchFamily="2" charset="2"/>
              <a:buAutoNum type="arabicPeriod" startAt="4"/>
              <a:tabLst>
                <a:tab pos="1257300" algn="l"/>
              </a:tabLst>
            </a:pPr>
            <a:endParaRPr lang="en-US" sz="1400" dirty="0"/>
          </a:p>
          <a:p>
            <a:pPr marL="495300" indent="-495300">
              <a:buFont typeface="Wingdings" pitchFamily="2" charset="2"/>
              <a:buAutoNum type="arabicPeriod" startAt="4"/>
              <a:tabLst>
                <a:tab pos="1257300" algn="l"/>
              </a:tabLst>
            </a:pPr>
            <a:endParaRPr lang="en-US" sz="1400" dirty="0"/>
          </a:p>
          <a:p>
            <a:pPr marL="495300" indent="-495300">
              <a:buFont typeface="Wingdings" pitchFamily="2" charset="2"/>
              <a:buAutoNum type="arabicPeriod" startAt="4"/>
              <a:tabLst>
                <a:tab pos="1257300" algn="l"/>
              </a:tabLst>
            </a:pPr>
            <a:endParaRPr lang="en-US" sz="1400" dirty="0"/>
          </a:p>
          <a:p>
            <a:pPr marL="495300" indent="-495300">
              <a:buFont typeface="Wingdings" pitchFamily="2" charset="2"/>
              <a:buAutoNum type="arabicPeriod" startAt="4"/>
              <a:tabLst>
                <a:tab pos="1257300" algn="l"/>
              </a:tabLst>
            </a:pPr>
            <a:endParaRPr lang="en-US" sz="1400" dirty="0"/>
          </a:p>
          <a:p>
            <a:pPr marL="495300" indent="-495300">
              <a:buFont typeface="Wingdings" pitchFamily="2" charset="2"/>
              <a:buAutoNum type="arabicPeriod" startAt="4"/>
              <a:tabLst>
                <a:tab pos="1257300" algn="l"/>
              </a:tabLst>
            </a:pPr>
            <a:endParaRPr lang="en-US" sz="1400" dirty="0"/>
          </a:p>
          <a:p>
            <a:pPr marL="495300" indent="-495300">
              <a:buFont typeface="Wingdings" pitchFamily="2" charset="2"/>
              <a:buAutoNum type="arabicPeriod" startAt="4"/>
              <a:tabLst>
                <a:tab pos="1257300" algn="l"/>
              </a:tabLst>
            </a:pPr>
            <a:endParaRPr lang="en-US" sz="1400" dirty="0"/>
          </a:p>
          <a:p>
            <a:pPr marL="869950" lvl="1" indent="-412750">
              <a:buFont typeface="Wingdings" pitchFamily="2" charset="2"/>
              <a:buAutoNum type="alphaLcParenR"/>
              <a:tabLst>
                <a:tab pos="1257300" algn="l"/>
              </a:tabLst>
            </a:pPr>
            <a:r>
              <a:rPr lang="en-GB" sz="1200" dirty="0">
                <a:solidFill>
                  <a:srgbClr val="000000"/>
                </a:solidFill>
                <a:cs typeface="Times New Roman" pitchFamily="18" charset="0"/>
              </a:rPr>
              <a:t>Write down and plot the equation of the decision boundary of this device</a:t>
            </a:r>
            <a:r>
              <a:rPr lang="en-US" sz="1200" dirty="0"/>
              <a:t> </a:t>
            </a:r>
          </a:p>
          <a:p>
            <a:pPr marL="869950" lvl="1" indent="-412750">
              <a:buFont typeface="Wingdings" pitchFamily="2" charset="2"/>
              <a:buAutoNum type="alphaLcParenR"/>
              <a:tabLst>
                <a:tab pos="1257300" algn="l"/>
              </a:tabLst>
            </a:pPr>
            <a:r>
              <a:rPr lang="en-GB" sz="1200" dirty="0"/>
              <a:t>Change the values of w1 and w2 so that the </a:t>
            </a:r>
            <a:r>
              <a:rPr lang="en-GB" sz="1200" dirty="0" err="1"/>
              <a:t>Perceptron</a:t>
            </a:r>
            <a:r>
              <a:rPr lang="en-GB" sz="1200" dirty="0"/>
              <a:t> can separate following two-class patterns</a:t>
            </a:r>
          </a:p>
          <a:p>
            <a:pPr marL="869950" lvl="1" indent="-412750">
              <a:buFont typeface="Wingdings" pitchFamily="2" charset="2"/>
              <a:buAutoNum type="alphaLcParenR"/>
              <a:tabLst>
                <a:tab pos="1257300" algn="l"/>
              </a:tabLst>
            </a:pPr>
            <a:endParaRPr lang="en-GB" sz="1200" dirty="0"/>
          </a:p>
          <a:p>
            <a:pPr marL="1285875" lvl="2" indent="-371475">
              <a:buFont typeface="Wingdings" pitchFamily="2" charset="2"/>
              <a:buNone/>
              <a:tabLst>
                <a:tab pos="1257300" algn="l"/>
              </a:tabLst>
            </a:pPr>
            <a:r>
              <a:rPr lang="en-GB" sz="1200" dirty="0"/>
              <a:t>Class 1 Patterns: (1, 2), (1.5. 2.5), (1, 3)</a:t>
            </a:r>
          </a:p>
          <a:p>
            <a:pPr marL="1285875" lvl="2" indent="-371475">
              <a:buFont typeface="Wingdings" pitchFamily="2" charset="2"/>
              <a:buNone/>
              <a:tabLst>
                <a:tab pos="1257300" algn="l"/>
              </a:tabLst>
            </a:pPr>
            <a:r>
              <a:rPr lang="en-GB" sz="1200" dirty="0"/>
              <a:t>Class 2 Patterns: (2, 1.5), (2, 1)</a:t>
            </a:r>
            <a:r>
              <a:rPr lang="en-US" sz="1200" dirty="0"/>
              <a:t> </a:t>
            </a:r>
            <a:endParaRPr lang="en-GB" sz="12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29664E1C-3EF1-4C2E-9AD2-BC462A94F8C9}" type="slidenum">
              <a:rPr lang="en-GB"/>
              <a:pPr/>
              <a:t>18</a:t>
            </a:fld>
            <a:endParaRPr lang="en-GB"/>
          </a:p>
        </p:txBody>
      </p:sp>
      <p:pic>
        <p:nvPicPr>
          <p:cNvPr id="1081364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5975" y="1951038"/>
            <a:ext cx="22955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Perceptron - Basic</a:t>
            </a:r>
            <a:endParaRPr lang="en-US"/>
          </a:p>
        </p:txBody>
      </p:sp>
      <p:sp>
        <p:nvSpPr>
          <p:cNvPr id="78950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57200" indent="-457200"/>
            <a:r>
              <a:rPr lang="en-GB"/>
              <a:t>Perceptron is a type of artificial neural network (ANN)</a:t>
            </a:r>
          </a:p>
          <a:p>
            <a:pPr marL="457200" indent="-457200"/>
            <a:endParaRPr lang="en-GB"/>
          </a:p>
          <a:p>
            <a:pPr marL="457200" indent="-457200"/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5D5DA423-1A36-4B5F-BD8C-77F7AEEAAD2C}" type="slidenum">
              <a:rPr lang="en-GB"/>
              <a:pPr/>
              <a:t>2</a:t>
            </a:fld>
            <a:endParaRPr lang="en-GB"/>
          </a:p>
        </p:txBody>
      </p:sp>
      <p:pic>
        <p:nvPicPr>
          <p:cNvPr id="789543" name="Picture 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780928"/>
            <a:ext cx="545782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Perceptron - Operation</a:t>
            </a:r>
            <a:endParaRPr lang="en-US"/>
          </a:p>
        </p:txBody>
      </p:sp>
      <p:sp>
        <p:nvSpPr>
          <p:cNvPr id="104857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37318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2000" dirty="0"/>
              <a:t>It takes a vector of real-valued inputs, calculates a linear combination of these inputs, then output </a:t>
            </a:r>
            <a:r>
              <a:rPr lang="en-GB" sz="2000" dirty="0" smtClean="0"/>
              <a:t>1 if </a:t>
            </a:r>
            <a:r>
              <a:rPr lang="en-GB" sz="2000" dirty="0"/>
              <a:t>the result is greater than some threshold and -1 otherwise</a:t>
            </a:r>
          </a:p>
          <a:p>
            <a:pPr marL="838200" lvl="1" indent="-381000"/>
            <a:endParaRPr lang="en-GB" dirty="0"/>
          </a:p>
          <a:p>
            <a:pPr marL="457200" indent="-457200"/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296761A0-ECC1-4E47-B679-56D942A851A7}" type="slidenum">
              <a:rPr lang="en-GB"/>
              <a:pPr/>
              <a:t>3</a:t>
            </a:fld>
            <a:endParaRPr lang="en-GB"/>
          </a:p>
        </p:txBody>
      </p:sp>
      <p:graphicFrame>
        <p:nvGraphicFramePr>
          <p:cNvPr id="1048582" name="Object 6"/>
          <p:cNvGraphicFramePr>
            <a:graphicFrameLocks noChangeAspect="1"/>
          </p:cNvGraphicFramePr>
          <p:nvPr/>
        </p:nvGraphicFramePr>
        <p:xfrm>
          <a:off x="1619250" y="2852738"/>
          <a:ext cx="4929188" cy="787400"/>
        </p:xfrm>
        <a:graphic>
          <a:graphicData uri="http://schemas.openxmlformats.org/presentationml/2006/ole">
            <p:oleObj spid="_x0000_s1048582" name="Equation" r:id="rId4" imgW="2705040" imgH="431640" progId="Equation.3">
              <p:embed/>
            </p:oleObj>
          </a:graphicData>
        </a:graphic>
      </p:graphicFrame>
      <p:graphicFrame>
        <p:nvGraphicFramePr>
          <p:cNvPr id="1048583" name="Object 7"/>
          <p:cNvGraphicFramePr>
            <a:graphicFrameLocks noChangeAspect="1"/>
          </p:cNvGraphicFramePr>
          <p:nvPr/>
        </p:nvGraphicFramePr>
        <p:xfrm>
          <a:off x="1641475" y="4149725"/>
          <a:ext cx="3332163" cy="1296988"/>
        </p:xfrm>
        <a:graphic>
          <a:graphicData uri="http://schemas.openxmlformats.org/presentationml/2006/ole">
            <p:oleObj spid="_x0000_s1048583" name="Equation" r:id="rId5" imgW="1828800" imgH="711000" progId="Equation.3">
              <p:embed/>
            </p:oleObj>
          </a:graphicData>
        </a:graphic>
      </p:graphicFrame>
      <p:pic>
        <p:nvPicPr>
          <p:cNvPr id="104858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4077072"/>
            <a:ext cx="2520950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Perceptron – Decision Surface</a:t>
            </a:r>
            <a:endParaRPr lang="en-US"/>
          </a:p>
        </p:txBody>
      </p:sp>
      <p:sp>
        <p:nvSpPr>
          <p:cNvPr id="105062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37318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2000" dirty="0" err="1"/>
              <a:t>Perceptron</a:t>
            </a:r>
            <a:r>
              <a:rPr lang="en-GB" sz="2000" dirty="0"/>
              <a:t> can be regarded as representing a </a:t>
            </a:r>
            <a:r>
              <a:rPr lang="en-GB" sz="2000" dirty="0" err="1"/>
              <a:t>hyperplane</a:t>
            </a:r>
            <a:r>
              <a:rPr lang="en-GB" sz="2000" dirty="0"/>
              <a:t> decision surface in the n-dimensional </a:t>
            </a:r>
            <a:r>
              <a:rPr lang="en-GB" sz="2000" b="1" dirty="0"/>
              <a:t>feature space </a:t>
            </a:r>
            <a:r>
              <a:rPr lang="en-GB" sz="2000" dirty="0"/>
              <a:t>of instances. </a:t>
            </a:r>
          </a:p>
          <a:p>
            <a:pPr marL="457200" indent="-457200">
              <a:buNone/>
            </a:pPr>
            <a:endParaRPr lang="en-GB" sz="2000" dirty="0"/>
          </a:p>
          <a:p>
            <a:pPr marL="457200" indent="-457200"/>
            <a:r>
              <a:rPr lang="en-GB" sz="2000" dirty="0"/>
              <a:t>The </a:t>
            </a:r>
            <a:r>
              <a:rPr lang="en-GB" sz="2000" dirty="0" err="1"/>
              <a:t>perceptron</a:t>
            </a:r>
            <a:r>
              <a:rPr lang="en-GB" sz="2000" dirty="0"/>
              <a:t> outputs a 1 for instances lying on one side of the </a:t>
            </a:r>
            <a:r>
              <a:rPr lang="en-GB" sz="2000" dirty="0" err="1"/>
              <a:t>hyperplane</a:t>
            </a:r>
            <a:r>
              <a:rPr lang="en-GB" sz="2000" dirty="0"/>
              <a:t> and a -1 for instances lying on the other side. </a:t>
            </a:r>
          </a:p>
          <a:p>
            <a:pPr marL="457200" indent="-457200"/>
            <a:endParaRPr lang="en-GB" sz="2000" dirty="0"/>
          </a:p>
          <a:p>
            <a:pPr marL="457200" indent="-457200"/>
            <a:r>
              <a:rPr lang="en-GB" sz="2000" dirty="0"/>
              <a:t>This </a:t>
            </a:r>
            <a:r>
              <a:rPr lang="en-GB" sz="2000" dirty="0" err="1"/>
              <a:t>hyperplane</a:t>
            </a:r>
            <a:r>
              <a:rPr lang="en-GB" sz="2000" dirty="0"/>
              <a:t> is called the </a:t>
            </a:r>
            <a:r>
              <a:rPr lang="en-GB" sz="2000" b="1" dirty="0"/>
              <a:t>Decision Surface</a:t>
            </a:r>
          </a:p>
          <a:p>
            <a:pPr marL="838200" lvl="1" indent="-381000"/>
            <a:endParaRPr lang="en-GB" b="1" dirty="0"/>
          </a:p>
          <a:p>
            <a:pPr marL="457200" indent="-45720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D710DC1F-F964-4641-AAD3-2782B851A099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Perceptron – Decision Surface</a:t>
            </a:r>
            <a:endParaRPr lang="en-US"/>
          </a:p>
        </p:txBody>
      </p:sp>
      <p:sp>
        <p:nvSpPr>
          <p:cNvPr id="105472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dirty="0"/>
              <a:t>In 2-dimensional space</a:t>
            </a:r>
            <a:endParaRPr lang="en-US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5E90C4A0-10E3-4586-9409-58F4D10C16D1}" type="slidenum">
              <a:rPr lang="en-GB"/>
              <a:pPr/>
              <a:t>5</a:t>
            </a:fld>
            <a:endParaRPr lang="en-GB"/>
          </a:p>
        </p:txBody>
      </p:sp>
      <p:graphicFrame>
        <p:nvGraphicFramePr>
          <p:cNvPr id="1054759" name="Object 39"/>
          <p:cNvGraphicFramePr>
            <a:graphicFrameLocks noChangeAspect="1"/>
          </p:cNvGraphicFramePr>
          <p:nvPr/>
        </p:nvGraphicFramePr>
        <p:xfrm>
          <a:off x="1979613" y="2779713"/>
          <a:ext cx="2268537" cy="415925"/>
        </p:xfrm>
        <a:graphic>
          <a:graphicData uri="http://schemas.openxmlformats.org/presentationml/2006/ole">
            <p:oleObj spid="_x0000_s1054759" name="Equation" r:id="rId4" imgW="1244520" imgH="228600" progId="Equation.3">
              <p:embed/>
            </p:oleObj>
          </a:graphicData>
        </a:graphic>
      </p:graphicFrame>
      <p:sp>
        <p:nvSpPr>
          <p:cNvPr id="1054760" name="Line 40"/>
          <p:cNvSpPr>
            <a:spLocks noChangeShapeType="1"/>
          </p:cNvSpPr>
          <p:nvPr/>
        </p:nvSpPr>
        <p:spPr bwMode="auto">
          <a:xfrm flipV="1">
            <a:off x="1763713" y="2708275"/>
            <a:ext cx="0" cy="27368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761" name="Line 41"/>
          <p:cNvSpPr>
            <a:spLocks noChangeShapeType="1"/>
          </p:cNvSpPr>
          <p:nvPr/>
        </p:nvSpPr>
        <p:spPr bwMode="auto">
          <a:xfrm>
            <a:off x="1763713" y="5445125"/>
            <a:ext cx="29527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762" name="Line 42"/>
          <p:cNvSpPr>
            <a:spLocks noChangeShapeType="1"/>
          </p:cNvSpPr>
          <p:nvPr/>
        </p:nvSpPr>
        <p:spPr bwMode="auto">
          <a:xfrm>
            <a:off x="1476375" y="2924175"/>
            <a:ext cx="3311525" cy="27368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763" name="Line 43"/>
          <p:cNvSpPr>
            <a:spLocks noChangeShapeType="1"/>
          </p:cNvSpPr>
          <p:nvPr/>
        </p:nvSpPr>
        <p:spPr bwMode="auto">
          <a:xfrm>
            <a:off x="3060700" y="3211513"/>
            <a:ext cx="0" cy="9366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764" name="Text Box 44"/>
          <p:cNvSpPr txBox="1">
            <a:spLocks noChangeArrowheads="1"/>
          </p:cNvSpPr>
          <p:nvPr/>
        </p:nvSpPr>
        <p:spPr bwMode="auto">
          <a:xfrm>
            <a:off x="3060700" y="4076700"/>
            <a:ext cx="226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400"/>
              <a:t>Decision Surface (Line)</a:t>
            </a:r>
            <a:endParaRPr lang="en-US" sz="1400"/>
          </a:p>
        </p:txBody>
      </p:sp>
      <p:sp>
        <p:nvSpPr>
          <p:cNvPr id="1054765" name="Text Box 45"/>
          <p:cNvSpPr txBox="1">
            <a:spLocks noChangeArrowheads="1"/>
          </p:cNvSpPr>
          <p:nvPr/>
        </p:nvSpPr>
        <p:spPr bwMode="auto">
          <a:xfrm>
            <a:off x="1960563" y="4375150"/>
            <a:ext cx="95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 smtClean="0"/>
              <a:t>o=-</a:t>
            </a:r>
            <a:r>
              <a:rPr lang="en-GB" dirty="0"/>
              <a:t>1</a:t>
            </a:r>
            <a:endParaRPr lang="en-US" dirty="0"/>
          </a:p>
        </p:txBody>
      </p:sp>
      <p:sp>
        <p:nvSpPr>
          <p:cNvPr id="1054766" name="Text Box 46"/>
          <p:cNvSpPr txBox="1">
            <a:spLocks noChangeArrowheads="1"/>
          </p:cNvSpPr>
          <p:nvPr/>
        </p:nvSpPr>
        <p:spPr bwMode="auto">
          <a:xfrm>
            <a:off x="4051300" y="4579938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 smtClean="0"/>
              <a:t>o=+</a:t>
            </a:r>
            <a:r>
              <a:rPr lang="en-GB" dirty="0"/>
              <a:t>1</a:t>
            </a:r>
            <a:endParaRPr lang="en-US" dirty="0"/>
          </a:p>
        </p:txBody>
      </p:sp>
      <p:grpSp>
        <p:nvGrpSpPr>
          <p:cNvPr id="1054782" name="Group 62"/>
          <p:cNvGrpSpPr>
            <a:grpSpLocks/>
          </p:cNvGrpSpPr>
          <p:nvPr/>
        </p:nvGrpSpPr>
        <p:grpSpPr bwMode="auto">
          <a:xfrm>
            <a:off x="4714875" y="1628775"/>
            <a:ext cx="3529013" cy="1908175"/>
            <a:chOff x="2880" y="1065"/>
            <a:chExt cx="2223" cy="1202"/>
          </a:xfrm>
        </p:grpSpPr>
        <p:graphicFrame>
          <p:nvGraphicFramePr>
            <p:cNvPr id="1054767" name="Object 47"/>
            <p:cNvGraphicFramePr>
              <a:graphicFrameLocks noChangeAspect="1"/>
            </p:cNvGraphicFramePr>
            <p:nvPr/>
          </p:nvGraphicFramePr>
          <p:xfrm>
            <a:off x="3833" y="1616"/>
            <a:ext cx="335" cy="292"/>
          </p:xfrm>
          <a:graphic>
            <a:graphicData uri="http://schemas.openxmlformats.org/presentationml/2006/ole">
              <p:oleObj spid="_x0000_s1054767" name="Equation" r:id="rId5" imgW="291960" imgH="253800" progId="Equation.3">
                <p:embed/>
              </p:oleObj>
            </a:graphicData>
          </a:graphic>
        </p:graphicFrame>
        <p:sp>
          <p:nvSpPr>
            <p:cNvPr id="1054768" name="Rectangle 48"/>
            <p:cNvSpPr>
              <a:spLocks noChangeArrowheads="1"/>
            </p:cNvSpPr>
            <p:nvPr/>
          </p:nvSpPr>
          <p:spPr bwMode="auto">
            <a:xfrm>
              <a:off x="4377" y="1570"/>
              <a:ext cx="408" cy="36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769" name="Line 49"/>
            <p:cNvSpPr>
              <a:spLocks noChangeShapeType="1"/>
            </p:cNvSpPr>
            <p:nvPr/>
          </p:nvSpPr>
          <p:spPr bwMode="auto">
            <a:xfrm>
              <a:off x="4377" y="1842"/>
              <a:ext cx="1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770" name="Line 50"/>
            <p:cNvSpPr>
              <a:spLocks noChangeShapeType="1"/>
            </p:cNvSpPr>
            <p:nvPr/>
          </p:nvSpPr>
          <p:spPr bwMode="auto">
            <a:xfrm flipV="1">
              <a:off x="4558" y="1661"/>
              <a:ext cx="0" cy="1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771" name="Line 51"/>
            <p:cNvSpPr>
              <a:spLocks noChangeShapeType="1"/>
            </p:cNvSpPr>
            <p:nvPr/>
          </p:nvSpPr>
          <p:spPr bwMode="auto">
            <a:xfrm>
              <a:off x="4558" y="1661"/>
              <a:ext cx="22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772" name="Line 52"/>
            <p:cNvSpPr>
              <a:spLocks noChangeShapeType="1"/>
            </p:cNvSpPr>
            <p:nvPr/>
          </p:nvSpPr>
          <p:spPr bwMode="auto">
            <a:xfrm>
              <a:off x="4785" y="1752"/>
              <a:ext cx="31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773" name="Line 53"/>
            <p:cNvSpPr>
              <a:spLocks noChangeShapeType="1"/>
            </p:cNvSpPr>
            <p:nvPr/>
          </p:nvSpPr>
          <p:spPr bwMode="auto">
            <a:xfrm>
              <a:off x="4195" y="1752"/>
              <a:ext cx="1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774" name="Line 54"/>
            <p:cNvSpPr>
              <a:spLocks noChangeShapeType="1"/>
            </p:cNvSpPr>
            <p:nvPr/>
          </p:nvSpPr>
          <p:spPr bwMode="auto">
            <a:xfrm>
              <a:off x="3243" y="1389"/>
              <a:ext cx="590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775" name="Line 55"/>
            <p:cNvSpPr>
              <a:spLocks noChangeShapeType="1"/>
            </p:cNvSpPr>
            <p:nvPr/>
          </p:nvSpPr>
          <p:spPr bwMode="auto">
            <a:xfrm flipV="1">
              <a:off x="3152" y="1797"/>
              <a:ext cx="681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776" name="Line 56"/>
            <p:cNvSpPr>
              <a:spLocks noChangeShapeType="1"/>
            </p:cNvSpPr>
            <p:nvPr/>
          </p:nvSpPr>
          <p:spPr bwMode="auto">
            <a:xfrm>
              <a:off x="3969" y="1344"/>
              <a:ext cx="0" cy="2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777" name="Text Box 57"/>
            <p:cNvSpPr txBox="1">
              <a:spLocks noChangeArrowheads="1"/>
            </p:cNvSpPr>
            <p:nvPr/>
          </p:nvSpPr>
          <p:spPr bwMode="auto">
            <a:xfrm>
              <a:off x="3820" y="1065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/>
                <a:t>w</a:t>
              </a:r>
              <a:r>
                <a:rPr lang="en-GB" sz="2000" baseline="-25000"/>
                <a:t>0</a:t>
              </a:r>
              <a:endParaRPr lang="en-US" sz="2000" baseline="-25000"/>
            </a:p>
          </p:txBody>
        </p:sp>
        <p:sp>
          <p:nvSpPr>
            <p:cNvPr id="1054778" name="Text Box 58"/>
            <p:cNvSpPr txBox="1">
              <a:spLocks noChangeArrowheads="1"/>
            </p:cNvSpPr>
            <p:nvPr/>
          </p:nvSpPr>
          <p:spPr bwMode="auto">
            <a:xfrm>
              <a:off x="3470" y="1320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/>
                <a:t>w</a:t>
              </a:r>
              <a:r>
                <a:rPr lang="en-GB" sz="2000" baseline="-25000"/>
                <a:t>1</a:t>
              </a:r>
              <a:endParaRPr lang="en-US" sz="2000" baseline="-25000"/>
            </a:p>
          </p:txBody>
        </p:sp>
        <p:sp>
          <p:nvSpPr>
            <p:cNvPr id="1054779" name="Text Box 59"/>
            <p:cNvSpPr txBox="1">
              <a:spLocks noChangeArrowheads="1"/>
            </p:cNvSpPr>
            <p:nvPr/>
          </p:nvSpPr>
          <p:spPr bwMode="auto">
            <a:xfrm>
              <a:off x="3524" y="1829"/>
              <a:ext cx="3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/>
                <a:t>w</a:t>
              </a:r>
              <a:r>
                <a:rPr lang="en-GB" sz="2000" baseline="-25000"/>
                <a:t>2</a:t>
              </a:r>
              <a:endParaRPr lang="en-US" sz="2000" baseline="-25000"/>
            </a:p>
          </p:txBody>
        </p:sp>
        <p:sp>
          <p:nvSpPr>
            <p:cNvPr id="1054780" name="Text Box 60"/>
            <p:cNvSpPr txBox="1">
              <a:spLocks noChangeArrowheads="1"/>
            </p:cNvSpPr>
            <p:nvPr/>
          </p:nvSpPr>
          <p:spPr bwMode="auto">
            <a:xfrm>
              <a:off x="2880" y="1237"/>
              <a:ext cx="3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x</a:t>
              </a:r>
              <a:r>
                <a:rPr lang="en-GB" baseline="-25000"/>
                <a:t>1</a:t>
              </a:r>
              <a:endParaRPr lang="en-US" baseline="-25000"/>
            </a:p>
          </p:txBody>
        </p:sp>
        <p:sp>
          <p:nvSpPr>
            <p:cNvPr id="1054781" name="Text Box 61"/>
            <p:cNvSpPr txBox="1">
              <a:spLocks noChangeArrowheads="1"/>
            </p:cNvSpPr>
            <p:nvPr/>
          </p:nvSpPr>
          <p:spPr bwMode="auto">
            <a:xfrm>
              <a:off x="2887" y="1979"/>
              <a:ext cx="3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/>
                <a:t>x</a:t>
              </a:r>
              <a:r>
                <a:rPr lang="en-GB" baseline="-25000"/>
                <a:t>2</a:t>
              </a:r>
              <a:endParaRPr lang="en-US" baseline="-250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Perceptron – Representation Power</a:t>
            </a:r>
            <a:endParaRPr lang="en-US"/>
          </a:p>
        </p:txBody>
      </p:sp>
      <p:sp>
        <p:nvSpPr>
          <p:cNvPr id="105677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2000" dirty="0"/>
              <a:t>The Decision Surface is linear</a:t>
            </a:r>
          </a:p>
          <a:p>
            <a:pPr marL="457200" indent="-457200"/>
            <a:endParaRPr lang="en-GB" sz="2000" dirty="0"/>
          </a:p>
          <a:p>
            <a:pPr marL="457200" indent="-457200"/>
            <a:r>
              <a:rPr lang="en-GB" sz="2000" dirty="0" err="1"/>
              <a:t>Perceptron</a:t>
            </a:r>
            <a:r>
              <a:rPr lang="en-GB" sz="2000" dirty="0"/>
              <a:t> can only solve </a:t>
            </a:r>
            <a:r>
              <a:rPr lang="en-GB" sz="2000" b="1" dirty="0"/>
              <a:t>Linearly</a:t>
            </a:r>
            <a:r>
              <a:rPr lang="en-GB" sz="2000" dirty="0"/>
              <a:t> </a:t>
            </a:r>
            <a:r>
              <a:rPr lang="en-GB" sz="2000" b="1" dirty="0"/>
              <a:t>Separable Problems</a:t>
            </a:r>
          </a:p>
          <a:p>
            <a:pPr marL="838200" lvl="1" indent="-381000"/>
            <a:endParaRPr lang="en-GB" dirty="0"/>
          </a:p>
          <a:p>
            <a:pPr marL="457200" indent="-457200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E9088F1D-C4B8-4962-98C0-E921E47EDD2E}" type="slidenum">
              <a:rPr lang="en-GB"/>
              <a:pPr/>
              <a:t>6</a:t>
            </a:fld>
            <a:endParaRPr lang="en-GB"/>
          </a:p>
        </p:txBody>
      </p:sp>
      <p:sp>
        <p:nvSpPr>
          <p:cNvPr id="1056774" name="Line 6"/>
          <p:cNvSpPr>
            <a:spLocks noChangeShapeType="1"/>
          </p:cNvSpPr>
          <p:nvPr/>
        </p:nvSpPr>
        <p:spPr bwMode="auto">
          <a:xfrm flipV="1">
            <a:off x="3708400" y="2997200"/>
            <a:ext cx="0" cy="27368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775" name="Line 7"/>
          <p:cNvSpPr>
            <a:spLocks noChangeShapeType="1"/>
          </p:cNvSpPr>
          <p:nvPr/>
        </p:nvSpPr>
        <p:spPr bwMode="auto">
          <a:xfrm>
            <a:off x="3708400" y="5734050"/>
            <a:ext cx="29527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776" name="Line 8"/>
          <p:cNvSpPr>
            <a:spLocks noChangeShapeType="1"/>
          </p:cNvSpPr>
          <p:nvPr/>
        </p:nvSpPr>
        <p:spPr bwMode="auto">
          <a:xfrm>
            <a:off x="3708400" y="2565400"/>
            <a:ext cx="3024188" cy="338455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781" name="Text Box 13"/>
          <p:cNvSpPr txBox="1">
            <a:spLocks noChangeArrowheads="1"/>
          </p:cNvSpPr>
          <p:nvPr/>
        </p:nvSpPr>
        <p:spPr bwMode="auto">
          <a:xfrm>
            <a:off x="5219700" y="2949575"/>
            <a:ext cx="2211388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/>
              <a:t>+	+	+</a:t>
            </a:r>
          </a:p>
          <a:p>
            <a:endParaRPr lang="en-GB" sz="1800" b="1"/>
          </a:p>
          <a:p>
            <a:r>
              <a:rPr lang="en-GB" sz="1800" b="1"/>
              <a:t>+  +  +  +</a:t>
            </a:r>
          </a:p>
          <a:p>
            <a:endParaRPr lang="en-GB" sz="1800" b="1"/>
          </a:p>
          <a:p>
            <a:r>
              <a:rPr lang="en-GB" sz="1800" b="1"/>
              <a:t>+ + +</a:t>
            </a:r>
            <a:endParaRPr lang="en-US" sz="1800" b="1"/>
          </a:p>
        </p:txBody>
      </p:sp>
      <p:sp>
        <p:nvSpPr>
          <p:cNvPr id="1056782" name="Text Box 14"/>
          <p:cNvSpPr txBox="1">
            <a:spLocks noChangeArrowheads="1"/>
          </p:cNvSpPr>
          <p:nvPr/>
        </p:nvSpPr>
        <p:spPr bwMode="auto">
          <a:xfrm>
            <a:off x="2670175" y="3722688"/>
            <a:ext cx="21351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b="1"/>
              <a:t>-	-	-</a:t>
            </a:r>
          </a:p>
          <a:p>
            <a:endParaRPr lang="en-GB" sz="2000" b="1"/>
          </a:p>
          <a:p>
            <a:r>
              <a:rPr lang="en-GB" sz="2000" b="1"/>
              <a:t>    -  -  -</a:t>
            </a:r>
          </a:p>
          <a:p>
            <a:endParaRPr lang="en-GB" sz="2000" b="1"/>
          </a:p>
          <a:p>
            <a:r>
              <a:rPr lang="en-GB" sz="2000" b="1"/>
              <a:t>- - -</a:t>
            </a:r>
            <a:endParaRPr lang="en-US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Perceptron – Representation Power</a:t>
            </a:r>
            <a:endParaRPr lang="en-US"/>
          </a:p>
        </p:txBody>
      </p:sp>
      <p:sp>
        <p:nvSpPr>
          <p:cNvPr id="106086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2000"/>
              <a:t>Can represent many boolean functions: Assume boolean values of 1 (true) and -1 (false)</a:t>
            </a:r>
            <a:endParaRPr lang="en-GB" sz="2000" b="1"/>
          </a:p>
          <a:p>
            <a:pPr marL="838200" lvl="1" indent="-381000"/>
            <a:endParaRPr lang="en-GB"/>
          </a:p>
          <a:p>
            <a:pPr marL="457200" indent="-457200">
              <a:buFont typeface="Wingdings" pitchFamily="2" charset="2"/>
              <a:buNone/>
            </a:pPr>
            <a:r>
              <a:rPr lang="en-GB"/>
              <a:t>	AND</a:t>
            </a:r>
            <a:endParaRPr lang="en-US"/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67F8D631-4762-4311-BA47-858CF666904E}" type="slidenum">
              <a:rPr lang="en-GB"/>
              <a:pPr/>
              <a:t>7</a:t>
            </a:fld>
            <a:endParaRPr lang="en-GB"/>
          </a:p>
        </p:txBody>
      </p:sp>
      <p:sp>
        <p:nvSpPr>
          <p:cNvPr id="1060868" name="Line 4"/>
          <p:cNvSpPr>
            <a:spLocks noChangeShapeType="1"/>
          </p:cNvSpPr>
          <p:nvPr/>
        </p:nvSpPr>
        <p:spPr bwMode="auto">
          <a:xfrm flipV="1">
            <a:off x="6445250" y="4294188"/>
            <a:ext cx="0" cy="16557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0869" name="Line 5"/>
          <p:cNvSpPr>
            <a:spLocks noChangeShapeType="1"/>
          </p:cNvSpPr>
          <p:nvPr/>
        </p:nvSpPr>
        <p:spPr bwMode="auto">
          <a:xfrm>
            <a:off x="5437188" y="5157788"/>
            <a:ext cx="23034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60898" name="Group 34"/>
          <p:cNvGrpSpPr>
            <a:grpSpLocks/>
          </p:cNvGrpSpPr>
          <p:nvPr/>
        </p:nvGrpSpPr>
        <p:grpSpPr bwMode="auto">
          <a:xfrm>
            <a:off x="3635375" y="2133600"/>
            <a:ext cx="3419475" cy="1724025"/>
            <a:chOff x="3040" y="1392"/>
            <a:chExt cx="2154" cy="1086"/>
          </a:xfrm>
        </p:grpSpPr>
        <p:graphicFrame>
          <p:nvGraphicFramePr>
            <p:cNvPr id="1060874" name="Object 10"/>
            <p:cNvGraphicFramePr>
              <a:graphicFrameLocks noChangeAspect="1"/>
            </p:cNvGraphicFramePr>
            <p:nvPr/>
          </p:nvGraphicFramePr>
          <p:xfrm>
            <a:off x="3924" y="1895"/>
            <a:ext cx="335" cy="292"/>
          </p:xfrm>
          <a:graphic>
            <a:graphicData uri="http://schemas.openxmlformats.org/presentationml/2006/ole">
              <p:oleObj spid="_x0000_s1060874" name="Equation" r:id="rId4" imgW="291960" imgH="253800" progId="Equation.3">
                <p:embed/>
              </p:oleObj>
            </a:graphicData>
          </a:graphic>
        </p:graphicFrame>
        <p:sp>
          <p:nvSpPr>
            <p:cNvPr id="1060875" name="Rectangle 11"/>
            <p:cNvSpPr>
              <a:spLocks noChangeArrowheads="1"/>
            </p:cNvSpPr>
            <p:nvPr/>
          </p:nvSpPr>
          <p:spPr bwMode="auto">
            <a:xfrm>
              <a:off x="4468" y="1849"/>
              <a:ext cx="408" cy="36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876" name="Line 12"/>
            <p:cNvSpPr>
              <a:spLocks noChangeShapeType="1"/>
            </p:cNvSpPr>
            <p:nvPr/>
          </p:nvSpPr>
          <p:spPr bwMode="auto">
            <a:xfrm>
              <a:off x="4468" y="2121"/>
              <a:ext cx="1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877" name="Line 13"/>
            <p:cNvSpPr>
              <a:spLocks noChangeShapeType="1"/>
            </p:cNvSpPr>
            <p:nvPr/>
          </p:nvSpPr>
          <p:spPr bwMode="auto">
            <a:xfrm flipV="1">
              <a:off x="4649" y="1940"/>
              <a:ext cx="0" cy="1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878" name="Line 14"/>
            <p:cNvSpPr>
              <a:spLocks noChangeShapeType="1"/>
            </p:cNvSpPr>
            <p:nvPr/>
          </p:nvSpPr>
          <p:spPr bwMode="auto">
            <a:xfrm>
              <a:off x="4649" y="1940"/>
              <a:ext cx="22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879" name="Line 15"/>
            <p:cNvSpPr>
              <a:spLocks noChangeShapeType="1"/>
            </p:cNvSpPr>
            <p:nvPr/>
          </p:nvSpPr>
          <p:spPr bwMode="auto">
            <a:xfrm>
              <a:off x="4876" y="2031"/>
              <a:ext cx="31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880" name="Line 16"/>
            <p:cNvSpPr>
              <a:spLocks noChangeShapeType="1"/>
            </p:cNvSpPr>
            <p:nvPr/>
          </p:nvSpPr>
          <p:spPr bwMode="auto">
            <a:xfrm>
              <a:off x="4286" y="2031"/>
              <a:ext cx="1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881" name="Line 17"/>
            <p:cNvSpPr>
              <a:spLocks noChangeShapeType="1"/>
            </p:cNvSpPr>
            <p:nvPr/>
          </p:nvSpPr>
          <p:spPr bwMode="auto">
            <a:xfrm>
              <a:off x="3334" y="1668"/>
              <a:ext cx="590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882" name="Line 18"/>
            <p:cNvSpPr>
              <a:spLocks noChangeShapeType="1"/>
            </p:cNvSpPr>
            <p:nvPr/>
          </p:nvSpPr>
          <p:spPr bwMode="auto">
            <a:xfrm flipV="1">
              <a:off x="3243" y="2076"/>
              <a:ext cx="681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883" name="Line 19"/>
            <p:cNvSpPr>
              <a:spLocks noChangeShapeType="1"/>
            </p:cNvSpPr>
            <p:nvPr/>
          </p:nvSpPr>
          <p:spPr bwMode="auto">
            <a:xfrm>
              <a:off x="4060" y="1623"/>
              <a:ext cx="0" cy="2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0884" name="Text Box 20"/>
            <p:cNvSpPr txBox="1">
              <a:spLocks noChangeArrowheads="1"/>
            </p:cNvSpPr>
            <p:nvPr/>
          </p:nvSpPr>
          <p:spPr bwMode="auto">
            <a:xfrm>
              <a:off x="3911" y="1392"/>
              <a:ext cx="59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0</a:t>
              </a:r>
              <a:r>
                <a:rPr lang="en-GB" sz="1400"/>
                <a:t>=-0.8</a:t>
              </a:r>
              <a:endParaRPr lang="en-US" sz="1400"/>
            </a:p>
          </p:txBody>
        </p:sp>
        <p:sp>
          <p:nvSpPr>
            <p:cNvPr id="1060885" name="Text Box 21"/>
            <p:cNvSpPr txBox="1">
              <a:spLocks noChangeArrowheads="1"/>
            </p:cNvSpPr>
            <p:nvPr/>
          </p:nvSpPr>
          <p:spPr bwMode="auto">
            <a:xfrm>
              <a:off x="3424" y="1586"/>
              <a:ext cx="5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1</a:t>
              </a:r>
              <a:r>
                <a:rPr lang="en-GB" sz="1400"/>
                <a:t>=0.5</a:t>
              </a:r>
              <a:endParaRPr lang="en-US" sz="1400" baseline="-25000"/>
            </a:p>
          </p:txBody>
        </p:sp>
        <p:sp>
          <p:nvSpPr>
            <p:cNvPr id="1060886" name="Text Box 22"/>
            <p:cNvSpPr txBox="1">
              <a:spLocks noChangeArrowheads="1"/>
            </p:cNvSpPr>
            <p:nvPr/>
          </p:nvSpPr>
          <p:spPr bwMode="auto">
            <a:xfrm>
              <a:off x="3424" y="2276"/>
              <a:ext cx="5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2</a:t>
              </a:r>
              <a:r>
                <a:rPr lang="en-GB" sz="1400"/>
                <a:t>=0.5</a:t>
              </a:r>
              <a:endParaRPr lang="en-US" sz="1400"/>
            </a:p>
          </p:txBody>
        </p:sp>
        <p:sp>
          <p:nvSpPr>
            <p:cNvPr id="1060887" name="Text Box 23"/>
            <p:cNvSpPr txBox="1">
              <a:spLocks noChangeArrowheads="1"/>
            </p:cNvSpPr>
            <p:nvPr/>
          </p:nvSpPr>
          <p:spPr bwMode="auto">
            <a:xfrm>
              <a:off x="3131" y="1525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1</a:t>
              </a:r>
              <a:endParaRPr lang="en-US" sz="1600" baseline="-25000"/>
            </a:p>
          </p:txBody>
        </p:sp>
        <p:sp>
          <p:nvSpPr>
            <p:cNvPr id="1060888" name="Text Box 24"/>
            <p:cNvSpPr txBox="1">
              <a:spLocks noChangeArrowheads="1"/>
            </p:cNvSpPr>
            <p:nvPr/>
          </p:nvSpPr>
          <p:spPr bwMode="auto">
            <a:xfrm>
              <a:off x="3040" y="2266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2</a:t>
              </a:r>
              <a:endParaRPr lang="en-US" sz="1600" baseline="-25000"/>
            </a:p>
          </p:txBody>
        </p:sp>
      </p:grpSp>
      <p:sp>
        <p:nvSpPr>
          <p:cNvPr id="1060889" name="Rectangle 25"/>
          <p:cNvSpPr>
            <a:spLocks noChangeArrowheads="1"/>
          </p:cNvSpPr>
          <p:nvPr/>
        </p:nvSpPr>
        <p:spPr bwMode="auto">
          <a:xfrm>
            <a:off x="5942013" y="4725988"/>
            <a:ext cx="1008062" cy="86360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890" name="Text Box 26"/>
          <p:cNvSpPr txBox="1">
            <a:spLocks noChangeArrowheads="1"/>
          </p:cNvSpPr>
          <p:nvPr/>
        </p:nvSpPr>
        <p:spPr bwMode="auto">
          <a:xfrm>
            <a:off x="5321300" y="5373688"/>
            <a:ext cx="620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(-1,-1)</a:t>
            </a:r>
            <a:endParaRPr lang="en-US" sz="1000"/>
          </a:p>
        </p:txBody>
      </p:sp>
      <p:sp>
        <p:nvSpPr>
          <p:cNvPr id="1060891" name="Text Box 27"/>
          <p:cNvSpPr txBox="1">
            <a:spLocks noChangeArrowheads="1"/>
          </p:cNvSpPr>
          <p:nvPr/>
        </p:nvSpPr>
        <p:spPr bwMode="auto">
          <a:xfrm>
            <a:off x="6878638" y="54451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+1,-1)</a:t>
            </a:r>
            <a:endParaRPr lang="en-US" sz="1000"/>
          </a:p>
        </p:txBody>
      </p:sp>
      <p:sp>
        <p:nvSpPr>
          <p:cNvPr id="1060892" name="Text Box 28"/>
          <p:cNvSpPr txBox="1">
            <a:spLocks noChangeArrowheads="1"/>
          </p:cNvSpPr>
          <p:nvPr/>
        </p:nvSpPr>
        <p:spPr bwMode="auto">
          <a:xfrm>
            <a:off x="5203825" y="4581525"/>
            <a:ext cx="666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(-1,+1)</a:t>
            </a:r>
            <a:endParaRPr lang="en-US" sz="1000"/>
          </a:p>
        </p:txBody>
      </p:sp>
      <p:sp>
        <p:nvSpPr>
          <p:cNvPr id="1060893" name="Text Box 29"/>
          <p:cNvSpPr txBox="1">
            <a:spLocks noChangeArrowheads="1"/>
          </p:cNvSpPr>
          <p:nvPr/>
        </p:nvSpPr>
        <p:spPr bwMode="auto">
          <a:xfrm>
            <a:off x="6878638" y="4624388"/>
            <a:ext cx="712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(+1,+1)</a:t>
            </a:r>
            <a:endParaRPr lang="en-US" sz="1000"/>
          </a:p>
        </p:txBody>
      </p:sp>
      <p:sp>
        <p:nvSpPr>
          <p:cNvPr id="1060894" name="Text Box 30"/>
          <p:cNvSpPr txBox="1">
            <a:spLocks noChangeArrowheads="1"/>
          </p:cNvSpPr>
          <p:nvPr/>
        </p:nvSpPr>
        <p:spPr bwMode="auto">
          <a:xfrm>
            <a:off x="1258888" y="3052763"/>
            <a:ext cx="2244725" cy="17446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/>
              <a:t>x1	x2	D</a:t>
            </a:r>
          </a:p>
          <a:p>
            <a:endParaRPr lang="en-GB" sz="1200"/>
          </a:p>
          <a:p>
            <a:r>
              <a:rPr lang="en-GB" sz="1200"/>
              <a:t>-1	-1	-1</a:t>
            </a:r>
          </a:p>
          <a:p>
            <a:endParaRPr lang="en-GB" sz="1200"/>
          </a:p>
          <a:p>
            <a:r>
              <a:rPr lang="en-GB" sz="1200"/>
              <a:t>-1	+1	-1</a:t>
            </a:r>
          </a:p>
          <a:p>
            <a:endParaRPr lang="en-GB" sz="1200"/>
          </a:p>
          <a:p>
            <a:r>
              <a:rPr lang="en-GB" sz="1200"/>
              <a:t>+1	-1	-1</a:t>
            </a:r>
          </a:p>
          <a:p>
            <a:endParaRPr lang="en-GB" sz="1200"/>
          </a:p>
          <a:p>
            <a:r>
              <a:rPr lang="en-GB" sz="1200"/>
              <a:t>+1	+1	+1</a:t>
            </a:r>
            <a:endParaRPr lang="en-US" sz="1200"/>
          </a:p>
        </p:txBody>
      </p:sp>
      <p:sp>
        <p:nvSpPr>
          <p:cNvPr id="1060895" name="Line 31"/>
          <p:cNvSpPr>
            <a:spLocks noChangeShapeType="1"/>
          </p:cNvSpPr>
          <p:nvPr/>
        </p:nvSpPr>
        <p:spPr bwMode="auto">
          <a:xfrm>
            <a:off x="6084888" y="4365625"/>
            <a:ext cx="1582737" cy="1079500"/>
          </a:xfrm>
          <a:prstGeom prst="line">
            <a:avLst/>
          </a:prstGeom>
          <a:noFill/>
          <a:ln w="349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0896" name="Text Box 32"/>
          <p:cNvSpPr txBox="1">
            <a:spLocks noChangeArrowheads="1"/>
          </p:cNvSpPr>
          <p:nvPr/>
        </p:nvSpPr>
        <p:spPr bwMode="auto">
          <a:xfrm>
            <a:off x="4697413" y="4090988"/>
            <a:ext cx="14589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/>
              <a:t>Decision Surface</a:t>
            </a:r>
            <a:endParaRPr lang="en-US" sz="1200"/>
          </a:p>
        </p:txBody>
      </p:sp>
      <p:graphicFrame>
        <p:nvGraphicFramePr>
          <p:cNvPr id="1060897" name="Object 33"/>
          <p:cNvGraphicFramePr>
            <a:graphicFrameLocks noChangeAspect="1"/>
          </p:cNvGraphicFramePr>
          <p:nvPr/>
        </p:nvGraphicFramePr>
        <p:xfrm>
          <a:off x="5724525" y="3716338"/>
          <a:ext cx="2684463" cy="392112"/>
        </p:xfrm>
        <a:graphic>
          <a:graphicData uri="http://schemas.openxmlformats.org/presentationml/2006/ole">
            <p:oleObj spid="_x0000_s1060897" name="Equation" r:id="rId5" imgW="1473120" imgH="215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Perceptron – Representation Power</a:t>
            </a:r>
            <a:endParaRPr lang="en-US"/>
          </a:p>
        </p:txBody>
      </p:sp>
      <p:sp>
        <p:nvSpPr>
          <p:cNvPr id="106291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 sz="2000"/>
              <a:t>Can represent many boolean functions: Assume boolean values of 1 (true) and -1 (false)</a:t>
            </a:r>
            <a:endParaRPr lang="en-GB" sz="2000" b="1"/>
          </a:p>
          <a:p>
            <a:pPr marL="838200" lvl="1" indent="-381000"/>
            <a:endParaRPr lang="en-GB"/>
          </a:p>
          <a:p>
            <a:pPr marL="457200" indent="-457200">
              <a:buFont typeface="Wingdings" pitchFamily="2" charset="2"/>
              <a:buNone/>
            </a:pPr>
            <a:r>
              <a:rPr lang="en-GB"/>
              <a:t>	OR</a:t>
            </a:r>
            <a:endParaRPr lang="en-US"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3399D2B5-3FEB-488C-9F99-364C926A79A4}" type="slidenum">
              <a:rPr lang="en-GB"/>
              <a:pPr/>
              <a:t>8</a:t>
            </a:fld>
            <a:endParaRPr lang="en-GB"/>
          </a:p>
        </p:txBody>
      </p:sp>
      <p:sp>
        <p:nvSpPr>
          <p:cNvPr id="1062916" name="Line 4"/>
          <p:cNvSpPr>
            <a:spLocks noChangeShapeType="1"/>
          </p:cNvSpPr>
          <p:nvPr/>
        </p:nvSpPr>
        <p:spPr bwMode="auto">
          <a:xfrm flipV="1">
            <a:off x="6445250" y="4294188"/>
            <a:ext cx="0" cy="16557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2917" name="Line 5"/>
          <p:cNvSpPr>
            <a:spLocks noChangeShapeType="1"/>
          </p:cNvSpPr>
          <p:nvPr/>
        </p:nvSpPr>
        <p:spPr bwMode="auto">
          <a:xfrm>
            <a:off x="5437188" y="5157788"/>
            <a:ext cx="23034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62918" name="Group 6"/>
          <p:cNvGrpSpPr>
            <a:grpSpLocks/>
          </p:cNvGrpSpPr>
          <p:nvPr/>
        </p:nvGrpSpPr>
        <p:grpSpPr bwMode="auto">
          <a:xfrm>
            <a:off x="3635375" y="2133600"/>
            <a:ext cx="3419475" cy="1724025"/>
            <a:chOff x="3040" y="1392"/>
            <a:chExt cx="2154" cy="1086"/>
          </a:xfrm>
        </p:grpSpPr>
        <p:graphicFrame>
          <p:nvGraphicFramePr>
            <p:cNvPr id="1062919" name="Object 7"/>
            <p:cNvGraphicFramePr>
              <a:graphicFrameLocks noChangeAspect="1"/>
            </p:cNvGraphicFramePr>
            <p:nvPr/>
          </p:nvGraphicFramePr>
          <p:xfrm>
            <a:off x="3924" y="1895"/>
            <a:ext cx="335" cy="292"/>
          </p:xfrm>
          <a:graphic>
            <a:graphicData uri="http://schemas.openxmlformats.org/presentationml/2006/ole">
              <p:oleObj spid="_x0000_s1062919" name="Equation" r:id="rId4" imgW="291960" imgH="253800" progId="Equation.3">
                <p:embed/>
              </p:oleObj>
            </a:graphicData>
          </a:graphic>
        </p:graphicFrame>
        <p:sp>
          <p:nvSpPr>
            <p:cNvPr id="1062920" name="Rectangle 8"/>
            <p:cNvSpPr>
              <a:spLocks noChangeArrowheads="1"/>
            </p:cNvSpPr>
            <p:nvPr/>
          </p:nvSpPr>
          <p:spPr bwMode="auto">
            <a:xfrm>
              <a:off x="4468" y="1849"/>
              <a:ext cx="408" cy="363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921" name="Line 9"/>
            <p:cNvSpPr>
              <a:spLocks noChangeShapeType="1"/>
            </p:cNvSpPr>
            <p:nvPr/>
          </p:nvSpPr>
          <p:spPr bwMode="auto">
            <a:xfrm>
              <a:off x="4468" y="2121"/>
              <a:ext cx="181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2922" name="Line 10"/>
            <p:cNvSpPr>
              <a:spLocks noChangeShapeType="1"/>
            </p:cNvSpPr>
            <p:nvPr/>
          </p:nvSpPr>
          <p:spPr bwMode="auto">
            <a:xfrm flipV="1">
              <a:off x="4649" y="1940"/>
              <a:ext cx="0" cy="18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2923" name="Line 11"/>
            <p:cNvSpPr>
              <a:spLocks noChangeShapeType="1"/>
            </p:cNvSpPr>
            <p:nvPr/>
          </p:nvSpPr>
          <p:spPr bwMode="auto">
            <a:xfrm>
              <a:off x="4649" y="1940"/>
              <a:ext cx="22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2924" name="Line 12"/>
            <p:cNvSpPr>
              <a:spLocks noChangeShapeType="1"/>
            </p:cNvSpPr>
            <p:nvPr/>
          </p:nvSpPr>
          <p:spPr bwMode="auto">
            <a:xfrm>
              <a:off x="4876" y="2031"/>
              <a:ext cx="31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2925" name="Line 13"/>
            <p:cNvSpPr>
              <a:spLocks noChangeShapeType="1"/>
            </p:cNvSpPr>
            <p:nvPr/>
          </p:nvSpPr>
          <p:spPr bwMode="auto">
            <a:xfrm>
              <a:off x="4286" y="2031"/>
              <a:ext cx="18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2926" name="Line 14"/>
            <p:cNvSpPr>
              <a:spLocks noChangeShapeType="1"/>
            </p:cNvSpPr>
            <p:nvPr/>
          </p:nvSpPr>
          <p:spPr bwMode="auto">
            <a:xfrm>
              <a:off x="3334" y="1668"/>
              <a:ext cx="590" cy="3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2927" name="Line 15"/>
            <p:cNvSpPr>
              <a:spLocks noChangeShapeType="1"/>
            </p:cNvSpPr>
            <p:nvPr/>
          </p:nvSpPr>
          <p:spPr bwMode="auto">
            <a:xfrm flipV="1">
              <a:off x="3243" y="2076"/>
              <a:ext cx="681" cy="31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2928" name="Line 16"/>
            <p:cNvSpPr>
              <a:spLocks noChangeShapeType="1"/>
            </p:cNvSpPr>
            <p:nvPr/>
          </p:nvSpPr>
          <p:spPr bwMode="auto">
            <a:xfrm>
              <a:off x="4060" y="1623"/>
              <a:ext cx="0" cy="2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2929" name="Text Box 17"/>
            <p:cNvSpPr txBox="1">
              <a:spLocks noChangeArrowheads="1"/>
            </p:cNvSpPr>
            <p:nvPr/>
          </p:nvSpPr>
          <p:spPr bwMode="auto">
            <a:xfrm>
              <a:off x="3911" y="1392"/>
              <a:ext cx="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0</a:t>
              </a:r>
              <a:r>
                <a:rPr lang="en-GB" sz="1400"/>
                <a:t>=?</a:t>
              </a:r>
              <a:endParaRPr lang="en-US" sz="1400"/>
            </a:p>
          </p:txBody>
        </p:sp>
        <p:sp>
          <p:nvSpPr>
            <p:cNvPr id="1062930" name="Text Box 18"/>
            <p:cNvSpPr txBox="1">
              <a:spLocks noChangeArrowheads="1"/>
            </p:cNvSpPr>
            <p:nvPr/>
          </p:nvSpPr>
          <p:spPr bwMode="auto">
            <a:xfrm>
              <a:off x="3424" y="1586"/>
              <a:ext cx="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1</a:t>
              </a:r>
              <a:r>
                <a:rPr lang="en-GB" sz="1400"/>
                <a:t>=?</a:t>
              </a:r>
              <a:endParaRPr lang="en-US" sz="1400" baseline="-25000"/>
            </a:p>
          </p:txBody>
        </p:sp>
        <p:sp>
          <p:nvSpPr>
            <p:cNvPr id="1062931" name="Text Box 19"/>
            <p:cNvSpPr txBox="1">
              <a:spLocks noChangeArrowheads="1"/>
            </p:cNvSpPr>
            <p:nvPr/>
          </p:nvSpPr>
          <p:spPr bwMode="auto">
            <a:xfrm>
              <a:off x="3424" y="2276"/>
              <a:ext cx="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400"/>
                <a:t>W</a:t>
              </a:r>
              <a:r>
                <a:rPr lang="en-GB" sz="1400" baseline="-25000"/>
                <a:t>2</a:t>
              </a:r>
              <a:r>
                <a:rPr lang="en-GB" sz="1400"/>
                <a:t>=?</a:t>
              </a:r>
              <a:endParaRPr lang="en-US" sz="1400"/>
            </a:p>
          </p:txBody>
        </p:sp>
        <p:sp>
          <p:nvSpPr>
            <p:cNvPr id="1062932" name="Text Box 20"/>
            <p:cNvSpPr txBox="1">
              <a:spLocks noChangeArrowheads="1"/>
            </p:cNvSpPr>
            <p:nvPr/>
          </p:nvSpPr>
          <p:spPr bwMode="auto">
            <a:xfrm>
              <a:off x="3131" y="1525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1</a:t>
              </a:r>
              <a:endParaRPr lang="en-US" sz="1600" baseline="-25000"/>
            </a:p>
          </p:txBody>
        </p:sp>
        <p:sp>
          <p:nvSpPr>
            <p:cNvPr id="1062933" name="Text Box 21"/>
            <p:cNvSpPr txBox="1">
              <a:spLocks noChangeArrowheads="1"/>
            </p:cNvSpPr>
            <p:nvPr/>
          </p:nvSpPr>
          <p:spPr bwMode="auto">
            <a:xfrm>
              <a:off x="3040" y="2266"/>
              <a:ext cx="2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1600"/>
                <a:t>x</a:t>
              </a:r>
              <a:r>
                <a:rPr lang="en-GB" sz="1600" baseline="-25000"/>
                <a:t>2</a:t>
              </a:r>
              <a:endParaRPr lang="en-US" sz="1600" baseline="-25000"/>
            </a:p>
          </p:txBody>
        </p:sp>
      </p:grpSp>
      <p:sp>
        <p:nvSpPr>
          <p:cNvPr id="1062934" name="Rectangle 22"/>
          <p:cNvSpPr>
            <a:spLocks noChangeArrowheads="1"/>
          </p:cNvSpPr>
          <p:nvPr/>
        </p:nvSpPr>
        <p:spPr bwMode="auto">
          <a:xfrm>
            <a:off x="5942013" y="4725988"/>
            <a:ext cx="1008062" cy="863600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35" name="Text Box 23"/>
          <p:cNvSpPr txBox="1">
            <a:spLocks noChangeArrowheads="1"/>
          </p:cNvSpPr>
          <p:nvPr/>
        </p:nvSpPr>
        <p:spPr bwMode="auto">
          <a:xfrm>
            <a:off x="5321300" y="5373688"/>
            <a:ext cx="620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(-1,-1)</a:t>
            </a:r>
            <a:endParaRPr lang="en-US" sz="1000"/>
          </a:p>
        </p:txBody>
      </p:sp>
      <p:sp>
        <p:nvSpPr>
          <p:cNvPr id="1062936" name="Text Box 24"/>
          <p:cNvSpPr txBox="1">
            <a:spLocks noChangeArrowheads="1"/>
          </p:cNvSpPr>
          <p:nvPr/>
        </p:nvSpPr>
        <p:spPr bwMode="auto">
          <a:xfrm>
            <a:off x="6878638" y="54451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+1,-1)</a:t>
            </a:r>
            <a:endParaRPr lang="en-US" sz="1000"/>
          </a:p>
        </p:txBody>
      </p:sp>
      <p:sp>
        <p:nvSpPr>
          <p:cNvPr id="1062937" name="Text Box 25"/>
          <p:cNvSpPr txBox="1">
            <a:spLocks noChangeArrowheads="1"/>
          </p:cNvSpPr>
          <p:nvPr/>
        </p:nvSpPr>
        <p:spPr bwMode="auto">
          <a:xfrm>
            <a:off x="5203825" y="4581525"/>
            <a:ext cx="6667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(-1,+1)</a:t>
            </a:r>
            <a:endParaRPr lang="en-US" sz="1000"/>
          </a:p>
        </p:txBody>
      </p:sp>
      <p:sp>
        <p:nvSpPr>
          <p:cNvPr id="1062938" name="Text Box 26"/>
          <p:cNvSpPr txBox="1">
            <a:spLocks noChangeArrowheads="1"/>
          </p:cNvSpPr>
          <p:nvPr/>
        </p:nvSpPr>
        <p:spPr bwMode="auto">
          <a:xfrm>
            <a:off x="6878638" y="4624388"/>
            <a:ext cx="7127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(+1,+1)</a:t>
            </a:r>
            <a:endParaRPr lang="en-US" sz="1000"/>
          </a:p>
        </p:txBody>
      </p:sp>
      <p:sp>
        <p:nvSpPr>
          <p:cNvPr id="1062939" name="Text Box 27"/>
          <p:cNvSpPr txBox="1">
            <a:spLocks noChangeArrowheads="1"/>
          </p:cNvSpPr>
          <p:nvPr/>
        </p:nvSpPr>
        <p:spPr bwMode="auto">
          <a:xfrm>
            <a:off x="1258888" y="3052763"/>
            <a:ext cx="2244725" cy="17446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/>
              <a:t>x1	x2	D</a:t>
            </a:r>
          </a:p>
          <a:p>
            <a:endParaRPr lang="en-GB" sz="1200"/>
          </a:p>
          <a:p>
            <a:r>
              <a:rPr lang="en-GB" sz="1200"/>
              <a:t>-1	-1	-1</a:t>
            </a:r>
          </a:p>
          <a:p>
            <a:endParaRPr lang="en-GB" sz="1200"/>
          </a:p>
          <a:p>
            <a:r>
              <a:rPr lang="en-GB" sz="1200"/>
              <a:t>-1	+1	+1</a:t>
            </a:r>
          </a:p>
          <a:p>
            <a:endParaRPr lang="en-GB" sz="1200"/>
          </a:p>
          <a:p>
            <a:r>
              <a:rPr lang="en-GB" sz="1200"/>
              <a:t>+1	-1	+1</a:t>
            </a:r>
          </a:p>
          <a:p>
            <a:endParaRPr lang="en-GB" sz="1200"/>
          </a:p>
          <a:p>
            <a:r>
              <a:rPr lang="en-GB" sz="1200"/>
              <a:t>+1	+1	+1</a:t>
            </a:r>
            <a:endParaRPr lang="en-US" sz="1200"/>
          </a:p>
        </p:txBody>
      </p:sp>
      <p:sp>
        <p:nvSpPr>
          <p:cNvPr id="1062940" name="Line 28"/>
          <p:cNvSpPr>
            <a:spLocks noChangeShapeType="1"/>
          </p:cNvSpPr>
          <p:nvPr/>
        </p:nvSpPr>
        <p:spPr bwMode="auto">
          <a:xfrm>
            <a:off x="4356100" y="4221163"/>
            <a:ext cx="2447925" cy="1727200"/>
          </a:xfrm>
          <a:prstGeom prst="line">
            <a:avLst/>
          </a:prstGeom>
          <a:noFill/>
          <a:ln w="3492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2941" name="Text Box 29"/>
          <p:cNvSpPr txBox="1">
            <a:spLocks noChangeArrowheads="1"/>
          </p:cNvSpPr>
          <p:nvPr/>
        </p:nvSpPr>
        <p:spPr bwMode="auto">
          <a:xfrm>
            <a:off x="5148263" y="3716338"/>
            <a:ext cx="14589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200"/>
              <a:t>Decision Surface</a:t>
            </a: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Perceptron – Representation Power</a:t>
            </a:r>
            <a:endParaRPr lang="en-US"/>
          </a:p>
        </p:txBody>
      </p:sp>
      <p:sp>
        <p:nvSpPr>
          <p:cNvPr id="10526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373188"/>
            <a:ext cx="7775575" cy="4649787"/>
          </a:xfrm>
          <a:ln/>
        </p:spPr>
        <p:txBody>
          <a:bodyPr/>
          <a:lstStyle/>
          <a:p>
            <a:pPr marL="457200" indent="-457200"/>
            <a:r>
              <a:rPr lang="en-GB"/>
              <a:t>Separate the           objects from the rest</a:t>
            </a:r>
            <a:endParaRPr lang="en-US"/>
          </a:p>
        </p:txBody>
      </p:sp>
      <p:sp>
        <p:nvSpPr>
          <p:cNvPr id="6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G53MLE | Machine Learning | Dr Guoping Qiu</a:t>
            </a:r>
            <a:endParaRPr lang="en-GB" b="1"/>
          </a:p>
        </p:txBody>
      </p:sp>
      <p:sp>
        <p:nvSpPr>
          <p:cNvPr id="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/>
          </a:p>
          <a:p>
            <a:fld id="{8AB44961-9F3A-4A4C-BF1A-69A33C751CFA}" type="slidenum">
              <a:rPr lang="en-GB"/>
              <a:pPr/>
              <a:t>9</a:t>
            </a:fld>
            <a:endParaRPr lang="en-GB"/>
          </a:p>
        </p:txBody>
      </p:sp>
      <p:sp>
        <p:nvSpPr>
          <p:cNvPr id="1052677" name="Oval 5"/>
          <p:cNvSpPr>
            <a:spLocks noChangeArrowheads="1"/>
          </p:cNvSpPr>
          <p:nvPr/>
        </p:nvSpPr>
        <p:spPr bwMode="auto">
          <a:xfrm>
            <a:off x="6930652" y="2564904"/>
            <a:ext cx="512763" cy="246063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78" name="Oval 6"/>
          <p:cNvSpPr>
            <a:spLocks noChangeArrowheads="1"/>
          </p:cNvSpPr>
          <p:nvPr/>
        </p:nvSpPr>
        <p:spPr bwMode="auto">
          <a:xfrm>
            <a:off x="6690940" y="3226892"/>
            <a:ext cx="433387" cy="195262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79" name="Oval 7"/>
          <p:cNvSpPr>
            <a:spLocks noChangeArrowheads="1"/>
          </p:cNvSpPr>
          <p:nvPr/>
        </p:nvSpPr>
        <p:spPr bwMode="auto">
          <a:xfrm>
            <a:off x="7329115" y="3887292"/>
            <a:ext cx="354012" cy="9366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0" name="Oval 8"/>
          <p:cNvSpPr>
            <a:spLocks noChangeArrowheads="1"/>
          </p:cNvSpPr>
          <p:nvPr/>
        </p:nvSpPr>
        <p:spPr bwMode="auto">
          <a:xfrm>
            <a:off x="6411540" y="4244479"/>
            <a:ext cx="392112" cy="1444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1" name="Oval 9"/>
          <p:cNvSpPr>
            <a:spLocks noChangeArrowheads="1"/>
          </p:cNvSpPr>
          <p:nvPr/>
        </p:nvSpPr>
        <p:spPr bwMode="auto">
          <a:xfrm>
            <a:off x="6471865" y="3633292"/>
            <a:ext cx="93662" cy="47466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2" name="Oval 10"/>
          <p:cNvSpPr>
            <a:spLocks noChangeArrowheads="1"/>
          </p:cNvSpPr>
          <p:nvPr/>
        </p:nvSpPr>
        <p:spPr bwMode="auto">
          <a:xfrm>
            <a:off x="6811590" y="3582492"/>
            <a:ext cx="431800" cy="144462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3" name="Oval 11"/>
          <p:cNvSpPr>
            <a:spLocks noChangeArrowheads="1"/>
          </p:cNvSpPr>
          <p:nvPr/>
        </p:nvSpPr>
        <p:spPr bwMode="auto">
          <a:xfrm>
            <a:off x="6392490" y="2564904"/>
            <a:ext cx="271462" cy="83185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4" name="Oval 12"/>
          <p:cNvSpPr>
            <a:spLocks noChangeArrowheads="1"/>
          </p:cNvSpPr>
          <p:nvPr/>
        </p:nvSpPr>
        <p:spPr bwMode="auto">
          <a:xfrm>
            <a:off x="7529140" y="4295279"/>
            <a:ext cx="673100" cy="398463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5" name="Oval 13"/>
          <p:cNvSpPr>
            <a:spLocks noChangeArrowheads="1"/>
          </p:cNvSpPr>
          <p:nvPr/>
        </p:nvSpPr>
        <p:spPr bwMode="auto">
          <a:xfrm>
            <a:off x="7529140" y="2666504"/>
            <a:ext cx="792162" cy="449263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6" name="Oval 14"/>
          <p:cNvSpPr>
            <a:spLocks noChangeArrowheads="1"/>
          </p:cNvSpPr>
          <p:nvPr/>
        </p:nvSpPr>
        <p:spPr bwMode="auto">
          <a:xfrm>
            <a:off x="6651252" y="4346079"/>
            <a:ext cx="792163" cy="398463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7" name="Oval 15"/>
          <p:cNvSpPr>
            <a:spLocks noChangeArrowheads="1"/>
          </p:cNvSpPr>
          <p:nvPr/>
        </p:nvSpPr>
        <p:spPr bwMode="auto">
          <a:xfrm>
            <a:off x="7210052" y="3226892"/>
            <a:ext cx="671513" cy="44926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8" name="Oval 16"/>
          <p:cNvSpPr>
            <a:spLocks noChangeArrowheads="1"/>
          </p:cNvSpPr>
          <p:nvPr/>
        </p:nvSpPr>
        <p:spPr bwMode="auto">
          <a:xfrm>
            <a:off x="7889502" y="3480892"/>
            <a:ext cx="431800" cy="80486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89" name="Rectangle 17"/>
          <p:cNvSpPr>
            <a:spLocks noChangeArrowheads="1"/>
          </p:cNvSpPr>
          <p:nvPr/>
        </p:nvSpPr>
        <p:spPr bwMode="auto">
          <a:xfrm>
            <a:off x="6371852" y="2818904"/>
            <a:ext cx="2109788" cy="2332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90" name="Oval 18"/>
          <p:cNvSpPr>
            <a:spLocks noChangeArrowheads="1"/>
          </p:cNvSpPr>
          <p:nvPr/>
        </p:nvSpPr>
        <p:spPr bwMode="auto">
          <a:xfrm>
            <a:off x="6690940" y="3887292"/>
            <a:ext cx="433387" cy="195262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91" name="Oval 19"/>
          <p:cNvSpPr>
            <a:spLocks noChangeArrowheads="1"/>
          </p:cNvSpPr>
          <p:nvPr/>
        </p:nvSpPr>
        <p:spPr bwMode="auto">
          <a:xfrm>
            <a:off x="7889502" y="3176092"/>
            <a:ext cx="431800" cy="193675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92" name="Oval 20"/>
          <p:cNvSpPr>
            <a:spLocks noChangeArrowheads="1"/>
          </p:cNvSpPr>
          <p:nvPr/>
        </p:nvSpPr>
        <p:spPr bwMode="auto">
          <a:xfrm>
            <a:off x="6890965" y="2971304"/>
            <a:ext cx="352425" cy="936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93" name="Oval 21"/>
          <p:cNvSpPr>
            <a:spLocks noChangeArrowheads="1"/>
          </p:cNvSpPr>
          <p:nvPr/>
        </p:nvSpPr>
        <p:spPr bwMode="auto">
          <a:xfrm>
            <a:off x="7210052" y="4092079"/>
            <a:ext cx="431800" cy="193675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694" name="Rectangle 22"/>
          <p:cNvSpPr>
            <a:spLocks noChangeArrowheads="1"/>
          </p:cNvSpPr>
          <p:nvPr/>
        </p:nvSpPr>
        <p:spPr bwMode="auto">
          <a:xfrm>
            <a:off x="6571877" y="4906467"/>
            <a:ext cx="1960563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GB" sz="1200">
                <a:solidFill>
                  <a:schemeClr val="tx1"/>
                </a:solidFill>
                <a:latin typeface="Times New Roman" pitchFamily="18" charset="0"/>
              </a:rPr>
              <a:t>Elliptical blobs (objects)</a:t>
            </a:r>
          </a:p>
        </p:txBody>
      </p:sp>
      <p:sp>
        <p:nvSpPr>
          <p:cNvPr id="1052695" name="Rectangle 23"/>
          <p:cNvSpPr>
            <a:spLocks noChangeArrowheads="1"/>
          </p:cNvSpPr>
          <p:nvPr/>
        </p:nvSpPr>
        <p:spPr bwMode="auto">
          <a:xfrm>
            <a:off x="6640140" y="2661742"/>
            <a:ext cx="2381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052696" name="Rectangle 24"/>
          <p:cNvSpPr>
            <a:spLocks noChangeArrowheads="1"/>
          </p:cNvSpPr>
          <p:nvPr/>
        </p:nvSpPr>
        <p:spPr bwMode="auto">
          <a:xfrm>
            <a:off x="7438652" y="2610942"/>
            <a:ext cx="2381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52697" name="Rectangle 25"/>
          <p:cNvSpPr>
            <a:spLocks noChangeArrowheads="1"/>
          </p:cNvSpPr>
          <p:nvPr/>
        </p:nvSpPr>
        <p:spPr bwMode="auto">
          <a:xfrm>
            <a:off x="8237165" y="2610942"/>
            <a:ext cx="2381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052698" name="Rectangle 26"/>
          <p:cNvSpPr>
            <a:spLocks noChangeArrowheads="1"/>
          </p:cNvSpPr>
          <p:nvPr/>
        </p:nvSpPr>
        <p:spPr bwMode="auto">
          <a:xfrm>
            <a:off x="7238627" y="2917329"/>
            <a:ext cx="2381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052699" name="Rectangle 27"/>
          <p:cNvSpPr>
            <a:spLocks noChangeArrowheads="1"/>
          </p:cNvSpPr>
          <p:nvPr/>
        </p:nvSpPr>
        <p:spPr bwMode="auto">
          <a:xfrm>
            <a:off x="8276852" y="3120529"/>
            <a:ext cx="2381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052700" name="Rectangle 28"/>
          <p:cNvSpPr>
            <a:spLocks noChangeArrowheads="1"/>
          </p:cNvSpPr>
          <p:nvPr/>
        </p:nvSpPr>
        <p:spPr bwMode="auto">
          <a:xfrm>
            <a:off x="7079877" y="3171329"/>
            <a:ext cx="2381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1052701" name="Rectangle 29"/>
          <p:cNvSpPr>
            <a:spLocks noChangeArrowheads="1"/>
          </p:cNvSpPr>
          <p:nvPr/>
        </p:nvSpPr>
        <p:spPr bwMode="auto">
          <a:xfrm>
            <a:off x="7878390" y="3376117"/>
            <a:ext cx="2381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1052702" name="Rectangle 30"/>
          <p:cNvSpPr>
            <a:spLocks noChangeArrowheads="1"/>
          </p:cNvSpPr>
          <p:nvPr/>
        </p:nvSpPr>
        <p:spPr bwMode="auto">
          <a:xfrm>
            <a:off x="8237165" y="4188917"/>
            <a:ext cx="2381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1052703" name="Rectangle 31"/>
          <p:cNvSpPr>
            <a:spLocks noChangeArrowheads="1"/>
          </p:cNvSpPr>
          <p:nvPr/>
        </p:nvSpPr>
        <p:spPr bwMode="auto">
          <a:xfrm>
            <a:off x="6560765" y="3630117"/>
            <a:ext cx="23812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052704" name="Rectangle 32"/>
          <p:cNvSpPr>
            <a:spLocks noChangeArrowheads="1"/>
          </p:cNvSpPr>
          <p:nvPr/>
        </p:nvSpPr>
        <p:spPr bwMode="auto">
          <a:xfrm>
            <a:off x="7198940" y="3579317"/>
            <a:ext cx="2952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052705" name="Rectangle 33"/>
          <p:cNvSpPr>
            <a:spLocks noChangeArrowheads="1"/>
          </p:cNvSpPr>
          <p:nvPr/>
        </p:nvSpPr>
        <p:spPr bwMode="auto">
          <a:xfrm>
            <a:off x="7638677" y="3834904"/>
            <a:ext cx="2952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11</a:t>
            </a:r>
          </a:p>
        </p:txBody>
      </p:sp>
      <p:sp>
        <p:nvSpPr>
          <p:cNvPr id="1052706" name="Rectangle 34"/>
          <p:cNvSpPr>
            <a:spLocks noChangeArrowheads="1"/>
          </p:cNvSpPr>
          <p:nvPr/>
        </p:nvSpPr>
        <p:spPr bwMode="auto">
          <a:xfrm>
            <a:off x="7119565" y="3884117"/>
            <a:ext cx="2952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1052707" name="Rectangle 35"/>
          <p:cNvSpPr>
            <a:spLocks noChangeArrowheads="1"/>
          </p:cNvSpPr>
          <p:nvPr/>
        </p:nvSpPr>
        <p:spPr bwMode="auto">
          <a:xfrm>
            <a:off x="7638677" y="4087317"/>
            <a:ext cx="2952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13</a:t>
            </a:r>
          </a:p>
        </p:txBody>
      </p:sp>
      <p:sp>
        <p:nvSpPr>
          <p:cNvPr id="1052708" name="Rectangle 36"/>
          <p:cNvSpPr>
            <a:spLocks noChangeArrowheads="1"/>
          </p:cNvSpPr>
          <p:nvPr/>
        </p:nvSpPr>
        <p:spPr bwMode="auto">
          <a:xfrm>
            <a:off x="6800477" y="4188917"/>
            <a:ext cx="2952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14</a:t>
            </a:r>
          </a:p>
        </p:txBody>
      </p:sp>
      <p:sp>
        <p:nvSpPr>
          <p:cNvPr id="1052709" name="Rectangle 37"/>
          <p:cNvSpPr>
            <a:spLocks noChangeArrowheads="1"/>
          </p:cNvSpPr>
          <p:nvPr/>
        </p:nvSpPr>
        <p:spPr bwMode="auto">
          <a:xfrm>
            <a:off x="7400552" y="4546104"/>
            <a:ext cx="2952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1052710" name="Rectangle 38"/>
          <p:cNvSpPr>
            <a:spLocks noChangeArrowheads="1"/>
          </p:cNvSpPr>
          <p:nvPr/>
        </p:nvSpPr>
        <p:spPr bwMode="auto">
          <a:xfrm>
            <a:off x="8157790" y="4546104"/>
            <a:ext cx="295275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GB" sz="900">
                <a:solidFill>
                  <a:schemeClr val="tx1"/>
                </a:solidFill>
                <a:latin typeface="Times New Roman" pitchFamily="18" charset="0"/>
              </a:rPr>
              <a:t>16</a:t>
            </a:r>
          </a:p>
        </p:txBody>
      </p:sp>
      <p:grpSp>
        <p:nvGrpSpPr>
          <p:cNvPr id="1052746" name="Group 74"/>
          <p:cNvGrpSpPr>
            <a:grpSpLocks/>
          </p:cNvGrpSpPr>
          <p:nvPr/>
        </p:nvGrpSpPr>
        <p:grpSpPr bwMode="auto">
          <a:xfrm>
            <a:off x="1116013" y="1931988"/>
            <a:ext cx="5183187" cy="3944937"/>
            <a:chOff x="840" y="754"/>
            <a:chExt cx="3265" cy="2485"/>
          </a:xfrm>
        </p:grpSpPr>
        <p:sp>
          <p:nvSpPr>
            <p:cNvPr id="1052712" name="Line 40"/>
            <p:cNvSpPr>
              <a:spLocks noChangeShapeType="1"/>
            </p:cNvSpPr>
            <p:nvPr/>
          </p:nvSpPr>
          <p:spPr bwMode="auto">
            <a:xfrm>
              <a:off x="897" y="1080"/>
              <a:ext cx="0" cy="20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2713" name="Line 41"/>
            <p:cNvSpPr>
              <a:spLocks noChangeShapeType="1"/>
            </p:cNvSpPr>
            <p:nvPr/>
          </p:nvSpPr>
          <p:spPr bwMode="auto">
            <a:xfrm>
              <a:off x="897" y="3096"/>
              <a:ext cx="28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2714" name="Rectangle 42"/>
            <p:cNvSpPr>
              <a:spLocks noChangeArrowheads="1"/>
            </p:cNvSpPr>
            <p:nvPr/>
          </p:nvSpPr>
          <p:spPr bwMode="auto">
            <a:xfrm>
              <a:off x="840" y="754"/>
              <a:ext cx="28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800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sz="2800" baseline="-25000">
                  <a:solidFill>
                    <a:schemeClr val="tx1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052715" name="Rectangle 43"/>
            <p:cNvSpPr>
              <a:spLocks noChangeArrowheads="1"/>
            </p:cNvSpPr>
            <p:nvPr/>
          </p:nvSpPr>
          <p:spPr bwMode="auto">
            <a:xfrm>
              <a:off x="3816" y="2914"/>
              <a:ext cx="28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800" i="1">
                  <a:solidFill>
                    <a:schemeClr val="tx1"/>
                  </a:solidFill>
                  <a:latin typeface="Times New Roman" pitchFamily="18" charset="0"/>
                </a:rPr>
                <a:t>x</a:t>
              </a:r>
              <a:r>
                <a:rPr lang="en-GB" sz="2800" baseline="-250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52731" name="Oval 59"/>
            <p:cNvSpPr>
              <a:spLocks noChangeArrowheads="1"/>
            </p:cNvSpPr>
            <p:nvPr/>
          </p:nvSpPr>
          <p:spPr bwMode="auto">
            <a:xfrm>
              <a:off x="2405" y="1541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32" name="Oval 60"/>
            <p:cNvSpPr>
              <a:spLocks noChangeArrowheads="1"/>
            </p:cNvSpPr>
            <p:nvPr/>
          </p:nvSpPr>
          <p:spPr bwMode="auto">
            <a:xfrm>
              <a:off x="1589" y="2117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33" name="Oval 61"/>
            <p:cNvSpPr>
              <a:spLocks noChangeArrowheads="1"/>
            </p:cNvSpPr>
            <p:nvPr/>
          </p:nvSpPr>
          <p:spPr bwMode="auto">
            <a:xfrm>
              <a:off x="1013" y="2549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34" name="Oval 62"/>
            <p:cNvSpPr>
              <a:spLocks noChangeArrowheads="1"/>
            </p:cNvSpPr>
            <p:nvPr/>
          </p:nvSpPr>
          <p:spPr bwMode="auto">
            <a:xfrm>
              <a:off x="2213" y="1781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35" name="Oval 63"/>
            <p:cNvSpPr>
              <a:spLocks noChangeArrowheads="1"/>
            </p:cNvSpPr>
            <p:nvPr/>
          </p:nvSpPr>
          <p:spPr bwMode="auto">
            <a:xfrm>
              <a:off x="2789" y="1781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36" name="Oval 64"/>
            <p:cNvSpPr>
              <a:spLocks noChangeArrowheads="1"/>
            </p:cNvSpPr>
            <p:nvPr/>
          </p:nvSpPr>
          <p:spPr bwMode="auto">
            <a:xfrm>
              <a:off x="2933" y="1925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37" name="Oval 65"/>
            <p:cNvSpPr>
              <a:spLocks noChangeArrowheads="1"/>
            </p:cNvSpPr>
            <p:nvPr/>
          </p:nvSpPr>
          <p:spPr bwMode="auto">
            <a:xfrm>
              <a:off x="2165" y="1973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38" name="Oval 66"/>
            <p:cNvSpPr>
              <a:spLocks noChangeArrowheads="1"/>
            </p:cNvSpPr>
            <p:nvPr/>
          </p:nvSpPr>
          <p:spPr bwMode="auto">
            <a:xfrm>
              <a:off x="2693" y="1925"/>
              <a:ext cx="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39" name="Oval 67"/>
            <p:cNvSpPr>
              <a:spLocks noChangeArrowheads="1"/>
            </p:cNvSpPr>
            <p:nvPr/>
          </p:nvSpPr>
          <p:spPr bwMode="auto">
            <a:xfrm>
              <a:off x="2021" y="2165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40" name="Oval 68"/>
            <p:cNvSpPr>
              <a:spLocks noChangeArrowheads="1"/>
            </p:cNvSpPr>
            <p:nvPr/>
          </p:nvSpPr>
          <p:spPr bwMode="auto">
            <a:xfrm>
              <a:off x="1829" y="2453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41" name="Oval 69"/>
            <p:cNvSpPr>
              <a:spLocks noChangeArrowheads="1"/>
            </p:cNvSpPr>
            <p:nvPr/>
          </p:nvSpPr>
          <p:spPr bwMode="auto">
            <a:xfrm>
              <a:off x="2261" y="2453"/>
              <a:ext cx="88" cy="88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42" name="Oval 70"/>
            <p:cNvSpPr>
              <a:spLocks noChangeArrowheads="1"/>
            </p:cNvSpPr>
            <p:nvPr/>
          </p:nvSpPr>
          <p:spPr bwMode="auto">
            <a:xfrm>
              <a:off x="1349" y="2645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43" name="Oval 71"/>
            <p:cNvSpPr>
              <a:spLocks noChangeArrowheads="1"/>
            </p:cNvSpPr>
            <p:nvPr/>
          </p:nvSpPr>
          <p:spPr bwMode="auto">
            <a:xfrm>
              <a:off x="965" y="2837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44" name="Oval 72"/>
            <p:cNvSpPr>
              <a:spLocks noChangeArrowheads="1"/>
            </p:cNvSpPr>
            <p:nvPr/>
          </p:nvSpPr>
          <p:spPr bwMode="auto">
            <a:xfrm>
              <a:off x="1637" y="2933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745" name="Oval 73"/>
            <p:cNvSpPr>
              <a:spLocks noChangeArrowheads="1"/>
            </p:cNvSpPr>
            <p:nvPr/>
          </p:nvSpPr>
          <p:spPr bwMode="auto">
            <a:xfrm>
              <a:off x="1349" y="2981"/>
              <a:ext cx="88" cy="8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2747" name="Line 75"/>
          <p:cNvSpPr>
            <a:spLocks noChangeShapeType="1"/>
          </p:cNvSpPr>
          <p:nvPr/>
        </p:nvSpPr>
        <p:spPr bwMode="auto">
          <a:xfrm>
            <a:off x="1476375" y="1844675"/>
            <a:ext cx="3382963" cy="44640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052748" name="Object 76"/>
          <p:cNvGraphicFramePr>
            <a:graphicFrameLocks noChangeAspect="1"/>
          </p:cNvGraphicFramePr>
          <p:nvPr/>
        </p:nvGraphicFramePr>
        <p:xfrm>
          <a:off x="2268538" y="2060575"/>
          <a:ext cx="1828800" cy="787400"/>
        </p:xfrm>
        <a:graphic>
          <a:graphicData uri="http://schemas.openxmlformats.org/presentationml/2006/ole">
            <p:oleObj spid="_x0000_s1052748" name="Equation" r:id="rId4" imgW="1002960" imgH="431640" progId="Equation.3">
              <p:embed/>
            </p:oleObj>
          </a:graphicData>
        </a:graphic>
      </p:graphicFrame>
      <p:sp>
        <p:nvSpPr>
          <p:cNvPr id="1052750" name="Oval 78"/>
          <p:cNvSpPr>
            <a:spLocks noChangeArrowheads="1"/>
          </p:cNvSpPr>
          <p:nvPr/>
        </p:nvSpPr>
        <p:spPr bwMode="auto">
          <a:xfrm>
            <a:off x="3348038" y="1467569"/>
            <a:ext cx="792162" cy="449263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751" name="Line 79"/>
          <p:cNvSpPr>
            <a:spLocks noChangeShapeType="1"/>
          </p:cNvSpPr>
          <p:nvPr/>
        </p:nvSpPr>
        <p:spPr bwMode="auto">
          <a:xfrm>
            <a:off x="684213" y="2852738"/>
            <a:ext cx="5759450" cy="2663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2752" name="Line 80"/>
          <p:cNvSpPr>
            <a:spLocks noChangeShapeType="1"/>
          </p:cNvSpPr>
          <p:nvPr/>
        </p:nvSpPr>
        <p:spPr bwMode="auto">
          <a:xfrm>
            <a:off x="684213" y="3860800"/>
            <a:ext cx="5400675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2753" name="Line 81"/>
          <p:cNvSpPr>
            <a:spLocks noChangeShapeType="1"/>
          </p:cNvSpPr>
          <p:nvPr/>
        </p:nvSpPr>
        <p:spPr bwMode="auto">
          <a:xfrm>
            <a:off x="395288" y="1989138"/>
            <a:ext cx="4897437" cy="38877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17457</TotalTime>
  <Words>931</Words>
  <Application>Microsoft Office PowerPoint</Application>
  <PresentationFormat>On-screen Show (4:3)</PresentationFormat>
  <Paragraphs>304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Equation</vt:lpstr>
      <vt:lpstr>Microsoft Equation 3.0</vt:lpstr>
      <vt:lpstr>Machine Learning</vt:lpstr>
      <vt:lpstr>Perceptron - Basic</vt:lpstr>
      <vt:lpstr>Perceptron - Operation</vt:lpstr>
      <vt:lpstr>Perceptron – Decision Surface</vt:lpstr>
      <vt:lpstr>Perceptron – Decision Surface</vt:lpstr>
      <vt:lpstr>Perceptron – Representation Power</vt:lpstr>
      <vt:lpstr>Perceptron – Representation Power</vt:lpstr>
      <vt:lpstr>Perceptron – Representation Power</vt:lpstr>
      <vt:lpstr>Perceptron – Representation Power</vt:lpstr>
      <vt:lpstr>Perceptron – Representation Power</vt:lpstr>
      <vt:lpstr>Perceptron – Training Algorithm</vt:lpstr>
      <vt:lpstr>Perceptron – Training Algorithm</vt:lpstr>
      <vt:lpstr>Perceptron – Training Algorithm</vt:lpstr>
      <vt:lpstr>Perceptron – Training Algorithm</vt:lpstr>
      <vt:lpstr>Perceptron – Training Algorithm</vt:lpstr>
      <vt:lpstr>Further Reading</vt:lpstr>
      <vt:lpstr>Tutorial/Exercise Questions</vt:lpstr>
      <vt:lpstr>Tutorial/Exercise Questions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can position your opening statement here, either in Connexions Purple or reversed-out.</dc:title>
  <dc:creator>David Mc Mullan</dc:creator>
  <cp:lastModifiedBy>Qiu</cp:lastModifiedBy>
  <cp:revision>1531</cp:revision>
  <dcterms:created xsi:type="dcterms:W3CDTF">2003-03-31T12:37:15Z</dcterms:created>
  <dcterms:modified xsi:type="dcterms:W3CDTF">2011-10-02T18:42:45Z</dcterms:modified>
</cp:coreProperties>
</file>