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49" r:id="rId2"/>
    <p:sldId id="356" r:id="rId3"/>
    <p:sldId id="357" r:id="rId4"/>
    <p:sldId id="358" r:id="rId5"/>
    <p:sldId id="359" r:id="rId6"/>
    <p:sldId id="377" r:id="rId7"/>
    <p:sldId id="360" r:id="rId8"/>
    <p:sldId id="362" r:id="rId9"/>
    <p:sldId id="363" r:id="rId10"/>
    <p:sldId id="364" r:id="rId11"/>
    <p:sldId id="365" r:id="rId12"/>
    <p:sldId id="366" r:id="rId13"/>
    <p:sldId id="367" r:id="rId14"/>
    <p:sldId id="361" r:id="rId15"/>
    <p:sldId id="368" r:id="rId16"/>
    <p:sldId id="369" r:id="rId17"/>
    <p:sldId id="370" r:id="rId18"/>
    <p:sldId id="371" r:id="rId19"/>
    <p:sldId id="373" r:id="rId20"/>
    <p:sldId id="374" r:id="rId21"/>
    <p:sldId id="375" r:id="rId22"/>
    <p:sldId id="376" r:id="rId23"/>
    <p:sldId id="378" r:id="rId24"/>
    <p:sldId id="379" r:id="rId25"/>
    <p:sldId id="380" r:id="rId2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 autoAdjust="0"/>
    <p:restoredTop sz="94569" autoAdjust="0"/>
  </p:normalViewPr>
  <p:slideViewPr>
    <p:cSldViewPr>
      <p:cViewPr varScale="1">
        <p:scale>
          <a:sx n="107" d="100"/>
          <a:sy n="107" d="100"/>
        </p:scale>
        <p:origin x="-8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6B2DAAB-6FC0-44E0-AC39-560CD8E378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656ACD3-21C3-46DC-9A21-EFE62A9F1F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30AE1-B4A4-419B-896E-A80131206F1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18CE66-02C5-49DC-A5BE-BA0BDB89C4B3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11DEE-98C2-4F1C-A46E-7B32090599C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E590A-4628-46A1-9F1D-D376944320DB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17EA8-854D-40FC-9B55-5096F53EE14C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6755DD-80BE-4B5A-959A-719BDD471588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110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767B47-554B-42EF-A6D8-419160C61807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110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87C90-CCDD-45BF-A188-6F1A9CD89F33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111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67D7E8-CDB8-40B6-825E-B4822EE4C681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111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24635A-6C17-4031-9B26-3F51CCB9B738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112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A1598-4822-4A72-859B-BD3ADC7972DD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111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B4225-1EF2-41D9-9EB6-68583790C004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9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97CBD3-7392-4A73-AA23-FE7D0EC5C808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112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014933-D744-4029-AC71-469ABFC2EC5B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112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E2288E-9DE5-42FE-B713-56CC60543A9F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EE70D-F3FB-45EC-A255-60E73DAC4A08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112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71A123-F754-43A4-9ED5-8AD80E84A8E0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1130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495EF9-B00B-4190-AC7F-85CF2D4A5B6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656C0-5B0B-4944-A8EF-52CD3CD00920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0B698-D506-472A-AD43-8F187AD6BDDF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7CA9F-6C79-4015-8798-150A37F79366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AE821-89DE-4654-9391-FD5BC9A64094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4FA895-468B-4599-9CF8-902A3C1640AF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5ED35-2D51-467E-BA1B-E2ED64552916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57E61329-F819-44ED-AB50-BE69D0E584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1AE82BD9-9B19-4187-A93A-D0F4561FE9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B39D9946-9A57-465A-AA0F-6EB2A60C6C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B83E666E-45E8-4A0F-B34D-00052723BD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2BA4A77A-E67B-4F6C-B386-74EC6A08E2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27EE9A25-0015-4161-8F3C-FDF4F6B280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C2E115F3-14A3-4D79-B5CF-5ABB7706E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17A26E97-5566-4DFB-9C62-857FA44512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203620E8-1E5B-4682-BD71-AB7AB2133B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4D178FA9-E49F-4B73-B416-33209E50E8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8B2B077E-A0AD-4767-AAF7-B6140E3FF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G53MLE | 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fld id="{4C1E5C26-F726-4F69-B6E2-10785695C5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smtClean="0"/>
              <a:t>Machine Learning</a:t>
            </a:r>
            <a:endParaRPr lang="en-US" sz="7200" smtClean="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/>
              <a:t>Lecture 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/>
              <a:t>ADLINE and Delta Rule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42CC7BAA-E8C1-4A34-AE07-ABC1984AE042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91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CFD13666-D7CB-43EC-9F3E-68BD48D6C655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1091590" name="Line 4"/>
          <p:cNvSpPr>
            <a:spLocks noChangeShapeType="1"/>
          </p:cNvSpPr>
          <p:nvPr/>
        </p:nvSpPr>
        <p:spPr bwMode="auto">
          <a:xfrm flipV="1">
            <a:off x="2051050" y="3144838"/>
            <a:ext cx="0" cy="2160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1591" name="Line 5"/>
          <p:cNvSpPr>
            <a:spLocks noChangeShapeType="1"/>
          </p:cNvSpPr>
          <p:nvPr/>
        </p:nvSpPr>
        <p:spPr bwMode="auto">
          <a:xfrm>
            <a:off x="2051050" y="5305425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1592" name="Freeform 6"/>
          <p:cNvSpPr>
            <a:spLocks/>
          </p:cNvSpPr>
          <p:nvPr/>
        </p:nvSpPr>
        <p:spPr bwMode="auto">
          <a:xfrm>
            <a:off x="2381250" y="3921125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1593" name="Text Box 7"/>
          <p:cNvSpPr txBox="1">
            <a:spLocks noChangeArrowheads="1"/>
          </p:cNvSpPr>
          <p:nvPr/>
        </p:nvSpPr>
        <p:spPr bwMode="auto">
          <a:xfrm>
            <a:off x="6640513" y="506412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091594" name="Text Box 8"/>
          <p:cNvSpPr txBox="1">
            <a:spLocks noChangeArrowheads="1"/>
          </p:cNvSpPr>
          <p:nvPr/>
        </p:nvSpPr>
        <p:spPr bwMode="auto">
          <a:xfrm>
            <a:off x="1322388" y="4035425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091595" name="Text Box 9"/>
          <p:cNvSpPr txBox="1">
            <a:spLocks noChangeArrowheads="1"/>
          </p:cNvSpPr>
          <p:nvPr/>
        </p:nvSpPr>
        <p:spPr bwMode="auto">
          <a:xfrm>
            <a:off x="2103438" y="294005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091596" name="Line 10"/>
          <p:cNvSpPr>
            <a:spLocks noChangeShapeType="1"/>
          </p:cNvSpPr>
          <p:nvPr/>
        </p:nvSpPr>
        <p:spPr bwMode="auto">
          <a:xfrm>
            <a:off x="3492500" y="3216275"/>
            <a:ext cx="0" cy="2376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1597" name="Text Box 11"/>
          <p:cNvSpPr txBox="1">
            <a:spLocks noChangeArrowheads="1"/>
          </p:cNvSpPr>
          <p:nvPr/>
        </p:nvSpPr>
        <p:spPr bwMode="auto">
          <a:xfrm>
            <a:off x="3203575" y="5648325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091598" name="Text Box 12"/>
          <p:cNvSpPr txBox="1">
            <a:spLocks noChangeArrowheads="1"/>
          </p:cNvSpPr>
          <p:nvPr/>
        </p:nvSpPr>
        <p:spPr bwMode="auto">
          <a:xfrm>
            <a:off x="5854700" y="4343400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091599" name="Text Box 13"/>
          <p:cNvSpPr txBox="1">
            <a:spLocks noChangeArrowheads="1"/>
          </p:cNvSpPr>
          <p:nvPr/>
        </p:nvSpPr>
        <p:spPr bwMode="auto">
          <a:xfrm>
            <a:off x="4356100" y="3073400"/>
            <a:ext cx="3744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091600" name="Line 14"/>
          <p:cNvSpPr>
            <a:spLocks noChangeShapeType="1"/>
          </p:cNvSpPr>
          <p:nvPr/>
        </p:nvSpPr>
        <p:spPr bwMode="auto">
          <a:xfrm>
            <a:off x="1547813" y="4368800"/>
            <a:ext cx="24479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1601" name="Text Box 15"/>
          <p:cNvSpPr txBox="1">
            <a:spLocks noChangeArrowheads="1"/>
          </p:cNvSpPr>
          <p:nvPr/>
        </p:nvSpPr>
        <p:spPr bwMode="auto">
          <a:xfrm>
            <a:off x="1187450" y="4013200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E(w(0))</a:t>
            </a:r>
            <a:endParaRPr lang="en-US" sz="1600"/>
          </a:p>
        </p:txBody>
      </p:sp>
      <p:sp>
        <p:nvSpPr>
          <p:cNvPr id="1091602" name="Rectangle 16"/>
          <p:cNvSpPr>
            <a:spLocks noChangeArrowheads="1"/>
          </p:cNvSpPr>
          <p:nvPr/>
        </p:nvSpPr>
        <p:spPr bwMode="auto">
          <a:xfrm>
            <a:off x="3924300" y="5287963"/>
            <a:ext cx="85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w(new)</a:t>
            </a:r>
            <a:endParaRPr lang="en-US" sz="1400"/>
          </a:p>
        </p:txBody>
      </p:sp>
      <p:sp>
        <p:nvSpPr>
          <p:cNvPr id="1091603" name="Line 17"/>
          <p:cNvSpPr>
            <a:spLocks noChangeShapeType="1"/>
          </p:cNvSpPr>
          <p:nvPr/>
        </p:nvSpPr>
        <p:spPr bwMode="auto">
          <a:xfrm>
            <a:off x="3492500" y="5521325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1604" name="Text Box 18"/>
          <p:cNvSpPr txBox="1">
            <a:spLocks noChangeArrowheads="1"/>
          </p:cNvSpPr>
          <p:nvPr/>
        </p:nvSpPr>
        <p:spPr bwMode="auto">
          <a:xfrm>
            <a:off x="3779838" y="3865563"/>
            <a:ext cx="4562475" cy="3460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How do we know which direction to move?</a:t>
            </a:r>
            <a:endParaRPr lang="en-US" sz="1600"/>
          </a:p>
        </p:txBody>
      </p:sp>
      <p:sp>
        <p:nvSpPr>
          <p:cNvPr id="1091605" name="Line 19"/>
          <p:cNvSpPr>
            <a:spLocks noChangeShapeType="1"/>
          </p:cNvSpPr>
          <p:nvPr/>
        </p:nvSpPr>
        <p:spPr bwMode="auto">
          <a:xfrm>
            <a:off x="3924300" y="3144838"/>
            <a:ext cx="0" cy="23764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936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F48BA642-E163-46B3-8E56-C9A2F6930B8C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093659" name="Line 4"/>
          <p:cNvSpPr>
            <a:spLocks noChangeShapeType="1"/>
          </p:cNvSpPr>
          <p:nvPr/>
        </p:nvSpPr>
        <p:spPr bwMode="auto">
          <a:xfrm flipV="1">
            <a:off x="2051050" y="3071813"/>
            <a:ext cx="0" cy="2160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660" name="Line 5"/>
          <p:cNvSpPr>
            <a:spLocks noChangeShapeType="1"/>
          </p:cNvSpPr>
          <p:nvPr/>
        </p:nvSpPr>
        <p:spPr bwMode="auto">
          <a:xfrm>
            <a:off x="2051050" y="5232400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661" name="Freeform 6"/>
          <p:cNvSpPr>
            <a:spLocks/>
          </p:cNvSpPr>
          <p:nvPr/>
        </p:nvSpPr>
        <p:spPr bwMode="auto">
          <a:xfrm>
            <a:off x="2381250" y="3848100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662" name="Text Box 7"/>
          <p:cNvSpPr txBox="1">
            <a:spLocks noChangeArrowheads="1"/>
          </p:cNvSpPr>
          <p:nvPr/>
        </p:nvSpPr>
        <p:spPr bwMode="auto">
          <a:xfrm>
            <a:off x="6640513" y="49911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093663" name="Text Box 8"/>
          <p:cNvSpPr txBox="1">
            <a:spLocks noChangeArrowheads="1"/>
          </p:cNvSpPr>
          <p:nvPr/>
        </p:nvSpPr>
        <p:spPr bwMode="auto">
          <a:xfrm>
            <a:off x="1322388" y="3962400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093664" name="Text Box 9"/>
          <p:cNvSpPr txBox="1">
            <a:spLocks noChangeArrowheads="1"/>
          </p:cNvSpPr>
          <p:nvPr/>
        </p:nvSpPr>
        <p:spPr bwMode="auto">
          <a:xfrm>
            <a:off x="2103438" y="2867025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093665" name="Line 10"/>
          <p:cNvSpPr>
            <a:spLocks noChangeShapeType="1"/>
          </p:cNvSpPr>
          <p:nvPr/>
        </p:nvSpPr>
        <p:spPr bwMode="auto">
          <a:xfrm>
            <a:off x="3492500" y="3143250"/>
            <a:ext cx="0" cy="2376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3666" name="Text Box 11"/>
          <p:cNvSpPr txBox="1">
            <a:spLocks noChangeArrowheads="1"/>
          </p:cNvSpPr>
          <p:nvPr/>
        </p:nvSpPr>
        <p:spPr bwMode="auto">
          <a:xfrm>
            <a:off x="3203575" y="5575300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093667" name="Text Box 12"/>
          <p:cNvSpPr txBox="1">
            <a:spLocks noChangeArrowheads="1"/>
          </p:cNvSpPr>
          <p:nvPr/>
        </p:nvSpPr>
        <p:spPr bwMode="auto">
          <a:xfrm>
            <a:off x="5854700" y="4270375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093668" name="Text Box 13"/>
          <p:cNvSpPr txBox="1">
            <a:spLocks noChangeArrowheads="1"/>
          </p:cNvSpPr>
          <p:nvPr/>
        </p:nvSpPr>
        <p:spPr bwMode="auto">
          <a:xfrm>
            <a:off x="4356100" y="3000375"/>
            <a:ext cx="3744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093669" name="Rectangle 16"/>
          <p:cNvSpPr>
            <a:spLocks noChangeArrowheads="1"/>
          </p:cNvSpPr>
          <p:nvPr/>
        </p:nvSpPr>
        <p:spPr bwMode="auto">
          <a:xfrm>
            <a:off x="3924300" y="5214938"/>
            <a:ext cx="85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w(new)</a:t>
            </a:r>
            <a:endParaRPr lang="en-US" sz="1400"/>
          </a:p>
        </p:txBody>
      </p:sp>
      <p:sp>
        <p:nvSpPr>
          <p:cNvPr id="1093670" name="Line 17"/>
          <p:cNvSpPr>
            <a:spLocks noChangeShapeType="1"/>
          </p:cNvSpPr>
          <p:nvPr/>
        </p:nvSpPr>
        <p:spPr bwMode="auto">
          <a:xfrm>
            <a:off x="3492500" y="5448300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671" name="Text Box 18"/>
          <p:cNvSpPr txBox="1">
            <a:spLocks noChangeArrowheads="1"/>
          </p:cNvSpPr>
          <p:nvPr/>
        </p:nvSpPr>
        <p:spPr bwMode="auto">
          <a:xfrm>
            <a:off x="4418013" y="3792538"/>
            <a:ext cx="3467100" cy="3460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The sign of the gradient at w(0)</a:t>
            </a:r>
            <a:endParaRPr lang="en-US" sz="1600"/>
          </a:p>
        </p:txBody>
      </p:sp>
      <p:sp>
        <p:nvSpPr>
          <p:cNvPr id="1093672" name="Line 20"/>
          <p:cNvSpPr>
            <a:spLocks noChangeShapeType="1"/>
          </p:cNvSpPr>
          <p:nvPr/>
        </p:nvSpPr>
        <p:spPr bwMode="auto">
          <a:xfrm>
            <a:off x="3492500" y="4295775"/>
            <a:ext cx="574675" cy="865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93653" name="Object 21"/>
          <p:cNvGraphicFramePr>
            <a:graphicFrameLocks noChangeAspect="1"/>
          </p:cNvGraphicFramePr>
          <p:nvPr/>
        </p:nvGraphicFramePr>
        <p:xfrm>
          <a:off x="1331913" y="4872038"/>
          <a:ext cx="1520825" cy="820737"/>
        </p:xfrm>
        <a:graphic>
          <a:graphicData uri="http://schemas.openxmlformats.org/presentationml/2006/ole">
            <p:oleObj spid="_x0000_s1093653" name="Equation" r:id="rId4" imgW="571320" imgH="457200" progId="Equation.3">
              <p:embed/>
            </p:oleObj>
          </a:graphicData>
        </a:graphic>
      </p:graphicFrame>
      <p:sp>
        <p:nvSpPr>
          <p:cNvPr id="1093673" name="Line 22"/>
          <p:cNvSpPr>
            <a:spLocks noChangeShapeType="1"/>
          </p:cNvSpPr>
          <p:nvPr/>
        </p:nvSpPr>
        <p:spPr bwMode="auto">
          <a:xfrm flipV="1">
            <a:off x="2843213" y="4295775"/>
            <a:ext cx="649287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95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D36DBA85-1B59-4AFF-929B-692BCEC04274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095704" name="Line 4"/>
          <p:cNvSpPr>
            <a:spLocks noChangeShapeType="1"/>
          </p:cNvSpPr>
          <p:nvPr/>
        </p:nvSpPr>
        <p:spPr bwMode="auto">
          <a:xfrm flipV="1">
            <a:off x="2051050" y="3140075"/>
            <a:ext cx="0" cy="2160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5705" name="Line 5"/>
          <p:cNvSpPr>
            <a:spLocks noChangeShapeType="1"/>
          </p:cNvSpPr>
          <p:nvPr/>
        </p:nvSpPr>
        <p:spPr bwMode="auto">
          <a:xfrm>
            <a:off x="2051050" y="5300663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5706" name="Freeform 6"/>
          <p:cNvSpPr>
            <a:spLocks/>
          </p:cNvSpPr>
          <p:nvPr/>
        </p:nvSpPr>
        <p:spPr bwMode="auto">
          <a:xfrm>
            <a:off x="2381250" y="3916363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5707" name="Text Box 7"/>
          <p:cNvSpPr txBox="1">
            <a:spLocks noChangeArrowheads="1"/>
          </p:cNvSpPr>
          <p:nvPr/>
        </p:nvSpPr>
        <p:spPr bwMode="auto">
          <a:xfrm>
            <a:off x="6640513" y="5059363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095708" name="Text Box 8"/>
          <p:cNvSpPr txBox="1">
            <a:spLocks noChangeArrowheads="1"/>
          </p:cNvSpPr>
          <p:nvPr/>
        </p:nvSpPr>
        <p:spPr bwMode="auto">
          <a:xfrm>
            <a:off x="1322388" y="4030663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095709" name="Text Box 9"/>
          <p:cNvSpPr txBox="1">
            <a:spLocks noChangeArrowheads="1"/>
          </p:cNvSpPr>
          <p:nvPr/>
        </p:nvSpPr>
        <p:spPr bwMode="auto">
          <a:xfrm>
            <a:off x="2103438" y="2935288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095710" name="Line 10"/>
          <p:cNvSpPr>
            <a:spLocks noChangeShapeType="1"/>
          </p:cNvSpPr>
          <p:nvPr/>
        </p:nvSpPr>
        <p:spPr bwMode="auto">
          <a:xfrm>
            <a:off x="5724525" y="3211513"/>
            <a:ext cx="0" cy="23764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711" name="Text Box 11"/>
          <p:cNvSpPr txBox="1">
            <a:spLocks noChangeArrowheads="1"/>
          </p:cNvSpPr>
          <p:nvPr/>
        </p:nvSpPr>
        <p:spPr bwMode="auto">
          <a:xfrm>
            <a:off x="5508625" y="5575300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095712" name="Text Box 12"/>
          <p:cNvSpPr txBox="1">
            <a:spLocks noChangeArrowheads="1"/>
          </p:cNvSpPr>
          <p:nvPr/>
        </p:nvSpPr>
        <p:spPr bwMode="auto">
          <a:xfrm>
            <a:off x="5854700" y="4338638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095713" name="Text Box 13"/>
          <p:cNvSpPr txBox="1">
            <a:spLocks noChangeArrowheads="1"/>
          </p:cNvSpPr>
          <p:nvPr/>
        </p:nvSpPr>
        <p:spPr bwMode="auto">
          <a:xfrm>
            <a:off x="4356100" y="3068638"/>
            <a:ext cx="3744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095714" name="Rectangle 14"/>
          <p:cNvSpPr>
            <a:spLocks noChangeArrowheads="1"/>
          </p:cNvSpPr>
          <p:nvPr/>
        </p:nvSpPr>
        <p:spPr bwMode="auto">
          <a:xfrm>
            <a:off x="4506913" y="5372100"/>
            <a:ext cx="85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w(new)</a:t>
            </a:r>
            <a:endParaRPr lang="en-US" sz="1400"/>
          </a:p>
        </p:txBody>
      </p:sp>
      <p:sp>
        <p:nvSpPr>
          <p:cNvPr id="1095715" name="Line 15"/>
          <p:cNvSpPr>
            <a:spLocks noChangeShapeType="1"/>
          </p:cNvSpPr>
          <p:nvPr/>
        </p:nvSpPr>
        <p:spPr bwMode="auto">
          <a:xfrm>
            <a:off x="5365750" y="5516563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716" name="Text Box 16"/>
          <p:cNvSpPr txBox="1">
            <a:spLocks noChangeArrowheads="1"/>
          </p:cNvSpPr>
          <p:nvPr/>
        </p:nvSpPr>
        <p:spPr bwMode="auto">
          <a:xfrm>
            <a:off x="4418013" y="3860800"/>
            <a:ext cx="3467100" cy="3460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The sign of the gradient at w(0)</a:t>
            </a:r>
            <a:endParaRPr lang="en-US" sz="1600"/>
          </a:p>
        </p:txBody>
      </p:sp>
      <p:sp>
        <p:nvSpPr>
          <p:cNvPr id="1095717" name="Line 17"/>
          <p:cNvSpPr>
            <a:spLocks noChangeShapeType="1"/>
          </p:cNvSpPr>
          <p:nvPr/>
        </p:nvSpPr>
        <p:spPr bwMode="auto">
          <a:xfrm flipH="1">
            <a:off x="5219700" y="4652963"/>
            <a:ext cx="576263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95698" name="Object 18"/>
          <p:cNvGraphicFramePr>
            <a:graphicFrameLocks noChangeAspect="1"/>
          </p:cNvGraphicFramePr>
          <p:nvPr/>
        </p:nvGraphicFramePr>
        <p:xfrm>
          <a:off x="2484438" y="3860800"/>
          <a:ext cx="1520825" cy="820738"/>
        </p:xfrm>
        <a:graphic>
          <a:graphicData uri="http://schemas.openxmlformats.org/presentationml/2006/ole">
            <p:oleObj spid="_x0000_s1095698" name="Equation" r:id="rId4" imgW="571320" imgH="457200" progId="Equation.3">
              <p:embed/>
            </p:oleObj>
          </a:graphicData>
        </a:graphic>
      </p:graphicFrame>
      <p:sp>
        <p:nvSpPr>
          <p:cNvPr id="1095718" name="Line 19"/>
          <p:cNvSpPr>
            <a:spLocks noChangeShapeType="1"/>
          </p:cNvSpPr>
          <p:nvPr/>
        </p:nvSpPr>
        <p:spPr bwMode="auto">
          <a:xfrm>
            <a:off x="3995738" y="4292600"/>
            <a:ext cx="1584325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97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The intuition leads to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F824E20B-9A55-4E93-A7BE-3B8E068E2A13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1097774" name="Text Box 8"/>
          <p:cNvSpPr txBox="1">
            <a:spLocks noChangeArrowheads="1"/>
          </p:cNvSpPr>
          <p:nvPr/>
        </p:nvSpPr>
        <p:spPr bwMode="auto">
          <a:xfrm>
            <a:off x="1258888" y="4751388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pic>
        <p:nvPicPr>
          <p:cNvPr id="1097775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84313" y="3860800"/>
            <a:ext cx="36195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7776" name="Picture 3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00663" y="4105275"/>
            <a:ext cx="30956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97768" name="Object 40"/>
          <p:cNvGraphicFramePr>
            <a:graphicFrameLocks noChangeAspect="1"/>
          </p:cNvGraphicFramePr>
          <p:nvPr/>
        </p:nvGraphicFramePr>
        <p:xfrm>
          <a:off x="1489075" y="2636838"/>
          <a:ext cx="6251575" cy="911225"/>
        </p:xfrm>
        <a:graphic>
          <a:graphicData uri="http://schemas.openxmlformats.org/presentationml/2006/ole">
            <p:oleObj spid="_x0000_s1097768" name="Equation" r:id="rId6" imgW="2349360" imgH="507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85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Formal Derivation of Gradient Descent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The gradient of E is a vector, whose components are the partial derivatives of E with respect to each of the wi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838200" lvl="1" indent="-381000"/>
            <a:r>
              <a:rPr lang="en-GB" sz="1600" smtClean="0"/>
              <a:t>The gradient specifies the direction that produces the speepest increase in E.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r>
              <a:rPr lang="en-GB" sz="1600" smtClean="0"/>
              <a:t> Negative of the vector gives the direction of steepest decrease.</a:t>
            </a:r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161C7937-1CC0-49A8-860E-2B277CCDE6F4}" type="slidenum">
              <a:rPr lang="en-GB"/>
              <a:pPr>
                <a:defRPr/>
              </a:pPr>
              <a:t>14</a:t>
            </a:fld>
            <a:endParaRPr lang="en-GB"/>
          </a:p>
        </p:txBody>
      </p:sp>
      <p:graphicFrame>
        <p:nvGraphicFramePr>
          <p:cNvPr id="1085460" name="Object 20"/>
          <p:cNvGraphicFramePr>
            <a:graphicFrameLocks noChangeAspect="1"/>
          </p:cNvGraphicFramePr>
          <p:nvPr/>
        </p:nvGraphicFramePr>
        <p:xfrm>
          <a:off x="1619250" y="2276475"/>
          <a:ext cx="5035550" cy="865188"/>
        </p:xfrm>
        <a:graphic>
          <a:graphicData uri="http://schemas.openxmlformats.org/presentationml/2006/ole">
            <p:oleObj spid="_x0000_s1085460" name="Equation" r:id="rId4" imgW="1892160" imgH="482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997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The gradient training rule is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3B145F84-5C56-4A02-8023-B995CD372D15}" type="slidenum">
              <a:rPr lang="en-GB"/>
              <a:pPr>
                <a:defRPr/>
              </a:pPr>
              <a:t>15</a:t>
            </a:fld>
            <a:endParaRPr lang="en-GB"/>
          </a:p>
        </p:txBody>
      </p:sp>
      <p:graphicFrame>
        <p:nvGraphicFramePr>
          <p:cNvPr id="1099781" name="Object 5"/>
          <p:cNvGraphicFramePr>
            <a:graphicFrameLocks noChangeAspect="1"/>
          </p:cNvGraphicFramePr>
          <p:nvPr/>
        </p:nvGraphicFramePr>
        <p:xfrm>
          <a:off x="1763713" y="2205038"/>
          <a:ext cx="3143250" cy="1617662"/>
        </p:xfrm>
        <a:graphic>
          <a:graphicData uri="http://schemas.openxmlformats.org/presentationml/2006/ole">
            <p:oleObj spid="_x0000_s1099781" name="Equation" r:id="rId4" imgW="1180800" imgH="901440" progId="Equation.3">
              <p:embed/>
            </p:oleObj>
          </a:graphicData>
        </a:graphic>
      </p:graphicFrame>
      <p:sp>
        <p:nvSpPr>
          <p:cNvPr id="1099787" name="Text Box 6"/>
          <p:cNvSpPr txBox="1">
            <a:spLocks noChangeArrowheads="1"/>
          </p:cNvSpPr>
          <p:nvPr/>
        </p:nvSpPr>
        <p:spPr bwMode="auto">
          <a:xfrm>
            <a:off x="1573213" y="3998913"/>
            <a:ext cx="2624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i="1">
                <a:latin typeface="Symbol" pitchFamily="18" charset="2"/>
              </a:rPr>
              <a:t>h</a:t>
            </a:r>
            <a:r>
              <a:rPr lang="en-GB" sz="1800"/>
              <a:t> is the training rate 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1018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Gradient of ADLINE Error Functions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376EA242-202F-4AEB-8E16-2BCD68426414}" type="slidenum">
              <a:rPr lang="en-GB"/>
              <a:pPr>
                <a:defRPr/>
              </a:pPr>
              <a:t>16</a:t>
            </a:fld>
            <a:endParaRPr lang="en-GB"/>
          </a:p>
        </p:txBody>
      </p:sp>
      <p:graphicFrame>
        <p:nvGraphicFramePr>
          <p:cNvPr id="1101830" name="Object 6"/>
          <p:cNvGraphicFramePr>
            <a:graphicFrameLocks noChangeAspect="1"/>
          </p:cNvGraphicFramePr>
          <p:nvPr/>
        </p:nvGraphicFramePr>
        <p:xfrm>
          <a:off x="1271588" y="2027238"/>
          <a:ext cx="3430587" cy="609600"/>
        </p:xfrm>
        <a:graphic>
          <a:graphicData uri="http://schemas.openxmlformats.org/presentationml/2006/ole">
            <p:oleObj spid="_x0000_s1101830" name="Equation" r:id="rId4" imgW="1638000" imgH="431640" progId="Equation.3">
              <p:embed/>
            </p:oleObj>
          </a:graphicData>
        </a:graphic>
      </p:graphicFrame>
      <p:graphicFrame>
        <p:nvGraphicFramePr>
          <p:cNvPr id="1101831" name="Object 7"/>
          <p:cNvGraphicFramePr>
            <a:graphicFrameLocks noChangeAspect="1"/>
          </p:cNvGraphicFramePr>
          <p:nvPr/>
        </p:nvGraphicFramePr>
        <p:xfrm>
          <a:off x="1270000" y="2708275"/>
          <a:ext cx="6097588" cy="3489325"/>
        </p:xfrm>
        <a:graphic>
          <a:graphicData uri="http://schemas.openxmlformats.org/presentationml/2006/ole">
            <p:oleObj spid="_x0000_s1101831" name="Equation" r:id="rId5" imgW="3352680" imgH="28447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1038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ADLINE weight updating using gradient descent rule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4646D54D-2B3E-4F16-AEFD-659B99436DD8}" type="slidenum">
              <a:rPr lang="en-GB"/>
              <a:pPr>
                <a:defRPr/>
              </a:pPr>
              <a:t>17</a:t>
            </a:fld>
            <a:endParaRPr lang="en-GB"/>
          </a:p>
        </p:txBody>
      </p:sp>
      <p:graphicFrame>
        <p:nvGraphicFramePr>
          <p:cNvPr id="1103878" name="Object 6"/>
          <p:cNvGraphicFramePr>
            <a:graphicFrameLocks noChangeAspect="1"/>
          </p:cNvGraphicFramePr>
          <p:nvPr/>
        </p:nvGraphicFramePr>
        <p:xfrm>
          <a:off x="1133475" y="2293938"/>
          <a:ext cx="5408613" cy="774700"/>
        </p:xfrm>
        <a:graphic>
          <a:graphicData uri="http://schemas.openxmlformats.org/presentationml/2006/ole">
            <p:oleObj spid="_x0000_s1103878" name="Equation" r:id="rId4" imgW="20318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1059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Gradient descent training procedure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Initialise w</a:t>
            </a:r>
            <a:r>
              <a:rPr lang="en-GB" sz="1600" baseline="-25000" smtClean="0"/>
              <a:t>i</a:t>
            </a:r>
            <a:r>
              <a:rPr lang="en-GB" sz="1600" smtClean="0"/>
              <a:t> to small vales, e.g., in the range of (-1, 1), choose a learning rate, e.g., </a:t>
            </a:r>
            <a:r>
              <a:rPr lang="en-GB" sz="1600" i="1" smtClean="0">
                <a:latin typeface="Symbol" pitchFamily="18" charset="2"/>
              </a:rPr>
              <a:t>h</a:t>
            </a:r>
            <a:r>
              <a:rPr lang="en-GB" sz="1600" smtClean="0"/>
              <a:t> = 0.2</a:t>
            </a:r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600" smtClean="0"/>
          </a:p>
          <a:p>
            <a:pPr marL="838200" lvl="1" indent="-381000"/>
            <a:r>
              <a:rPr lang="en-GB" sz="1600" smtClean="0"/>
              <a:t>Until the termination condition is met, Do</a:t>
            </a:r>
          </a:p>
          <a:p>
            <a:pPr marL="838200" lvl="1" indent="-381000"/>
            <a:endParaRPr lang="en-GB" sz="1600" smtClean="0"/>
          </a:p>
          <a:p>
            <a:pPr marL="1257300" lvl="2" indent="-342900"/>
            <a:r>
              <a:rPr lang="en-GB" sz="1400" smtClean="0"/>
              <a:t>For all training sample pair (X(k), d(k)), input the instance X(k) and compute</a:t>
            </a:r>
          </a:p>
          <a:p>
            <a:pPr marL="1676400" lvl="3" indent="-304800"/>
            <a:endParaRPr lang="en-GB" sz="1200" smtClean="0"/>
          </a:p>
          <a:p>
            <a:pPr marL="1676400" lvl="3" indent="-304800"/>
            <a:endParaRPr lang="en-GB" sz="1200" smtClean="0"/>
          </a:p>
          <a:p>
            <a:pPr marL="1676400" lvl="3" indent="-304800"/>
            <a:endParaRPr lang="en-GB" sz="1200" smtClean="0"/>
          </a:p>
          <a:p>
            <a:pPr marL="1676400" lvl="3" indent="-304800"/>
            <a:endParaRPr lang="en-GB" sz="1200" smtClean="0"/>
          </a:p>
          <a:p>
            <a:pPr marL="1257300" lvl="2" indent="-342900"/>
            <a:r>
              <a:rPr lang="en-GB" sz="1400" smtClean="0"/>
              <a:t>For each weight w</a:t>
            </a:r>
            <a:r>
              <a:rPr lang="en-GB" sz="1400" baseline="-25000" smtClean="0"/>
              <a:t>i</a:t>
            </a:r>
            <a:r>
              <a:rPr lang="en-GB" sz="1400" smtClean="0"/>
              <a:t>, Do </a:t>
            </a:r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600" smtClean="0"/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FDBF5D60-8B25-40A4-A6D7-E49B5D80C4CB}" type="slidenum">
              <a:rPr lang="en-GB"/>
              <a:pPr>
                <a:defRPr/>
              </a:pPr>
              <a:t>18</a:t>
            </a:fld>
            <a:endParaRPr lang="en-GB"/>
          </a:p>
        </p:txBody>
      </p:sp>
      <p:graphicFrame>
        <p:nvGraphicFramePr>
          <p:cNvPr id="1105924" name="Object 4"/>
          <p:cNvGraphicFramePr>
            <a:graphicFrameLocks noChangeAspect="1"/>
          </p:cNvGraphicFramePr>
          <p:nvPr/>
        </p:nvGraphicFramePr>
        <p:xfrm>
          <a:off x="2051050" y="5197475"/>
          <a:ext cx="2808288" cy="501650"/>
        </p:xfrm>
        <a:graphic>
          <a:graphicData uri="http://schemas.openxmlformats.org/presentationml/2006/ole">
            <p:oleObj spid="_x0000_s1105924" name="Equation" r:id="rId4" imgW="863280" imgH="228600" progId="Equation.3">
              <p:embed/>
            </p:oleObj>
          </a:graphicData>
        </a:graphic>
      </p:graphicFrame>
      <p:graphicFrame>
        <p:nvGraphicFramePr>
          <p:cNvPr id="1105925" name="Object 5"/>
          <p:cNvGraphicFramePr>
            <a:graphicFrameLocks noChangeAspect="1"/>
          </p:cNvGraphicFramePr>
          <p:nvPr/>
        </p:nvGraphicFramePr>
        <p:xfrm>
          <a:off x="2057400" y="4137025"/>
          <a:ext cx="2947988" cy="515938"/>
        </p:xfrm>
        <a:graphic>
          <a:graphicData uri="http://schemas.openxmlformats.org/presentationml/2006/ole">
            <p:oleObj spid="_x0000_s1105925" name="Equation" r:id="rId5" imgW="1663560" imgH="431640" progId="Equation.3">
              <p:embed/>
            </p:oleObj>
          </a:graphicData>
        </a:graphic>
      </p:graphicFrame>
      <p:sp>
        <p:nvSpPr>
          <p:cNvPr id="1105931" name="Text Box 6"/>
          <p:cNvSpPr txBox="1">
            <a:spLocks noChangeArrowheads="1"/>
          </p:cNvSpPr>
          <p:nvPr/>
        </p:nvSpPr>
        <p:spPr bwMode="auto">
          <a:xfrm>
            <a:off x="5364163" y="4002088"/>
            <a:ext cx="2808287" cy="1803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Batch Mode: </a:t>
            </a:r>
          </a:p>
          <a:p>
            <a:endParaRPr lang="en-US" sz="1600"/>
          </a:p>
          <a:p>
            <a:r>
              <a:rPr lang="en-US" sz="1600"/>
              <a:t>gradients accumulated over </a:t>
            </a:r>
            <a:r>
              <a:rPr lang="en-US" sz="1600" b="1"/>
              <a:t>ALL</a:t>
            </a:r>
            <a:r>
              <a:rPr lang="en-US" sz="1600"/>
              <a:t> samples first 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Then update the weights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Stochastic (Incremental) Gradient Descent</a:t>
            </a:r>
          </a:p>
        </p:txBody>
      </p:sp>
      <p:sp>
        <p:nvSpPr>
          <p:cNvPr id="11100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600" smtClean="0"/>
              <a:t>Also called online mode, Least Mean Square (LMS), Widrow-Hoff, and Delta Rule</a:t>
            </a:r>
          </a:p>
          <a:p>
            <a:pPr marL="457200" indent="-457200"/>
            <a:endParaRPr lang="en-GB" sz="1600" smtClean="0"/>
          </a:p>
          <a:p>
            <a:pPr marL="838200" lvl="1" indent="-381000"/>
            <a:r>
              <a:rPr lang="en-GB" sz="1400" smtClean="0"/>
              <a:t>Initialise w</a:t>
            </a:r>
            <a:r>
              <a:rPr lang="en-GB" sz="1400" baseline="-25000" smtClean="0"/>
              <a:t>i</a:t>
            </a:r>
            <a:r>
              <a:rPr lang="en-GB" sz="1400" smtClean="0"/>
              <a:t> to small vales, e.g., in the range of (-1, 1), choose a learning rate, e.g., </a:t>
            </a:r>
            <a:r>
              <a:rPr lang="en-GB" sz="1400" i="1" smtClean="0">
                <a:latin typeface="Symbol" pitchFamily="18" charset="2"/>
              </a:rPr>
              <a:t>h</a:t>
            </a:r>
            <a:r>
              <a:rPr lang="en-GB" sz="1400" smtClean="0"/>
              <a:t> = 0.01 (should be smaller than batch mode)</a:t>
            </a:r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400" smtClean="0"/>
          </a:p>
          <a:p>
            <a:pPr marL="838200" lvl="1" indent="-381000"/>
            <a:r>
              <a:rPr lang="en-GB" sz="1400" smtClean="0"/>
              <a:t>Until the termination condition is met, Do</a:t>
            </a:r>
          </a:p>
          <a:p>
            <a:pPr marL="838200" lvl="1" indent="-381000"/>
            <a:endParaRPr lang="en-GB" sz="1400" smtClean="0"/>
          </a:p>
          <a:p>
            <a:pPr marL="1257300" lvl="2" indent="-342900"/>
            <a:r>
              <a:rPr lang="en-GB" sz="1200" smtClean="0"/>
              <a:t>For EACH training sample pair (X(k), d(k)), compute</a:t>
            </a:r>
          </a:p>
          <a:p>
            <a:pPr marL="1676400" lvl="3" indent="-304800"/>
            <a:endParaRPr lang="en-GB" sz="1000" smtClean="0"/>
          </a:p>
          <a:p>
            <a:pPr marL="1676400" lvl="3" indent="-304800"/>
            <a:endParaRPr lang="en-GB" sz="1000" smtClean="0"/>
          </a:p>
          <a:p>
            <a:pPr marL="1676400" lvl="3" indent="-304800"/>
            <a:endParaRPr lang="en-GB" sz="1000" smtClean="0"/>
          </a:p>
          <a:p>
            <a:pPr marL="1676400" lvl="3" indent="-304800"/>
            <a:endParaRPr lang="en-GB" sz="1000" smtClean="0"/>
          </a:p>
          <a:p>
            <a:pPr marL="1257300" lvl="2" indent="-342900"/>
            <a:r>
              <a:rPr lang="en-GB" sz="1200" smtClean="0"/>
              <a:t>For each weight w</a:t>
            </a:r>
            <a:r>
              <a:rPr lang="en-GB" sz="1200" baseline="-25000" smtClean="0"/>
              <a:t>i</a:t>
            </a:r>
            <a:r>
              <a:rPr lang="en-GB" sz="1200" smtClean="0"/>
              <a:t>, Do </a:t>
            </a:r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400" smtClean="0"/>
          </a:p>
          <a:p>
            <a:pPr marL="838200" lvl="1" indent="-381000">
              <a:buFont typeface="Wingdings" pitchFamily="2" charset="2"/>
              <a:buAutoNum type="arabicPeriod"/>
            </a:pPr>
            <a:endParaRPr lang="en-GB" sz="14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D12E6000-AD4B-4DA8-B58C-9824B71F13B3}" type="slidenum">
              <a:rPr lang="en-GB"/>
              <a:pPr>
                <a:defRPr/>
              </a:pPr>
              <a:t>19</a:t>
            </a:fld>
            <a:endParaRPr lang="en-GB"/>
          </a:p>
        </p:txBody>
      </p:sp>
      <p:graphicFrame>
        <p:nvGraphicFramePr>
          <p:cNvPr id="1110020" name="Object 4"/>
          <p:cNvGraphicFramePr>
            <a:graphicFrameLocks noChangeAspect="1"/>
          </p:cNvGraphicFramePr>
          <p:nvPr/>
        </p:nvGraphicFramePr>
        <p:xfrm>
          <a:off x="2071688" y="4724400"/>
          <a:ext cx="2808287" cy="501650"/>
        </p:xfrm>
        <a:graphic>
          <a:graphicData uri="http://schemas.openxmlformats.org/presentationml/2006/ole">
            <p:oleObj spid="_x0000_s1110020" name="Equation" r:id="rId4" imgW="863280" imgH="228600" progId="Equation.3">
              <p:embed/>
            </p:oleObj>
          </a:graphicData>
        </a:graphic>
      </p:graphicFrame>
      <p:graphicFrame>
        <p:nvGraphicFramePr>
          <p:cNvPr id="1110021" name="Object 5"/>
          <p:cNvGraphicFramePr>
            <a:graphicFrameLocks noChangeAspect="1"/>
          </p:cNvGraphicFramePr>
          <p:nvPr/>
        </p:nvGraphicFramePr>
        <p:xfrm>
          <a:off x="2065338" y="3860800"/>
          <a:ext cx="3355975" cy="347663"/>
        </p:xfrm>
        <a:graphic>
          <a:graphicData uri="http://schemas.openxmlformats.org/presentationml/2006/ole">
            <p:oleObj spid="_x0000_s1110021" name="Equation" r:id="rId5" imgW="1485720" imgH="228600" progId="Equation.3">
              <p:embed/>
            </p:oleObj>
          </a:graphicData>
        </a:graphic>
      </p:graphicFrame>
      <p:sp>
        <p:nvSpPr>
          <p:cNvPr id="1110027" name="Text Box 6"/>
          <p:cNvSpPr txBox="1">
            <a:spLocks noChangeArrowheads="1"/>
          </p:cNvSpPr>
          <p:nvPr/>
        </p:nvSpPr>
        <p:spPr bwMode="auto">
          <a:xfrm>
            <a:off x="5580063" y="3789363"/>
            <a:ext cx="2808287" cy="1803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Online Mode: </a:t>
            </a:r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Calculate gradient for </a:t>
            </a:r>
            <a:r>
              <a:rPr lang="en-US" sz="1600" b="1"/>
              <a:t>EACH</a:t>
            </a:r>
            <a:r>
              <a:rPr lang="en-US" sz="1600"/>
              <a:t> samples</a:t>
            </a:r>
          </a:p>
          <a:p>
            <a:endParaRPr lang="en-US" sz="1600"/>
          </a:p>
          <a:p>
            <a:r>
              <a:rPr lang="en-US" sz="1600"/>
              <a:t>Then update the weights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ADLINE and Delta Rule</a:t>
            </a:r>
          </a:p>
        </p:txBody>
      </p:sp>
      <p:sp>
        <p:nvSpPr>
          <p:cNvPr id="789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2000" smtClean="0"/>
              <a:t>Adaptive Linear Element (ADLINE) VS Perceptron</a:t>
            </a:r>
          </a:p>
          <a:p>
            <a:pPr marL="457200" indent="-457200"/>
            <a:endParaRPr lang="en-GB" sz="2000" smtClean="0"/>
          </a:p>
          <a:p>
            <a:pPr marL="457200" indent="-457200"/>
            <a:endParaRPr lang="en-US" sz="2000" smtClean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135268A1-E0B2-42C0-900C-FE3E52E6EEAA}" type="slidenum">
              <a:rPr lang="en-GB"/>
              <a:pPr>
                <a:defRPr/>
              </a:pPr>
              <a:t>2</a:t>
            </a:fld>
            <a:endParaRPr lang="en-GB"/>
          </a:p>
        </p:txBody>
      </p:sp>
      <p:grpSp>
        <p:nvGrpSpPr>
          <p:cNvPr id="789608" name="Group 91"/>
          <p:cNvGrpSpPr>
            <a:grpSpLocks/>
          </p:cNvGrpSpPr>
          <p:nvPr/>
        </p:nvGrpSpPr>
        <p:grpSpPr bwMode="auto">
          <a:xfrm>
            <a:off x="971550" y="2247900"/>
            <a:ext cx="3673475" cy="1893888"/>
            <a:chOff x="748" y="1344"/>
            <a:chExt cx="2314" cy="1193"/>
          </a:xfrm>
        </p:grpSpPr>
        <p:graphicFrame>
          <p:nvGraphicFramePr>
            <p:cNvPr id="789545" name="Object 41"/>
            <p:cNvGraphicFramePr>
              <a:graphicFrameLocks noChangeAspect="1"/>
            </p:cNvGraphicFramePr>
            <p:nvPr/>
          </p:nvGraphicFramePr>
          <p:xfrm>
            <a:off x="1792" y="1895"/>
            <a:ext cx="335" cy="292"/>
          </p:xfrm>
          <a:graphic>
            <a:graphicData uri="http://schemas.openxmlformats.org/presentationml/2006/ole">
              <p:oleObj spid="_x0000_s789545" name="Equation" r:id="rId4" imgW="291960" imgH="253800" progId="Equation.3">
                <p:embed/>
              </p:oleObj>
            </a:graphicData>
          </a:graphic>
        </p:graphicFrame>
        <p:sp>
          <p:nvSpPr>
            <p:cNvPr id="789623" name="Rectangle 42"/>
            <p:cNvSpPr>
              <a:spLocks noChangeArrowheads="1"/>
            </p:cNvSpPr>
            <p:nvPr/>
          </p:nvSpPr>
          <p:spPr bwMode="auto">
            <a:xfrm>
              <a:off x="2336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624" name="Line 43"/>
            <p:cNvSpPr>
              <a:spLocks noChangeShapeType="1"/>
            </p:cNvSpPr>
            <p:nvPr/>
          </p:nvSpPr>
          <p:spPr bwMode="auto">
            <a:xfrm>
              <a:off x="2336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5" name="Line 44"/>
            <p:cNvSpPr>
              <a:spLocks noChangeShapeType="1"/>
            </p:cNvSpPr>
            <p:nvPr/>
          </p:nvSpPr>
          <p:spPr bwMode="auto">
            <a:xfrm flipV="1">
              <a:off x="2517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6" name="Line 45"/>
            <p:cNvSpPr>
              <a:spLocks noChangeShapeType="1"/>
            </p:cNvSpPr>
            <p:nvPr/>
          </p:nvSpPr>
          <p:spPr bwMode="auto">
            <a:xfrm>
              <a:off x="2517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7" name="Line 46"/>
            <p:cNvSpPr>
              <a:spLocks noChangeShapeType="1"/>
            </p:cNvSpPr>
            <p:nvPr/>
          </p:nvSpPr>
          <p:spPr bwMode="auto">
            <a:xfrm>
              <a:off x="2744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8" name="Line 47"/>
            <p:cNvSpPr>
              <a:spLocks noChangeShapeType="1"/>
            </p:cNvSpPr>
            <p:nvPr/>
          </p:nvSpPr>
          <p:spPr bwMode="auto">
            <a:xfrm>
              <a:off x="2154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9" name="Line 48"/>
            <p:cNvSpPr>
              <a:spLocks noChangeShapeType="1"/>
            </p:cNvSpPr>
            <p:nvPr/>
          </p:nvSpPr>
          <p:spPr bwMode="auto">
            <a:xfrm>
              <a:off x="1202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30" name="Line 49"/>
            <p:cNvSpPr>
              <a:spLocks noChangeShapeType="1"/>
            </p:cNvSpPr>
            <p:nvPr/>
          </p:nvSpPr>
          <p:spPr bwMode="auto">
            <a:xfrm flipV="1">
              <a:off x="1111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31" name="Line 50"/>
            <p:cNvSpPr>
              <a:spLocks noChangeShapeType="1"/>
            </p:cNvSpPr>
            <p:nvPr/>
          </p:nvSpPr>
          <p:spPr bwMode="auto">
            <a:xfrm>
              <a:off x="1928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32" name="Text Box 51"/>
            <p:cNvSpPr txBox="1">
              <a:spLocks noChangeArrowheads="1"/>
            </p:cNvSpPr>
            <p:nvPr/>
          </p:nvSpPr>
          <p:spPr bwMode="auto">
            <a:xfrm>
              <a:off x="1779" y="1344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0</a:t>
              </a:r>
              <a:endParaRPr lang="en-US" sz="2000" baseline="-25000"/>
            </a:p>
          </p:txBody>
        </p:sp>
        <p:sp>
          <p:nvSpPr>
            <p:cNvPr id="789633" name="Text Box 52"/>
            <p:cNvSpPr txBox="1">
              <a:spLocks noChangeArrowheads="1"/>
            </p:cNvSpPr>
            <p:nvPr/>
          </p:nvSpPr>
          <p:spPr bwMode="auto">
            <a:xfrm>
              <a:off x="1429" y="1599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1</a:t>
              </a:r>
              <a:endParaRPr lang="en-US" sz="2000" baseline="-25000"/>
            </a:p>
          </p:txBody>
        </p:sp>
        <p:sp>
          <p:nvSpPr>
            <p:cNvPr id="789634" name="Text Box 53"/>
            <p:cNvSpPr txBox="1">
              <a:spLocks noChangeArrowheads="1"/>
            </p:cNvSpPr>
            <p:nvPr/>
          </p:nvSpPr>
          <p:spPr bwMode="auto">
            <a:xfrm>
              <a:off x="1483" y="2108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n</a:t>
              </a:r>
              <a:endParaRPr lang="en-US" sz="2000" baseline="-25000"/>
            </a:p>
          </p:txBody>
        </p:sp>
        <p:sp>
          <p:nvSpPr>
            <p:cNvPr id="789635" name="Text Box 54"/>
            <p:cNvSpPr txBox="1">
              <a:spLocks noChangeArrowheads="1"/>
            </p:cNvSpPr>
            <p:nvPr/>
          </p:nvSpPr>
          <p:spPr bwMode="auto">
            <a:xfrm>
              <a:off x="839" y="1564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1</a:t>
              </a:r>
              <a:endParaRPr lang="en-US" sz="1800" baseline="-25000"/>
            </a:p>
          </p:txBody>
        </p:sp>
        <p:sp>
          <p:nvSpPr>
            <p:cNvPr id="789636" name="Text Box 55"/>
            <p:cNvSpPr txBox="1">
              <a:spLocks noChangeArrowheads="1"/>
            </p:cNvSpPr>
            <p:nvPr/>
          </p:nvSpPr>
          <p:spPr bwMode="auto">
            <a:xfrm>
              <a:off x="846" y="2306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n</a:t>
              </a:r>
              <a:endParaRPr lang="en-US" sz="1800" baseline="-25000"/>
            </a:p>
          </p:txBody>
        </p:sp>
        <p:sp>
          <p:nvSpPr>
            <p:cNvPr id="789637" name="Line 72"/>
            <p:cNvSpPr>
              <a:spLocks noChangeShapeType="1"/>
            </p:cNvSpPr>
            <p:nvPr/>
          </p:nvSpPr>
          <p:spPr bwMode="auto">
            <a:xfrm>
              <a:off x="975" y="2024"/>
              <a:ext cx="81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38" name="Text Box 73"/>
            <p:cNvSpPr txBox="1">
              <a:spLocks noChangeArrowheads="1"/>
            </p:cNvSpPr>
            <p:nvPr/>
          </p:nvSpPr>
          <p:spPr bwMode="auto">
            <a:xfrm>
              <a:off x="748" y="1888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2</a:t>
              </a:r>
              <a:endParaRPr lang="en-US" sz="1800" baseline="-25000"/>
            </a:p>
          </p:txBody>
        </p:sp>
      </p:grpSp>
      <p:grpSp>
        <p:nvGrpSpPr>
          <p:cNvPr id="789609" name="Group 92"/>
          <p:cNvGrpSpPr>
            <a:grpSpLocks/>
          </p:cNvGrpSpPr>
          <p:nvPr/>
        </p:nvGrpSpPr>
        <p:grpSpPr bwMode="auto">
          <a:xfrm>
            <a:off x="5219700" y="2197100"/>
            <a:ext cx="2520950" cy="1893888"/>
            <a:chOff x="3197" y="1330"/>
            <a:chExt cx="1588" cy="1193"/>
          </a:xfrm>
        </p:grpSpPr>
        <p:graphicFrame>
          <p:nvGraphicFramePr>
            <p:cNvPr id="789578" name="Object 74"/>
            <p:cNvGraphicFramePr>
              <a:graphicFrameLocks noChangeAspect="1"/>
            </p:cNvGraphicFramePr>
            <p:nvPr/>
          </p:nvGraphicFramePr>
          <p:xfrm>
            <a:off x="4241" y="1881"/>
            <a:ext cx="335" cy="292"/>
          </p:xfrm>
          <a:graphic>
            <a:graphicData uri="http://schemas.openxmlformats.org/presentationml/2006/ole">
              <p:oleObj spid="_x0000_s789578" name="Equation" r:id="rId5" imgW="291960" imgH="253800" progId="Equation.3">
                <p:embed/>
              </p:oleObj>
            </a:graphicData>
          </a:graphic>
        </p:graphicFrame>
        <p:sp>
          <p:nvSpPr>
            <p:cNvPr id="789612" name="Line 80"/>
            <p:cNvSpPr>
              <a:spLocks noChangeShapeType="1"/>
            </p:cNvSpPr>
            <p:nvPr/>
          </p:nvSpPr>
          <p:spPr bwMode="auto">
            <a:xfrm>
              <a:off x="4603" y="2017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13" name="Line 81"/>
            <p:cNvSpPr>
              <a:spLocks noChangeShapeType="1"/>
            </p:cNvSpPr>
            <p:nvPr/>
          </p:nvSpPr>
          <p:spPr bwMode="auto">
            <a:xfrm>
              <a:off x="3651" y="1654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14" name="Line 82"/>
            <p:cNvSpPr>
              <a:spLocks noChangeShapeType="1"/>
            </p:cNvSpPr>
            <p:nvPr/>
          </p:nvSpPr>
          <p:spPr bwMode="auto">
            <a:xfrm flipV="1">
              <a:off x="3560" y="2062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15" name="Line 83"/>
            <p:cNvSpPr>
              <a:spLocks noChangeShapeType="1"/>
            </p:cNvSpPr>
            <p:nvPr/>
          </p:nvSpPr>
          <p:spPr bwMode="auto">
            <a:xfrm>
              <a:off x="4377" y="1609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16" name="Text Box 84"/>
            <p:cNvSpPr txBox="1">
              <a:spLocks noChangeArrowheads="1"/>
            </p:cNvSpPr>
            <p:nvPr/>
          </p:nvSpPr>
          <p:spPr bwMode="auto">
            <a:xfrm>
              <a:off x="4228" y="1330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0</a:t>
              </a:r>
              <a:endParaRPr lang="en-US" sz="2000" baseline="-25000"/>
            </a:p>
          </p:txBody>
        </p:sp>
        <p:sp>
          <p:nvSpPr>
            <p:cNvPr id="789617" name="Text Box 85"/>
            <p:cNvSpPr txBox="1">
              <a:spLocks noChangeArrowheads="1"/>
            </p:cNvSpPr>
            <p:nvPr/>
          </p:nvSpPr>
          <p:spPr bwMode="auto">
            <a:xfrm>
              <a:off x="3878" y="1585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1</a:t>
              </a:r>
              <a:endParaRPr lang="en-US" sz="2000" baseline="-25000"/>
            </a:p>
          </p:txBody>
        </p:sp>
        <p:sp>
          <p:nvSpPr>
            <p:cNvPr id="789618" name="Text Box 86"/>
            <p:cNvSpPr txBox="1">
              <a:spLocks noChangeArrowheads="1"/>
            </p:cNvSpPr>
            <p:nvPr/>
          </p:nvSpPr>
          <p:spPr bwMode="auto">
            <a:xfrm>
              <a:off x="3932" y="2094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n</a:t>
              </a:r>
              <a:endParaRPr lang="en-US" sz="2000" baseline="-25000"/>
            </a:p>
          </p:txBody>
        </p:sp>
        <p:sp>
          <p:nvSpPr>
            <p:cNvPr id="789619" name="Text Box 87"/>
            <p:cNvSpPr txBox="1">
              <a:spLocks noChangeArrowheads="1"/>
            </p:cNvSpPr>
            <p:nvPr/>
          </p:nvSpPr>
          <p:spPr bwMode="auto">
            <a:xfrm>
              <a:off x="3288" y="1550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1</a:t>
              </a:r>
              <a:endParaRPr lang="en-US" sz="1800" baseline="-25000"/>
            </a:p>
          </p:txBody>
        </p:sp>
        <p:sp>
          <p:nvSpPr>
            <p:cNvPr id="789620" name="Text Box 88"/>
            <p:cNvSpPr txBox="1">
              <a:spLocks noChangeArrowheads="1"/>
            </p:cNvSpPr>
            <p:nvPr/>
          </p:nvSpPr>
          <p:spPr bwMode="auto">
            <a:xfrm>
              <a:off x="3295" y="2292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n</a:t>
              </a:r>
              <a:endParaRPr lang="en-US" sz="1800" baseline="-25000"/>
            </a:p>
          </p:txBody>
        </p:sp>
        <p:sp>
          <p:nvSpPr>
            <p:cNvPr id="789621" name="Line 89"/>
            <p:cNvSpPr>
              <a:spLocks noChangeShapeType="1"/>
            </p:cNvSpPr>
            <p:nvPr/>
          </p:nvSpPr>
          <p:spPr bwMode="auto">
            <a:xfrm>
              <a:off x="3424" y="2010"/>
              <a:ext cx="81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9622" name="Text Box 90"/>
            <p:cNvSpPr txBox="1">
              <a:spLocks noChangeArrowheads="1"/>
            </p:cNvSpPr>
            <p:nvPr/>
          </p:nvSpPr>
          <p:spPr bwMode="auto">
            <a:xfrm>
              <a:off x="3197" y="1874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x</a:t>
              </a:r>
              <a:r>
                <a:rPr lang="en-GB" sz="1800" baseline="-25000"/>
                <a:t>2</a:t>
              </a:r>
              <a:endParaRPr lang="en-US" sz="1800" baseline="-25000"/>
            </a:p>
          </p:txBody>
        </p:sp>
      </p:grpSp>
      <p:graphicFrame>
        <p:nvGraphicFramePr>
          <p:cNvPr id="789598" name="Object 94"/>
          <p:cNvGraphicFramePr>
            <a:graphicFrameLocks noChangeAspect="1"/>
          </p:cNvGraphicFramePr>
          <p:nvPr/>
        </p:nvGraphicFramePr>
        <p:xfrm>
          <a:off x="1258888" y="4214813"/>
          <a:ext cx="1560512" cy="441325"/>
        </p:xfrm>
        <a:graphic>
          <a:graphicData uri="http://schemas.openxmlformats.org/presentationml/2006/ole">
            <p:oleObj spid="_x0000_s789598" name="Equation" r:id="rId6" imgW="1028520" imgH="431640" progId="Equation.3">
              <p:embed/>
            </p:oleObj>
          </a:graphicData>
        </a:graphic>
      </p:graphicFrame>
      <p:graphicFrame>
        <p:nvGraphicFramePr>
          <p:cNvPr id="789599" name="Object 95"/>
          <p:cNvGraphicFramePr>
            <a:graphicFrameLocks noChangeAspect="1"/>
          </p:cNvGraphicFramePr>
          <p:nvPr/>
        </p:nvGraphicFramePr>
        <p:xfrm>
          <a:off x="1277938" y="4718050"/>
          <a:ext cx="2774950" cy="727075"/>
        </p:xfrm>
        <a:graphic>
          <a:graphicData uri="http://schemas.openxmlformats.org/presentationml/2006/ole">
            <p:oleObj spid="_x0000_s789599" name="Equation" r:id="rId7" imgW="1828800" imgH="711000" progId="Equation.3">
              <p:embed/>
            </p:oleObj>
          </a:graphicData>
        </a:graphic>
      </p:graphicFrame>
      <p:sp>
        <p:nvSpPr>
          <p:cNvPr id="789610" name="Text Box 96"/>
          <p:cNvSpPr txBox="1">
            <a:spLocks noChangeArrowheads="1"/>
          </p:cNvSpPr>
          <p:nvPr/>
        </p:nvSpPr>
        <p:spPr bwMode="auto">
          <a:xfrm>
            <a:off x="4264025" y="3005138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/>
              <a:t>o</a:t>
            </a:r>
            <a:endParaRPr lang="en-US" sz="1800"/>
          </a:p>
        </p:txBody>
      </p:sp>
      <p:sp>
        <p:nvSpPr>
          <p:cNvPr id="789611" name="Text Box 97"/>
          <p:cNvSpPr txBox="1">
            <a:spLocks noChangeArrowheads="1"/>
          </p:cNvSpPr>
          <p:nvPr/>
        </p:nvSpPr>
        <p:spPr bwMode="auto">
          <a:xfrm>
            <a:off x="7451725" y="2917825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/>
              <a:t>o</a:t>
            </a:r>
            <a:endParaRPr lang="en-US" sz="1800"/>
          </a:p>
        </p:txBody>
      </p:sp>
      <p:graphicFrame>
        <p:nvGraphicFramePr>
          <p:cNvPr id="789602" name="Object 98"/>
          <p:cNvGraphicFramePr>
            <a:graphicFrameLocks noChangeAspect="1"/>
          </p:cNvGraphicFramePr>
          <p:nvPr/>
        </p:nvGraphicFramePr>
        <p:xfrm>
          <a:off x="5541963" y="4502150"/>
          <a:ext cx="2670175" cy="774700"/>
        </p:xfrm>
        <a:graphic>
          <a:graphicData uri="http://schemas.openxmlformats.org/presentationml/2006/ole">
            <p:oleObj spid="_x0000_s789602" name="Equation" r:id="rId8" imgW="100296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Training Iterations, Epochs </a:t>
            </a:r>
          </a:p>
        </p:txBody>
      </p:sp>
      <p:sp>
        <p:nvSpPr>
          <p:cNvPr id="11171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600" smtClean="0"/>
              <a:t>Training is an iterative process; training samples will have to be used repeatedly for training</a:t>
            </a:r>
          </a:p>
          <a:p>
            <a:pPr marL="457200" indent="-457200"/>
            <a:endParaRPr lang="en-GB" sz="1600" smtClean="0"/>
          </a:p>
          <a:p>
            <a:pPr marL="457200" indent="-457200"/>
            <a:r>
              <a:rPr lang="en-GB" sz="1600" smtClean="0"/>
              <a:t>Assuming we have K training samples [(X(k), d(k)), k=1, 2, …, K]; then an epoch is the presentation of all K sample for training once</a:t>
            </a:r>
          </a:p>
          <a:p>
            <a:pPr marL="457200" indent="-457200"/>
            <a:endParaRPr lang="en-GB" sz="1600" smtClean="0"/>
          </a:p>
          <a:p>
            <a:pPr marL="838200" lvl="1" indent="-381000"/>
            <a:r>
              <a:rPr lang="en-GB" sz="1200" smtClean="0"/>
              <a:t>First epoch: Present training samples: (X(1), d(1)), (X(2), d(2)), … (X(K), d(K)) </a:t>
            </a:r>
          </a:p>
          <a:p>
            <a:pPr marL="838200" lvl="1" indent="-381000"/>
            <a:r>
              <a:rPr lang="en-GB" sz="1200" smtClean="0"/>
              <a:t>Second epoch: Present training samples: (X(K), d(K)), (X(K-1), d(K-1)), … (X(1), d(1)) </a:t>
            </a:r>
          </a:p>
          <a:p>
            <a:pPr marL="838200" lvl="1" indent="-381000"/>
            <a:endParaRPr lang="en-GB" sz="1200" smtClean="0"/>
          </a:p>
          <a:p>
            <a:pPr marL="838200" lvl="1" indent="-381000"/>
            <a:r>
              <a:rPr lang="en-GB" sz="1200" smtClean="0"/>
              <a:t>Note the order of the training sample presentation between epochs can (and should normally) be different.</a:t>
            </a:r>
          </a:p>
          <a:p>
            <a:pPr marL="457200" indent="-457200"/>
            <a:endParaRPr lang="en-GB" sz="1400" smtClean="0"/>
          </a:p>
          <a:p>
            <a:pPr marL="457200" indent="-457200"/>
            <a:r>
              <a:rPr lang="en-GB" sz="1600" smtClean="0"/>
              <a:t>Normally, training will take many epochs to complete</a:t>
            </a:r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  <a:p>
            <a:pPr marL="457200" indent="-457200"/>
            <a:endParaRPr lang="en-GB" sz="16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77245308-CEAD-4935-B1BE-F7FBDC41C48C}" type="slidenum">
              <a:rPr lang="en-GB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Termination of Training </a:t>
            </a:r>
          </a:p>
        </p:txBody>
      </p:sp>
      <p:sp>
        <p:nvSpPr>
          <p:cNvPr id="11141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2000" smtClean="0"/>
              <a:t>To terminate training, there are normally two ways</a:t>
            </a:r>
          </a:p>
          <a:p>
            <a:pPr marL="457200" indent="-457200"/>
            <a:endParaRPr lang="en-GB" sz="2000" smtClean="0"/>
          </a:p>
          <a:p>
            <a:pPr marL="838200" lvl="1" indent="-381000"/>
            <a:r>
              <a:rPr lang="en-GB" sz="1800" smtClean="0"/>
              <a:t>When a pre-set number of training epochs is reached </a:t>
            </a:r>
          </a:p>
          <a:p>
            <a:pPr marL="838200" lvl="1" indent="-381000"/>
            <a:endParaRPr lang="en-GB" sz="1800" smtClean="0"/>
          </a:p>
          <a:p>
            <a:pPr marL="838200" lvl="1" indent="-381000"/>
            <a:r>
              <a:rPr lang="en-GB" sz="1800" smtClean="0"/>
              <a:t>When the error is smaller than a pre-set value</a:t>
            </a:r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BB75ADAD-7B4F-42DC-A5BC-D5BC30B77C6C}" type="slidenum">
              <a:rPr lang="en-GB"/>
              <a:pPr>
                <a:defRPr/>
              </a:pPr>
              <a:t>21</a:t>
            </a:fld>
            <a:endParaRPr lang="en-GB"/>
          </a:p>
        </p:txBody>
      </p:sp>
      <p:graphicFrame>
        <p:nvGraphicFramePr>
          <p:cNvPr id="1114116" name="Object 4"/>
          <p:cNvGraphicFramePr>
            <a:graphicFrameLocks noChangeAspect="1"/>
          </p:cNvGraphicFramePr>
          <p:nvPr/>
        </p:nvGraphicFramePr>
        <p:xfrm>
          <a:off x="1492250" y="3590925"/>
          <a:ext cx="4357688" cy="774700"/>
        </p:xfrm>
        <a:graphic>
          <a:graphicData uri="http://schemas.openxmlformats.org/presentationml/2006/ole">
            <p:oleObj spid="_x0000_s1114116" name="Equation" r:id="rId4" imgW="163800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Gradient Descent Training</a:t>
            </a:r>
          </a:p>
        </p:txBody>
      </p:sp>
      <p:sp>
        <p:nvSpPr>
          <p:cNvPr id="11161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2000" smtClean="0"/>
              <a:t>A worked Example</a:t>
            </a:r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95D58741-AFE4-4A97-A665-8E62E7E4646E}" type="slidenum">
              <a:rPr lang="en-GB"/>
              <a:pPr>
                <a:defRPr/>
              </a:pPr>
              <a:t>22</a:t>
            </a:fld>
            <a:endParaRPr lang="en-GB"/>
          </a:p>
        </p:txBody>
      </p:sp>
      <p:graphicFrame>
        <p:nvGraphicFramePr>
          <p:cNvPr id="1116167" name="Object 7"/>
          <p:cNvGraphicFramePr>
            <a:graphicFrameLocks noChangeAspect="1"/>
          </p:cNvGraphicFramePr>
          <p:nvPr/>
        </p:nvGraphicFramePr>
        <p:xfrm>
          <a:off x="6046788" y="2690813"/>
          <a:ext cx="531812" cy="463550"/>
        </p:xfrm>
        <a:graphic>
          <a:graphicData uri="http://schemas.openxmlformats.org/presentationml/2006/ole">
            <p:oleObj spid="_x0000_s1116167" name="Equation" r:id="rId4" imgW="291960" imgH="253800" progId="Equation.3">
              <p:embed/>
            </p:oleObj>
          </a:graphicData>
        </a:graphic>
      </p:graphicFrame>
      <p:sp>
        <p:nvSpPr>
          <p:cNvPr id="1116173" name="Line 13"/>
          <p:cNvSpPr>
            <a:spLocks noChangeShapeType="1"/>
          </p:cNvSpPr>
          <p:nvPr/>
        </p:nvSpPr>
        <p:spPr bwMode="auto">
          <a:xfrm flipV="1">
            <a:off x="6621463" y="2900363"/>
            <a:ext cx="757237" cy="63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174" name="Line 14"/>
          <p:cNvSpPr>
            <a:spLocks noChangeShapeType="1"/>
          </p:cNvSpPr>
          <p:nvPr/>
        </p:nvSpPr>
        <p:spPr bwMode="auto">
          <a:xfrm>
            <a:off x="5110163" y="2330450"/>
            <a:ext cx="936625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175" name="Line 15"/>
          <p:cNvSpPr>
            <a:spLocks noChangeShapeType="1"/>
          </p:cNvSpPr>
          <p:nvPr/>
        </p:nvSpPr>
        <p:spPr bwMode="auto">
          <a:xfrm flipV="1">
            <a:off x="4965700" y="2978150"/>
            <a:ext cx="1081088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176" name="Line 16"/>
          <p:cNvSpPr>
            <a:spLocks noChangeShapeType="1"/>
          </p:cNvSpPr>
          <p:nvPr/>
        </p:nvSpPr>
        <p:spPr bwMode="auto">
          <a:xfrm>
            <a:off x="6262688" y="2259013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177" name="Text Box 17"/>
          <p:cNvSpPr txBox="1">
            <a:spLocks noChangeArrowheads="1"/>
          </p:cNvSpPr>
          <p:nvPr/>
        </p:nvSpPr>
        <p:spPr bwMode="auto">
          <a:xfrm>
            <a:off x="6026150" y="1892300"/>
            <a:ext cx="433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</a:t>
            </a:r>
            <a:r>
              <a:rPr lang="en-GB" sz="1400" baseline="-25000"/>
              <a:t>0</a:t>
            </a:r>
            <a:endParaRPr lang="en-US" sz="1400"/>
          </a:p>
        </p:txBody>
      </p:sp>
      <p:sp>
        <p:nvSpPr>
          <p:cNvPr id="1116178" name="Text Box 18"/>
          <p:cNvSpPr txBox="1">
            <a:spLocks noChangeArrowheads="1"/>
          </p:cNvSpPr>
          <p:nvPr/>
        </p:nvSpPr>
        <p:spPr bwMode="auto">
          <a:xfrm>
            <a:off x="5253038" y="2200275"/>
            <a:ext cx="433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</a:t>
            </a:r>
            <a:r>
              <a:rPr lang="en-GB" sz="1400" baseline="-25000"/>
              <a:t>1</a:t>
            </a:r>
            <a:endParaRPr lang="en-US" sz="1400" baseline="-25000"/>
          </a:p>
        </p:txBody>
      </p:sp>
      <p:sp>
        <p:nvSpPr>
          <p:cNvPr id="1116179" name="Text Box 19"/>
          <p:cNvSpPr txBox="1">
            <a:spLocks noChangeArrowheads="1"/>
          </p:cNvSpPr>
          <p:nvPr/>
        </p:nvSpPr>
        <p:spPr bwMode="auto">
          <a:xfrm>
            <a:off x="5253038" y="3295650"/>
            <a:ext cx="433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</a:t>
            </a:r>
            <a:r>
              <a:rPr lang="en-GB" sz="1400" baseline="-25000"/>
              <a:t>2</a:t>
            </a:r>
            <a:endParaRPr lang="en-US" sz="1400"/>
          </a:p>
        </p:txBody>
      </p:sp>
      <p:sp>
        <p:nvSpPr>
          <p:cNvPr id="1116180" name="Text Box 20"/>
          <p:cNvSpPr txBox="1">
            <a:spLocks noChangeArrowheads="1"/>
          </p:cNvSpPr>
          <p:nvPr/>
        </p:nvSpPr>
        <p:spPr bwMode="auto">
          <a:xfrm>
            <a:off x="4787900" y="2103438"/>
            <a:ext cx="393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x</a:t>
            </a:r>
            <a:r>
              <a:rPr lang="en-GB" sz="1600" baseline="-25000"/>
              <a:t>1</a:t>
            </a:r>
            <a:endParaRPr lang="en-US" sz="1600" baseline="-25000"/>
          </a:p>
        </p:txBody>
      </p:sp>
      <p:sp>
        <p:nvSpPr>
          <p:cNvPr id="1116181" name="Text Box 21"/>
          <p:cNvSpPr txBox="1">
            <a:spLocks noChangeArrowheads="1"/>
          </p:cNvSpPr>
          <p:nvPr/>
        </p:nvSpPr>
        <p:spPr bwMode="auto">
          <a:xfrm>
            <a:off x="4643438" y="3279775"/>
            <a:ext cx="393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x</a:t>
            </a:r>
            <a:r>
              <a:rPr lang="en-GB" sz="1600" baseline="-25000"/>
              <a:t>2</a:t>
            </a:r>
            <a:endParaRPr lang="en-US" sz="1600" baseline="-25000"/>
          </a:p>
        </p:txBody>
      </p:sp>
      <p:sp>
        <p:nvSpPr>
          <p:cNvPr id="1116182" name="Text Box 22"/>
          <p:cNvSpPr txBox="1">
            <a:spLocks noChangeArrowheads="1"/>
          </p:cNvSpPr>
          <p:nvPr/>
        </p:nvSpPr>
        <p:spPr bwMode="auto">
          <a:xfrm>
            <a:off x="1042988" y="2260600"/>
            <a:ext cx="2262187" cy="1744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b="1"/>
              <a:t>x1	x2	D</a:t>
            </a:r>
          </a:p>
          <a:p>
            <a:endParaRPr lang="en-GB" sz="1200" b="1"/>
          </a:p>
          <a:p>
            <a:r>
              <a:rPr lang="en-GB" sz="1200" b="1"/>
              <a:t>-1	-1	-1</a:t>
            </a:r>
          </a:p>
          <a:p>
            <a:endParaRPr lang="en-GB" sz="1200" b="1"/>
          </a:p>
          <a:p>
            <a:r>
              <a:rPr lang="en-GB" sz="1200" b="1"/>
              <a:t>-1	+1	+1</a:t>
            </a:r>
          </a:p>
          <a:p>
            <a:endParaRPr lang="en-GB" sz="1200" b="1"/>
          </a:p>
          <a:p>
            <a:r>
              <a:rPr lang="en-GB" sz="1200" b="1"/>
              <a:t>+1	-1	+1</a:t>
            </a:r>
          </a:p>
          <a:p>
            <a:endParaRPr lang="en-GB" sz="1200" b="1"/>
          </a:p>
          <a:p>
            <a:r>
              <a:rPr lang="en-GB" sz="1200" b="1"/>
              <a:t>+1	+1	+1</a:t>
            </a:r>
            <a:endParaRPr lang="en-US" sz="1200" b="1"/>
          </a:p>
        </p:txBody>
      </p:sp>
      <p:sp>
        <p:nvSpPr>
          <p:cNvPr id="1116183" name="Text Box 23"/>
          <p:cNvSpPr txBox="1">
            <a:spLocks noChangeArrowheads="1"/>
          </p:cNvSpPr>
          <p:nvPr/>
        </p:nvSpPr>
        <p:spPr bwMode="auto">
          <a:xfrm>
            <a:off x="4910138" y="3927475"/>
            <a:ext cx="3046412" cy="1014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Initialization</a:t>
            </a:r>
          </a:p>
          <a:p>
            <a:endParaRPr lang="en-US" sz="1200"/>
          </a:p>
          <a:p>
            <a:r>
              <a:rPr lang="en-US" sz="1200"/>
              <a:t>W</a:t>
            </a:r>
            <a:r>
              <a:rPr lang="en-US" sz="1200" baseline="-25000"/>
              <a:t>0</a:t>
            </a:r>
            <a:r>
              <a:rPr lang="en-US" sz="1200"/>
              <a:t>(0)=0.1; W</a:t>
            </a:r>
            <a:r>
              <a:rPr lang="en-US" sz="1200" baseline="-25000"/>
              <a:t>1</a:t>
            </a:r>
            <a:r>
              <a:rPr lang="en-US" sz="1200"/>
              <a:t>(0)=0.2; W</a:t>
            </a:r>
            <a:r>
              <a:rPr lang="en-US" sz="1200" baseline="-25000"/>
              <a:t>2</a:t>
            </a:r>
            <a:r>
              <a:rPr lang="en-US" sz="1200"/>
              <a:t>(0)=0.3; </a:t>
            </a:r>
          </a:p>
          <a:p>
            <a:endParaRPr lang="en-US" sz="1200"/>
          </a:p>
          <a:p>
            <a:r>
              <a:rPr lang="en-US" sz="1200" i="1">
                <a:latin typeface="Symbol" pitchFamily="18" charset="2"/>
              </a:rPr>
              <a:t>h</a:t>
            </a:r>
            <a:r>
              <a:rPr lang="en-US" sz="1200"/>
              <a:t>=0.5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Readings</a:t>
            </a:r>
          </a:p>
        </p:txBody>
      </p:sp>
      <p:sp>
        <p:nvSpPr>
          <p:cNvPr id="11243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1800" smtClean="0"/>
              <a:t>T. M. Mitchell, Machine Learning, McGraw-Hill International Edition, 1997</a:t>
            </a:r>
          </a:p>
          <a:p>
            <a:pPr marL="457200" indent="-457200"/>
            <a:endParaRPr lang="en-GB" sz="1400" smtClean="0"/>
          </a:p>
          <a:p>
            <a:pPr marL="457200" indent="-457200"/>
            <a:endParaRPr lang="en-GB" sz="1400" smtClean="0"/>
          </a:p>
          <a:p>
            <a:pPr marL="457200" indent="-457200">
              <a:buFont typeface="Wingdings" pitchFamily="2" charset="2"/>
              <a:buNone/>
            </a:pPr>
            <a:r>
              <a:rPr lang="en-GB" sz="1400" smtClean="0"/>
              <a:t>Chapter 4</a:t>
            </a:r>
          </a:p>
          <a:p>
            <a:pPr marL="457200" indent="-457200">
              <a:buFont typeface="Wingdings" pitchFamily="2" charset="2"/>
              <a:buNone/>
            </a:pPr>
            <a:endParaRPr lang="en-GB" sz="2000" smtClean="0"/>
          </a:p>
          <a:p>
            <a:pPr marL="457200" indent="-457200"/>
            <a:r>
              <a:rPr lang="en-GB" sz="1800" smtClean="0"/>
              <a:t>Any other relevant books/papers</a:t>
            </a:r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B2F4F909-298E-41EC-BCA5-1558A07A8006}" type="slidenum">
              <a:rPr lang="en-GB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Tutorial/Exercise Questions</a:t>
            </a:r>
          </a:p>
        </p:txBody>
      </p:sp>
      <p:sp>
        <p:nvSpPr>
          <p:cNvPr id="11223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GB" sz="1600" smtClean="0"/>
              <a:t>Derive a gradient descent training rule for a single unit with output y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sz="1600" smtClean="0"/>
              <a:t>A network consists of two ADLINE  units N1 and N2 is shown as follows. Derive a delta training rule for all the weights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  <a:p>
            <a:pPr marL="457200" indent="-457200">
              <a:buFont typeface="Wingdings" pitchFamily="2" charset="2"/>
              <a:buAutoNum type="arabicPeriod"/>
            </a:pPr>
            <a:endParaRPr lang="en-GB" sz="1600" smtClean="0"/>
          </a:p>
        </p:txBody>
      </p:sp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8BF27E40-A63F-46CF-9D24-1D7F5B93A95E}" type="slidenum">
              <a:rPr lang="en-GB"/>
              <a:pPr>
                <a:defRPr/>
              </a:pPr>
              <a:t>24</a:t>
            </a:fld>
            <a:endParaRPr lang="en-GB"/>
          </a:p>
        </p:txBody>
      </p:sp>
      <p:grpSp>
        <p:nvGrpSpPr>
          <p:cNvPr id="1122340" name="Group 29"/>
          <p:cNvGrpSpPr>
            <a:grpSpLocks/>
          </p:cNvGrpSpPr>
          <p:nvPr/>
        </p:nvGrpSpPr>
        <p:grpSpPr bwMode="auto">
          <a:xfrm>
            <a:off x="3203575" y="3157538"/>
            <a:ext cx="2808288" cy="1639887"/>
            <a:chOff x="1927" y="1718"/>
            <a:chExt cx="1769" cy="1033"/>
          </a:xfrm>
        </p:grpSpPr>
        <p:sp>
          <p:nvSpPr>
            <p:cNvPr id="1122341" name="Oval 6"/>
            <p:cNvSpPr>
              <a:spLocks noChangeArrowheads="1"/>
            </p:cNvSpPr>
            <p:nvPr/>
          </p:nvSpPr>
          <p:spPr bwMode="auto">
            <a:xfrm>
              <a:off x="2517" y="2273"/>
              <a:ext cx="182" cy="18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342" name="Oval 7"/>
            <p:cNvSpPr>
              <a:spLocks noChangeArrowheads="1"/>
            </p:cNvSpPr>
            <p:nvPr/>
          </p:nvSpPr>
          <p:spPr bwMode="auto">
            <a:xfrm>
              <a:off x="3016" y="2296"/>
              <a:ext cx="182" cy="18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343" name="Line 10"/>
            <p:cNvSpPr>
              <a:spLocks noChangeShapeType="1"/>
            </p:cNvSpPr>
            <p:nvPr/>
          </p:nvSpPr>
          <p:spPr bwMode="auto">
            <a:xfrm flipV="1">
              <a:off x="2200" y="2432"/>
              <a:ext cx="317" cy="18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44" name="Line 11"/>
            <p:cNvSpPr>
              <a:spLocks noChangeShapeType="1"/>
            </p:cNvSpPr>
            <p:nvPr/>
          </p:nvSpPr>
          <p:spPr bwMode="auto">
            <a:xfrm>
              <a:off x="2200" y="2115"/>
              <a:ext cx="317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45" name="Line 12"/>
            <p:cNvSpPr>
              <a:spLocks noChangeShapeType="1"/>
            </p:cNvSpPr>
            <p:nvPr/>
          </p:nvSpPr>
          <p:spPr bwMode="auto">
            <a:xfrm>
              <a:off x="2699" y="2387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46" name="Line 13"/>
            <p:cNvSpPr>
              <a:spLocks noChangeShapeType="1"/>
            </p:cNvSpPr>
            <p:nvPr/>
          </p:nvSpPr>
          <p:spPr bwMode="auto">
            <a:xfrm>
              <a:off x="3198" y="2387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47" name="Text Box 14"/>
            <p:cNvSpPr txBox="1">
              <a:spLocks noChangeArrowheads="1"/>
            </p:cNvSpPr>
            <p:nvPr/>
          </p:nvSpPr>
          <p:spPr bwMode="auto">
            <a:xfrm>
              <a:off x="1927" y="1979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x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122348" name="Text Box 15"/>
            <p:cNvSpPr txBox="1">
              <a:spLocks noChangeArrowheads="1"/>
            </p:cNvSpPr>
            <p:nvPr/>
          </p:nvSpPr>
          <p:spPr bwMode="auto">
            <a:xfrm>
              <a:off x="1927" y="2523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x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1122349" name="Text Box 17"/>
            <p:cNvSpPr txBox="1">
              <a:spLocks noChangeArrowheads="1"/>
            </p:cNvSpPr>
            <p:nvPr/>
          </p:nvSpPr>
          <p:spPr bwMode="auto">
            <a:xfrm>
              <a:off x="2290" y="2539"/>
              <a:ext cx="2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</a:t>
              </a:r>
              <a:r>
                <a:rPr lang="en-US" sz="1600" baseline="-25000"/>
                <a:t>2</a:t>
              </a:r>
            </a:p>
          </p:txBody>
        </p:sp>
        <p:sp>
          <p:nvSpPr>
            <p:cNvPr id="1122350" name="Text Box 18"/>
            <p:cNvSpPr txBox="1">
              <a:spLocks noChangeArrowheads="1"/>
            </p:cNvSpPr>
            <p:nvPr/>
          </p:nvSpPr>
          <p:spPr bwMode="auto">
            <a:xfrm>
              <a:off x="2200" y="1995"/>
              <a:ext cx="2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122351" name="Text Box 19"/>
            <p:cNvSpPr txBox="1">
              <a:spLocks noChangeArrowheads="1"/>
            </p:cNvSpPr>
            <p:nvPr/>
          </p:nvSpPr>
          <p:spPr bwMode="auto">
            <a:xfrm>
              <a:off x="2699" y="2131"/>
              <a:ext cx="2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</a:t>
              </a:r>
              <a:r>
                <a:rPr lang="en-US" sz="1600" baseline="-25000"/>
                <a:t>3</a:t>
              </a:r>
            </a:p>
          </p:txBody>
        </p:sp>
        <p:sp>
          <p:nvSpPr>
            <p:cNvPr id="1122352" name="Line 20"/>
            <p:cNvSpPr>
              <a:spLocks noChangeShapeType="1"/>
            </p:cNvSpPr>
            <p:nvPr/>
          </p:nvSpPr>
          <p:spPr bwMode="auto">
            <a:xfrm>
              <a:off x="2608" y="1888"/>
              <a:ext cx="0" cy="3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53" name="Line 21"/>
            <p:cNvSpPr>
              <a:spLocks noChangeShapeType="1"/>
            </p:cNvSpPr>
            <p:nvPr/>
          </p:nvSpPr>
          <p:spPr bwMode="auto">
            <a:xfrm>
              <a:off x="3107" y="1933"/>
              <a:ext cx="0" cy="3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2354" name="Text Box 22"/>
            <p:cNvSpPr txBox="1">
              <a:spLocks noChangeArrowheads="1"/>
            </p:cNvSpPr>
            <p:nvPr/>
          </p:nvSpPr>
          <p:spPr bwMode="auto">
            <a:xfrm>
              <a:off x="2472" y="1718"/>
              <a:ext cx="2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+1</a:t>
              </a:r>
            </a:p>
          </p:txBody>
        </p:sp>
        <p:sp>
          <p:nvSpPr>
            <p:cNvPr id="1122355" name="Text Box 23"/>
            <p:cNvSpPr txBox="1">
              <a:spLocks noChangeArrowheads="1"/>
            </p:cNvSpPr>
            <p:nvPr/>
          </p:nvSpPr>
          <p:spPr bwMode="auto">
            <a:xfrm>
              <a:off x="2971" y="1768"/>
              <a:ext cx="2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+1</a:t>
              </a:r>
            </a:p>
          </p:txBody>
        </p:sp>
        <p:sp>
          <p:nvSpPr>
            <p:cNvPr id="1122356" name="Text Box 24"/>
            <p:cNvSpPr txBox="1">
              <a:spLocks noChangeArrowheads="1"/>
            </p:cNvSpPr>
            <p:nvPr/>
          </p:nvSpPr>
          <p:spPr bwMode="auto">
            <a:xfrm>
              <a:off x="2562" y="1904"/>
              <a:ext cx="2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122357" name="Text Box 25"/>
            <p:cNvSpPr txBox="1">
              <a:spLocks noChangeArrowheads="1"/>
            </p:cNvSpPr>
            <p:nvPr/>
          </p:nvSpPr>
          <p:spPr bwMode="auto">
            <a:xfrm>
              <a:off x="3084" y="1904"/>
              <a:ext cx="2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</a:t>
              </a:r>
              <a:r>
                <a:rPr lang="en-US" sz="1600" baseline="-25000"/>
                <a:t>4</a:t>
              </a:r>
            </a:p>
          </p:txBody>
        </p:sp>
        <p:sp>
          <p:nvSpPr>
            <p:cNvPr id="1122358" name="Text Box 26"/>
            <p:cNvSpPr txBox="1">
              <a:spLocks noChangeArrowheads="1"/>
            </p:cNvSpPr>
            <p:nvPr/>
          </p:nvSpPr>
          <p:spPr bwMode="auto">
            <a:xfrm>
              <a:off x="3504" y="2251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y</a:t>
              </a:r>
            </a:p>
          </p:txBody>
        </p:sp>
        <p:sp>
          <p:nvSpPr>
            <p:cNvPr id="1122359" name="Text Box 27"/>
            <p:cNvSpPr txBox="1">
              <a:spLocks noChangeArrowheads="1"/>
            </p:cNvSpPr>
            <p:nvPr/>
          </p:nvSpPr>
          <p:spPr bwMode="auto">
            <a:xfrm>
              <a:off x="2495" y="2275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N1</a:t>
              </a:r>
            </a:p>
          </p:txBody>
        </p:sp>
        <p:sp>
          <p:nvSpPr>
            <p:cNvPr id="1122360" name="Text Box 28"/>
            <p:cNvSpPr txBox="1">
              <a:spLocks noChangeArrowheads="1"/>
            </p:cNvSpPr>
            <p:nvPr/>
          </p:nvSpPr>
          <p:spPr bwMode="auto">
            <a:xfrm>
              <a:off x="3002" y="2296"/>
              <a:ext cx="24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/>
                <a:t>N2</a:t>
              </a:r>
            </a:p>
          </p:txBody>
        </p:sp>
      </p:grpSp>
      <p:graphicFrame>
        <p:nvGraphicFramePr>
          <p:cNvPr id="1122334" name="Object 30"/>
          <p:cNvGraphicFramePr>
            <a:graphicFrameLocks noChangeAspect="1"/>
          </p:cNvGraphicFramePr>
          <p:nvPr/>
        </p:nvGraphicFramePr>
        <p:xfrm>
          <a:off x="1039813" y="2074863"/>
          <a:ext cx="6845300" cy="346075"/>
        </p:xfrm>
        <a:graphic>
          <a:graphicData uri="http://schemas.openxmlformats.org/presentationml/2006/ole">
            <p:oleObj spid="_x0000_s1122334" name="Equation" r:id="rId4" imgW="322560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Tutorial/Exercise Questions</a:t>
            </a:r>
          </a:p>
        </p:txBody>
      </p:sp>
      <p:sp>
        <p:nvSpPr>
          <p:cNvPr id="11294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 startAt="3"/>
            </a:pPr>
            <a:r>
              <a:rPr lang="en-US" sz="1400" smtClean="0"/>
              <a:t>The connection weights of a two-input ADLINE at time n have following values: </a:t>
            </a:r>
          </a:p>
          <a:p>
            <a:pPr marL="457200" indent="-457200">
              <a:buFont typeface="Wingdings" pitchFamily="2" charset="2"/>
              <a:buAutoNum type="arabicPeriod" startAt="3"/>
            </a:pPr>
            <a:endParaRPr lang="en-GB" sz="14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5A7B7113-BF7A-42F3-BDE1-29935F08BC92}" type="slidenum">
              <a:rPr lang="en-GB"/>
              <a:pPr>
                <a:defRPr/>
              </a:pPr>
              <a:t>25</a:t>
            </a:fld>
            <a:endParaRPr lang="en-GB"/>
          </a:p>
        </p:txBody>
      </p:sp>
      <p:sp>
        <p:nvSpPr>
          <p:cNvPr id="1129478" name="Text Box 26"/>
          <p:cNvSpPr txBox="1">
            <a:spLocks noChangeArrowheads="1"/>
          </p:cNvSpPr>
          <p:nvPr/>
        </p:nvSpPr>
        <p:spPr bwMode="auto">
          <a:xfrm>
            <a:off x="1042988" y="1889125"/>
            <a:ext cx="6789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GB" sz="1200"/>
          </a:p>
          <a:p>
            <a:pPr marL="342900" indent="-342900"/>
            <a:r>
              <a:rPr lang="en-GB" sz="1200"/>
              <a:t>w</a:t>
            </a:r>
            <a:r>
              <a:rPr lang="en-GB" sz="1200" baseline="-25000"/>
              <a:t>0</a:t>
            </a:r>
            <a:r>
              <a:rPr lang="en-GB" sz="1200"/>
              <a:t> (n) = -0.5	 w</a:t>
            </a:r>
            <a:r>
              <a:rPr lang="en-GB" sz="1200" baseline="-25000"/>
              <a:t>1</a:t>
            </a:r>
            <a:r>
              <a:rPr lang="en-GB" sz="1200"/>
              <a:t> (n) = 0.1	 w</a:t>
            </a:r>
            <a:r>
              <a:rPr lang="en-GB" sz="1200" baseline="-25000"/>
              <a:t>2</a:t>
            </a:r>
            <a:r>
              <a:rPr lang="en-GB" sz="1200"/>
              <a:t> (n) = -0.3. </a:t>
            </a:r>
          </a:p>
          <a:p>
            <a:pPr marL="342900" indent="-342900"/>
            <a:endParaRPr lang="en-GB" sz="1200"/>
          </a:p>
          <a:p>
            <a:pPr marL="342900" indent="-342900"/>
            <a:r>
              <a:rPr lang="en-GB" sz="1200"/>
              <a:t>The training sample at time n is: </a:t>
            </a:r>
          </a:p>
          <a:p>
            <a:pPr marL="342900" indent="-342900"/>
            <a:endParaRPr lang="en-GB" sz="1200"/>
          </a:p>
          <a:p>
            <a:pPr marL="342900" indent="-342900"/>
            <a:r>
              <a:rPr lang="en-GB" sz="1200"/>
              <a:t>x</a:t>
            </a:r>
            <a:r>
              <a:rPr lang="en-GB" sz="1200" baseline="-25000"/>
              <a:t>1</a:t>
            </a:r>
            <a:r>
              <a:rPr lang="en-GB" sz="1200"/>
              <a:t> (n) = 0.6	 x</a:t>
            </a:r>
            <a:r>
              <a:rPr lang="en-GB" sz="1200" baseline="-25000"/>
              <a:t>2</a:t>
            </a:r>
            <a:r>
              <a:rPr lang="en-GB" sz="1200"/>
              <a:t> (n) = 0.8</a:t>
            </a:r>
          </a:p>
          <a:p>
            <a:pPr marL="342900" indent="-342900"/>
            <a:endParaRPr lang="en-GB" sz="1200"/>
          </a:p>
          <a:p>
            <a:pPr marL="342900" indent="-342900"/>
            <a:endParaRPr lang="en-GB" sz="1200"/>
          </a:p>
          <a:p>
            <a:pPr marL="342900" indent="-342900"/>
            <a:r>
              <a:rPr lang="en-GB" sz="1200"/>
              <a:t>The corresponding desired output is d(n) = 1</a:t>
            </a:r>
          </a:p>
          <a:p>
            <a:pPr marL="342900" indent="-342900"/>
            <a:endParaRPr lang="en-GB" sz="1200"/>
          </a:p>
          <a:p>
            <a:pPr marL="342900" indent="-342900">
              <a:buFontTx/>
              <a:buAutoNum type="alphaLcParenR"/>
            </a:pPr>
            <a:r>
              <a:rPr lang="en-GB" sz="1200"/>
              <a:t>Base on the Least-Mean-Square (LMS) algorithm, derive the learning equations for each weight at time n</a:t>
            </a:r>
          </a:p>
          <a:p>
            <a:pPr marL="342900" indent="-342900">
              <a:buFontTx/>
              <a:buAutoNum type="alphaLcParenR"/>
            </a:pPr>
            <a:endParaRPr lang="en-GB" sz="1200"/>
          </a:p>
          <a:p>
            <a:pPr marL="342900" indent="-342900">
              <a:buFontTx/>
              <a:buAutoNum type="alphaLcParenR"/>
            </a:pPr>
            <a:r>
              <a:rPr lang="en-GB" sz="1200"/>
              <a:t>Assume a learning rate of 0.1, compute the weights at time (n+1):</a:t>
            </a:r>
          </a:p>
          <a:p>
            <a:pPr marL="800100" lvl="1" indent="-342900"/>
            <a:endParaRPr lang="en-GB" sz="1200"/>
          </a:p>
          <a:p>
            <a:pPr marL="1257300" lvl="2" indent="-342900"/>
            <a:r>
              <a:rPr lang="en-GB" sz="1200"/>
              <a:t>w</a:t>
            </a:r>
            <a:r>
              <a:rPr lang="en-GB" sz="1200" baseline="-25000"/>
              <a:t>0</a:t>
            </a:r>
            <a:r>
              <a:rPr lang="en-GB" sz="1200"/>
              <a:t> (n+1), w</a:t>
            </a:r>
            <a:r>
              <a:rPr lang="en-GB" sz="1200" baseline="-25000"/>
              <a:t>1</a:t>
            </a:r>
            <a:r>
              <a:rPr lang="en-GB" sz="1200"/>
              <a:t> (n+1), and w</a:t>
            </a:r>
            <a:r>
              <a:rPr lang="en-GB" sz="1200" baseline="-25000"/>
              <a:t>2</a:t>
            </a:r>
            <a:r>
              <a:rPr lang="en-GB" sz="1200"/>
              <a:t> (n+1).</a:t>
            </a:r>
          </a:p>
          <a:p>
            <a:pPr marL="342900" indent="-342900"/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ADLINE and Delta Rule</a:t>
            </a:r>
          </a:p>
        </p:txBody>
      </p:sp>
      <p:sp>
        <p:nvSpPr>
          <p:cNvPr id="791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2000" smtClean="0"/>
              <a:t>Adaptive Linear Element (ADLINE) VS Perceptron</a:t>
            </a:r>
          </a:p>
          <a:p>
            <a:pPr marL="457200" indent="-457200"/>
            <a:endParaRPr lang="en-GB" sz="2000" smtClean="0"/>
          </a:p>
          <a:p>
            <a:pPr marL="838200" lvl="1" indent="-381000"/>
            <a:r>
              <a:rPr lang="en-GB" sz="1800" smtClean="0"/>
              <a:t>When the problem is not linearly separable, perceptron will fail to converge</a:t>
            </a:r>
          </a:p>
          <a:p>
            <a:pPr marL="838200" lvl="1" indent="-381000"/>
            <a:endParaRPr lang="en-GB" sz="1800" smtClean="0"/>
          </a:p>
          <a:p>
            <a:pPr marL="838200" lvl="1" indent="-381000"/>
            <a:r>
              <a:rPr lang="en-GB" sz="1800" smtClean="0"/>
              <a:t>ADLINE can overcome this difficulty by finding a best fit approximation to the target.</a:t>
            </a:r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GB" sz="2000" smtClean="0"/>
          </a:p>
          <a:p>
            <a:pPr marL="457200" indent="-457200"/>
            <a:endParaRPr 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BFE60ABE-811C-4551-9749-99A7B86CF87B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ADLINE Error Function</a:t>
            </a:r>
          </a:p>
        </p:txBody>
      </p:sp>
      <p:sp>
        <p:nvSpPr>
          <p:cNvPr id="1079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We have training pairs (X(k), d(k), k =1, 2, …, K), where K is the number of training samples, the training error specifies the difference between the output of the ALDLINE and the desired target</a:t>
            </a:r>
          </a:p>
          <a:p>
            <a:pPr marL="457200" indent="-457200"/>
            <a:endParaRPr lang="en-GB" sz="1800" smtClean="0"/>
          </a:p>
          <a:p>
            <a:pPr marL="457200" indent="-457200"/>
            <a:r>
              <a:rPr lang="en-GB" sz="1800" smtClean="0"/>
              <a:t>The error is defined as </a:t>
            </a:r>
            <a:endParaRPr lang="en-US" sz="1800" smtClean="0"/>
          </a:p>
        </p:txBody>
      </p:sp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5188550E-DA2C-435E-B0C1-9F6EFA7046EC}" type="slidenum">
              <a:rPr lang="en-GB"/>
              <a:pPr>
                <a:defRPr/>
              </a:pPr>
              <a:t>4</a:t>
            </a:fld>
            <a:endParaRPr lang="en-GB"/>
          </a:p>
        </p:txBody>
      </p:sp>
      <p:grpSp>
        <p:nvGrpSpPr>
          <p:cNvPr id="1079343" name="Group 22"/>
          <p:cNvGrpSpPr>
            <a:grpSpLocks/>
          </p:cNvGrpSpPr>
          <p:nvPr/>
        </p:nvGrpSpPr>
        <p:grpSpPr bwMode="auto">
          <a:xfrm>
            <a:off x="5795963" y="2230438"/>
            <a:ext cx="2520950" cy="1863725"/>
            <a:chOff x="3197" y="1346"/>
            <a:chExt cx="1588" cy="1174"/>
          </a:xfrm>
        </p:grpSpPr>
        <p:graphicFrame>
          <p:nvGraphicFramePr>
            <p:cNvPr id="1079319" name="Object 23"/>
            <p:cNvGraphicFramePr>
              <a:graphicFrameLocks noChangeAspect="1"/>
            </p:cNvGraphicFramePr>
            <p:nvPr/>
          </p:nvGraphicFramePr>
          <p:xfrm>
            <a:off x="4241" y="1881"/>
            <a:ext cx="335" cy="292"/>
          </p:xfrm>
          <a:graphic>
            <a:graphicData uri="http://schemas.openxmlformats.org/presentationml/2006/ole">
              <p:oleObj spid="_x0000_s1079319" name="Equation" r:id="rId4" imgW="291960" imgH="253800" progId="Equation.3">
                <p:embed/>
              </p:oleObj>
            </a:graphicData>
          </a:graphic>
        </p:graphicFrame>
        <p:sp>
          <p:nvSpPr>
            <p:cNvPr id="1079346" name="Line 24"/>
            <p:cNvSpPr>
              <a:spLocks noChangeShapeType="1"/>
            </p:cNvSpPr>
            <p:nvPr/>
          </p:nvSpPr>
          <p:spPr bwMode="auto">
            <a:xfrm>
              <a:off x="4603" y="2017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347" name="Line 25"/>
            <p:cNvSpPr>
              <a:spLocks noChangeShapeType="1"/>
            </p:cNvSpPr>
            <p:nvPr/>
          </p:nvSpPr>
          <p:spPr bwMode="auto">
            <a:xfrm>
              <a:off x="3651" y="1654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348" name="Line 26"/>
            <p:cNvSpPr>
              <a:spLocks noChangeShapeType="1"/>
            </p:cNvSpPr>
            <p:nvPr/>
          </p:nvSpPr>
          <p:spPr bwMode="auto">
            <a:xfrm flipV="1">
              <a:off x="3560" y="2062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349" name="Line 27"/>
            <p:cNvSpPr>
              <a:spLocks noChangeShapeType="1"/>
            </p:cNvSpPr>
            <p:nvPr/>
          </p:nvSpPr>
          <p:spPr bwMode="auto">
            <a:xfrm>
              <a:off x="4377" y="1609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350" name="Text Box 28"/>
            <p:cNvSpPr txBox="1">
              <a:spLocks noChangeArrowheads="1"/>
            </p:cNvSpPr>
            <p:nvPr/>
          </p:nvSpPr>
          <p:spPr bwMode="auto">
            <a:xfrm>
              <a:off x="4228" y="1346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w</a:t>
              </a:r>
              <a:r>
                <a:rPr lang="en-GB" sz="1800" baseline="-25000"/>
                <a:t>0</a:t>
              </a:r>
              <a:endParaRPr lang="en-US" sz="1800" baseline="-25000"/>
            </a:p>
          </p:txBody>
        </p:sp>
        <p:sp>
          <p:nvSpPr>
            <p:cNvPr id="1079351" name="Text Box 29"/>
            <p:cNvSpPr txBox="1">
              <a:spLocks noChangeArrowheads="1"/>
            </p:cNvSpPr>
            <p:nvPr/>
          </p:nvSpPr>
          <p:spPr bwMode="auto">
            <a:xfrm>
              <a:off x="3878" y="1601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w</a:t>
              </a:r>
              <a:r>
                <a:rPr lang="en-GB" sz="1800" baseline="-25000"/>
                <a:t>1</a:t>
              </a:r>
              <a:endParaRPr lang="en-US" sz="1800" baseline="-25000"/>
            </a:p>
          </p:txBody>
        </p:sp>
        <p:sp>
          <p:nvSpPr>
            <p:cNvPr id="1079352" name="Text Box 30"/>
            <p:cNvSpPr txBox="1">
              <a:spLocks noChangeArrowheads="1"/>
            </p:cNvSpPr>
            <p:nvPr/>
          </p:nvSpPr>
          <p:spPr bwMode="auto">
            <a:xfrm>
              <a:off x="3932" y="2110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800"/>
                <a:t>w</a:t>
              </a:r>
              <a:r>
                <a:rPr lang="en-GB" sz="1800" baseline="-25000"/>
                <a:t>n</a:t>
              </a:r>
              <a:endParaRPr lang="en-US" sz="1800" baseline="-25000"/>
            </a:p>
          </p:txBody>
        </p:sp>
        <p:sp>
          <p:nvSpPr>
            <p:cNvPr id="1079353" name="Text Box 31"/>
            <p:cNvSpPr txBox="1">
              <a:spLocks noChangeArrowheads="1"/>
            </p:cNvSpPr>
            <p:nvPr/>
          </p:nvSpPr>
          <p:spPr bwMode="auto">
            <a:xfrm>
              <a:off x="3288" y="15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79354" name="Text Box 32"/>
            <p:cNvSpPr txBox="1">
              <a:spLocks noChangeArrowheads="1"/>
            </p:cNvSpPr>
            <p:nvPr/>
          </p:nvSpPr>
          <p:spPr bwMode="auto">
            <a:xfrm>
              <a:off x="3295" y="2308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n</a:t>
              </a:r>
              <a:endParaRPr lang="en-US" sz="1600" baseline="-25000"/>
            </a:p>
          </p:txBody>
        </p:sp>
        <p:sp>
          <p:nvSpPr>
            <p:cNvPr id="1079355" name="Line 33"/>
            <p:cNvSpPr>
              <a:spLocks noChangeShapeType="1"/>
            </p:cNvSpPr>
            <p:nvPr/>
          </p:nvSpPr>
          <p:spPr bwMode="auto">
            <a:xfrm>
              <a:off x="3424" y="2010"/>
              <a:ext cx="81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9356" name="Text Box 34"/>
            <p:cNvSpPr txBox="1">
              <a:spLocks noChangeArrowheads="1"/>
            </p:cNvSpPr>
            <p:nvPr/>
          </p:nvSpPr>
          <p:spPr bwMode="auto">
            <a:xfrm>
              <a:off x="3197" y="1890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sp>
        <p:nvSpPr>
          <p:cNvPr id="1079344" name="Text Box 38"/>
          <p:cNvSpPr txBox="1">
            <a:spLocks noChangeArrowheads="1"/>
          </p:cNvSpPr>
          <p:nvPr/>
        </p:nvSpPr>
        <p:spPr bwMode="auto">
          <a:xfrm>
            <a:off x="8027988" y="2925763"/>
            <a:ext cx="3238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/>
              <a:t>o</a:t>
            </a:r>
            <a:endParaRPr lang="en-US" sz="1800"/>
          </a:p>
        </p:txBody>
      </p:sp>
      <p:graphicFrame>
        <p:nvGraphicFramePr>
          <p:cNvPr id="1079335" name="Object 39"/>
          <p:cNvGraphicFramePr>
            <a:graphicFrameLocks noChangeAspect="1"/>
          </p:cNvGraphicFramePr>
          <p:nvPr/>
        </p:nvGraphicFramePr>
        <p:xfrm>
          <a:off x="6111875" y="4149725"/>
          <a:ext cx="2178050" cy="631825"/>
        </p:xfrm>
        <a:graphic>
          <a:graphicData uri="http://schemas.openxmlformats.org/presentationml/2006/ole">
            <p:oleObj spid="_x0000_s1079335" name="Equation" r:id="rId5" imgW="1002960" imgH="431640" progId="Equation.3">
              <p:embed/>
            </p:oleObj>
          </a:graphicData>
        </a:graphic>
      </p:graphicFrame>
      <p:graphicFrame>
        <p:nvGraphicFramePr>
          <p:cNvPr id="1079336" name="Object 40"/>
          <p:cNvGraphicFramePr>
            <a:graphicFrameLocks noChangeAspect="1"/>
          </p:cNvGraphicFramePr>
          <p:nvPr/>
        </p:nvGraphicFramePr>
        <p:xfrm>
          <a:off x="1327150" y="3500438"/>
          <a:ext cx="4356100" cy="774700"/>
        </p:xfrm>
        <a:graphic>
          <a:graphicData uri="http://schemas.openxmlformats.org/presentationml/2006/ole">
            <p:oleObj spid="_x0000_s1079336" name="Equation" r:id="rId6" imgW="1638000" imgH="431640" progId="Equation.3">
              <p:embed/>
            </p:oleObj>
          </a:graphicData>
        </a:graphic>
      </p:graphicFrame>
      <p:graphicFrame>
        <p:nvGraphicFramePr>
          <p:cNvPr id="1079337" name="Object 41"/>
          <p:cNvGraphicFramePr>
            <a:graphicFrameLocks noChangeAspect="1"/>
          </p:cNvGraphicFramePr>
          <p:nvPr/>
        </p:nvGraphicFramePr>
        <p:xfrm>
          <a:off x="1284288" y="4657725"/>
          <a:ext cx="2120900" cy="333375"/>
        </p:xfrm>
        <a:graphic>
          <a:graphicData uri="http://schemas.openxmlformats.org/presentationml/2006/ole">
            <p:oleObj spid="_x0000_s1079337" name="Equation" r:id="rId7" imgW="977760" imgH="228600" progId="Equation.3">
              <p:embed/>
            </p:oleObj>
          </a:graphicData>
        </a:graphic>
      </p:graphicFrame>
      <p:sp>
        <p:nvSpPr>
          <p:cNvPr id="1079345" name="Text Box 42"/>
          <p:cNvSpPr txBox="1">
            <a:spLocks noChangeArrowheads="1"/>
          </p:cNvSpPr>
          <p:nvPr/>
        </p:nvSpPr>
        <p:spPr bwMode="auto">
          <a:xfrm>
            <a:off x="1258888" y="5157788"/>
            <a:ext cx="591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/>
              <a:t>is the output of presenting the training input X(k)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ADLINE Error Function</a:t>
            </a:r>
          </a:p>
        </p:txBody>
      </p:sp>
      <p:sp>
        <p:nvSpPr>
          <p:cNvPr id="1081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The error is defined as 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r>
              <a:rPr lang="en-GB" sz="1800" smtClean="0"/>
              <a:t>The smaller E(W) is, the closer is the approximation </a:t>
            </a:r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r>
              <a:rPr lang="en-GB" sz="1800" smtClean="0"/>
              <a:t>We need to find W, based on the given training set, that minimizes the error E(W)</a:t>
            </a:r>
            <a:endParaRPr lang="en-US" sz="180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B1D2FD16-1B26-4FA0-8870-30E89148E548}" type="slidenum">
              <a:rPr lang="en-GB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1081363" name="Object 19"/>
          <p:cNvGraphicFramePr>
            <a:graphicFrameLocks noChangeAspect="1"/>
          </p:cNvGraphicFramePr>
          <p:nvPr/>
        </p:nvGraphicFramePr>
        <p:xfrm>
          <a:off x="1203325" y="2349500"/>
          <a:ext cx="4357688" cy="774700"/>
        </p:xfrm>
        <a:graphic>
          <a:graphicData uri="http://schemas.openxmlformats.org/presentationml/2006/ole">
            <p:oleObj spid="_x0000_s1081363" name="Equation" r:id="rId4" imgW="163800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ADLINE Error Function</a:t>
            </a:r>
          </a:p>
        </p:txBody>
      </p:sp>
      <p:sp>
        <p:nvSpPr>
          <p:cNvPr id="1083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86A046EB-B64B-40BD-B154-CEC4C20FD916}" type="slidenum">
              <a:rPr lang="en-GB"/>
              <a:pPr>
                <a:defRPr/>
              </a:pPr>
              <a:t>6</a:t>
            </a:fld>
            <a:endParaRPr lang="en-GB"/>
          </a:p>
        </p:txBody>
      </p:sp>
      <p:pic>
        <p:nvPicPr>
          <p:cNvPr id="108339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1557338"/>
            <a:ext cx="6337300" cy="430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3399" name="Text Box 6"/>
          <p:cNvSpPr txBox="1">
            <a:spLocks noChangeArrowheads="1"/>
          </p:cNvSpPr>
          <p:nvPr/>
        </p:nvSpPr>
        <p:spPr bwMode="auto">
          <a:xfrm>
            <a:off x="2824163" y="1711325"/>
            <a:ext cx="222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Error Surface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1008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6BB96716-8971-4C51-B66F-E8BCEFA264C2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1100806" name="Line 5"/>
          <p:cNvSpPr>
            <a:spLocks noChangeShapeType="1"/>
          </p:cNvSpPr>
          <p:nvPr/>
        </p:nvSpPr>
        <p:spPr bwMode="auto">
          <a:xfrm flipV="1">
            <a:off x="2051050" y="3071813"/>
            <a:ext cx="0" cy="2160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0807" name="Line 6"/>
          <p:cNvSpPr>
            <a:spLocks noChangeShapeType="1"/>
          </p:cNvSpPr>
          <p:nvPr/>
        </p:nvSpPr>
        <p:spPr bwMode="auto">
          <a:xfrm>
            <a:off x="2051050" y="5232400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0808" name="Freeform 7"/>
          <p:cNvSpPr>
            <a:spLocks/>
          </p:cNvSpPr>
          <p:nvPr/>
        </p:nvSpPr>
        <p:spPr bwMode="auto">
          <a:xfrm>
            <a:off x="2381250" y="3848100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00809" name="Text Box 8"/>
          <p:cNvSpPr txBox="1">
            <a:spLocks noChangeArrowheads="1"/>
          </p:cNvSpPr>
          <p:nvPr/>
        </p:nvSpPr>
        <p:spPr bwMode="auto">
          <a:xfrm>
            <a:off x="6640513" y="4991100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100810" name="Text Box 9"/>
          <p:cNvSpPr txBox="1">
            <a:spLocks noChangeArrowheads="1"/>
          </p:cNvSpPr>
          <p:nvPr/>
        </p:nvSpPr>
        <p:spPr bwMode="auto">
          <a:xfrm>
            <a:off x="1322388" y="3962400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100811" name="Text Box 10"/>
          <p:cNvSpPr txBox="1">
            <a:spLocks noChangeArrowheads="1"/>
          </p:cNvSpPr>
          <p:nvPr/>
        </p:nvSpPr>
        <p:spPr bwMode="auto">
          <a:xfrm>
            <a:off x="2103438" y="2867025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100812" name="Line 11"/>
          <p:cNvSpPr>
            <a:spLocks noChangeShapeType="1"/>
          </p:cNvSpPr>
          <p:nvPr/>
        </p:nvSpPr>
        <p:spPr bwMode="auto">
          <a:xfrm>
            <a:off x="3492500" y="3143250"/>
            <a:ext cx="0" cy="2376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0813" name="Text Box 12"/>
          <p:cNvSpPr txBox="1">
            <a:spLocks noChangeArrowheads="1"/>
          </p:cNvSpPr>
          <p:nvPr/>
        </p:nvSpPr>
        <p:spPr bwMode="auto">
          <a:xfrm>
            <a:off x="3203575" y="5575300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100814" name="Text Box 13"/>
          <p:cNvSpPr txBox="1">
            <a:spLocks noChangeArrowheads="1"/>
          </p:cNvSpPr>
          <p:nvPr/>
        </p:nvSpPr>
        <p:spPr bwMode="auto">
          <a:xfrm>
            <a:off x="5854700" y="4270375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100815" name="Text Box 14"/>
          <p:cNvSpPr txBox="1">
            <a:spLocks noChangeArrowheads="1"/>
          </p:cNvSpPr>
          <p:nvPr/>
        </p:nvSpPr>
        <p:spPr bwMode="auto">
          <a:xfrm>
            <a:off x="4356100" y="3000375"/>
            <a:ext cx="37449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100816" name="Line 15"/>
          <p:cNvSpPr>
            <a:spLocks noChangeShapeType="1"/>
          </p:cNvSpPr>
          <p:nvPr/>
        </p:nvSpPr>
        <p:spPr bwMode="auto">
          <a:xfrm>
            <a:off x="1547813" y="4295775"/>
            <a:ext cx="24479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0817" name="Text Box 16"/>
          <p:cNvSpPr txBox="1">
            <a:spLocks noChangeArrowheads="1"/>
          </p:cNvSpPr>
          <p:nvPr/>
        </p:nvSpPr>
        <p:spPr bwMode="auto">
          <a:xfrm>
            <a:off x="1187450" y="3940175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E(w(0))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87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7B6DE80A-6169-4523-87EB-26F7F7035ED0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087494" name="Line 4"/>
          <p:cNvSpPr>
            <a:spLocks noChangeShapeType="1"/>
          </p:cNvSpPr>
          <p:nvPr/>
        </p:nvSpPr>
        <p:spPr bwMode="auto">
          <a:xfrm flipV="1">
            <a:off x="2051050" y="3216275"/>
            <a:ext cx="0" cy="2160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7495" name="Line 5"/>
          <p:cNvSpPr>
            <a:spLocks noChangeShapeType="1"/>
          </p:cNvSpPr>
          <p:nvPr/>
        </p:nvSpPr>
        <p:spPr bwMode="auto">
          <a:xfrm>
            <a:off x="2051050" y="5376863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7496" name="Freeform 6"/>
          <p:cNvSpPr>
            <a:spLocks/>
          </p:cNvSpPr>
          <p:nvPr/>
        </p:nvSpPr>
        <p:spPr bwMode="auto">
          <a:xfrm>
            <a:off x="2381250" y="3992563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7497" name="Text Box 7"/>
          <p:cNvSpPr txBox="1">
            <a:spLocks noChangeArrowheads="1"/>
          </p:cNvSpPr>
          <p:nvPr/>
        </p:nvSpPr>
        <p:spPr bwMode="auto">
          <a:xfrm>
            <a:off x="6640513" y="5135563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087498" name="Text Box 8"/>
          <p:cNvSpPr txBox="1">
            <a:spLocks noChangeArrowheads="1"/>
          </p:cNvSpPr>
          <p:nvPr/>
        </p:nvSpPr>
        <p:spPr bwMode="auto">
          <a:xfrm>
            <a:off x="1322388" y="4106863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087499" name="Text Box 9"/>
          <p:cNvSpPr txBox="1">
            <a:spLocks noChangeArrowheads="1"/>
          </p:cNvSpPr>
          <p:nvPr/>
        </p:nvSpPr>
        <p:spPr bwMode="auto">
          <a:xfrm>
            <a:off x="1692275" y="27813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087500" name="Line 10"/>
          <p:cNvSpPr>
            <a:spLocks noChangeShapeType="1"/>
          </p:cNvSpPr>
          <p:nvPr/>
        </p:nvSpPr>
        <p:spPr bwMode="auto">
          <a:xfrm>
            <a:off x="3492500" y="3287713"/>
            <a:ext cx="0" cy="23764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7501" name="Text Box 11"/>
          <p:cNvSpPr txBox="1">
            <a:spLocks noChangeArrowheads="1"/>
          </p:cNvSpPr>
          <p:nvPr/>
        </p:nvSpPr>
        <p:spPr bwMode="auto">
          <a:xfrm>
            <a:off x="3203575" y="5719763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087502" name="Text Box 12"/>
          <p:cNvSpPr txBox="1">
            <a:spLocks noChangeArrowheads="1"/>
          </p:cNvSpPr>
          <p:nvPr/>
        </p:nvSpPr>
        <p:spPr bwMode="auto">
          <a:xfrm>
            <a:off x="5854700" y="4414838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087503" name="Text Box 13"/>
          <p:cNvSpPr txBox="1">
            <a:spLocks noChangeArrowheads="1"/>
          </p:cNvSpPr>
          <p:nvPr/>
        </p:nvSpPr>
        <p:spPr bwMode="auto">
          <a:xfrm>
            <a:off x="4356100" y="3144838"/>
            <a:ext cx="3744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087504" name="Line 14"/>
          <p:cNvSpPr>
            <a:spLocks noChangeShapeType="1"/>
          </p:cNvSpPr>
          <p:nvPr/>
        </p:nvSpPr>
        <p:spPr bwMode="auto">
          <a:xfrm>
            <a:off x="1547813" y="4440238"/>
            <a:ext cx="24479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7505" name="Text Box 15"/>
          <p:cNvSpPr txBox="1">
            <a:spLocks noChangeArrowheads="1"/>
          </p:cNvSpPr>
          <p:nvPr/>
        </p:nvSpPr>
        <p:spPr bwMode="auto">
          <a:xfrm>
            <a:off x="1187450" y="4084638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E(w(0))</a:t>
            </a:r>
            <a:endParaRPr lang="en-US" sz="1600"/>
          </a:p>
        </p:txBody>
      </p:sp>
      <p:sp>
        <p:nvSpPr>
          <p:cNvPr id="1087506" name="Text Box 18"/>
          <p:cNvSpPr txBox="1">
            <a:spLocks noChangeArrowheads="1"/>
          </p:cNvSpPr>
          <p:nvPr/>
        </p:nvSpPr>
        <p:spPr bwMode="auto">
          <a:xfrm>
            <a:off x="4211638" y="4008438"/>
            <a:ext cx="4056062" cy="3460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Which direction should we move w(0)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Gradient Descent Rule</a:t>
            </a:r>
          </a:p>
        </p:txBody>
      </p:sp>
      <p:sp>
        <p:nvSpPr>
          <p:cNvPr id="1089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sz="1800" smtClean="0"/>
              <a:t>An intuition</a:t>
            </a:r>
          </a:p>
          <a:p>
            <a:pPr marL="457200" indent="-457200"/>
            <a:endParaRPr lang="en-GB" sz="1800" smtClean="0"/>
          </a:p>
          <a:p>
            <a:pPr marL="838200" lvl="1" indent="-381000"/>
            <a:r>
              <a:rPr lang="en-GB" sz="1600" smtClean="0"/>
              <a:t>Before we formally derive the gradient decent rule, here is an intuition of what we should be doing</a:t>
            </a:r>
          </a:p>
          <a:p>
            <a:pPr marL="838200" lvl="1" indent="-381000"/>
            <a:endParaRPr lang="en-GB" sz="1600" smtClean="0"/>
          </a:p>
          <a:p>
            <a:pPr marL="838200" lvl="1" indent="-381000"/>
            <a:endParaRPr lang="en-GB" sz="16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  <a:p>
            <a:pPr marL="457200" indent="-457200"/>
            <a:endParaRPr lang="en-GB" sz="1800" smtClean="0"/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G53MLE |  Machine Learning | Dr Guoping Qiu</a:t>
            </a:r>
            <a:endParaRPr lang="en-GB" b="1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  <a:p>
            <a:pPr>
              <a:defRPr/>
            </a:pPr>
            <a:fld id="{7956AF4E-AC48-4C1F-8BAA-6FD11F2CC8CB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089542" name="Line 4"/>
          <p:cNvSpPr>
            <a:spLocks noChangeShapeType="1"/>
          </p:cNvSpPr>
          <p:nvPr/>
        </p:nvSpPr>
        <p:spPr bwMode="auto">
          <a:xfrm flipV="1">
            <a:off x="2051050" y="3144838"/>
            <a:ext cx="0" cy="2160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9543" name="Line 5"/>
          <p:cNvSpPr>
            <a:spLocks noChangeShapeType="1"/>
          </p:cNvSpPr>
          <p:nvPr/>
        </p:nvSpPr>
        <p:spPr bwMode="auto">
          <a:xfrm>
            <a:off x="2051050" y="5305425"/>
            <a:ext cx="4608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9544" name="Freeform 6"/>
          <p:cNvSpPr>
            <a:spLocks/>
          </p:cNvSpPr>
          <p:nvPr/>
        </p:nvSpPr>
        <p:spPr bwMode="auto">
          <a:xfrm>
            <a:off x="2381250" y="3921125"/>
            <a:ext cx="4114800" cy="1123950"/>
          </a:xfrm>
          <a:custGeom>
            <a:avLst/>
            <a:gdLst>
              <a:gd name="T0" fmla="*/ 0 w 2592"/>
              <a:gd name="T1" fmla="*/ 132 h 708"/>
              <a:gd name="T2" fmla="*/ 264 w 2592"/>
              <a:gd name="T3" fmla="*/ 0 h 708"/>
              <a:gd name="T4" fmla="*/ 378 w 2592"/>
              <a:gd name="T5" fmla="*/ 54 h 708"/>
              <a:gd name="T6" fmla="*/ 480 w 2592"/>
              <a:gd name="T7" fmla="*/ 270 h 708"/>
              <a:gd name="T8" fmla="*/ 510 w 2592"/>
              <a:gd name="T9" fmla="*/ 306 h 708"/>
              <a:gd name="T10" fmla="*/ 618 w 2592"/>
              <a:gd name="T11" fmla="*/ 222 h 708"/>
              <a:gd name="T12" fmla="*/ 732 w 2592"/>
              <a:gd name="T13" fmla="*/ 366 h 708"/>
              <a:gd name="T14" fmla="*/ 972 w 2592"/>
              <a:gd name="T15" fmla="*/ 600 h 708"/>
              <a:gd name="T16" fmla="*/ 1176 w 2592"/>
              <a:gd name="T17" fmla="*/ 552 h 708"/>
              <a:gd name="T18" fmla="*/ 1374 w 2592"/>
              <a:gd name="T19" fmla="*/ 444 h 708"/>
              <a:gd name="T20" fmla="*/ 1464 w 2592"/>
              <a:gd name="T21" fmla="*/ 456 h 708"/>
              <a:gd name="T22" fmla="*/ 1530 w 2592"/>
              <a:gd name="T23" fmla="*/ 498 h 708"/>
              <a:gd name="T24" fmla="*/ 1572 w 2592"/>
              <a:gd name="T25" fmla="*/ 516 h 708"/>
              <a:gd name="T26" fmla="*/ 1614 w 2592"/>
              <a:gd name="T27" fmla="*/ 540 h 708"/>
              <a:gd name="T28" fmla="*/ 1728 w 2592"/>
              <a:gd name="T29" fmla="*/ 684 h 708"/>
              <a:gd name="T30" fmla="*/ 1914 w 2592"/>
              <a:gd name="T31" fmla="*/ 642 h 708"/>
              <a:gd name="T32" fmla="*/ 2166 w 2592"/>
              <a:gd name="T33" fmla="*/ 450 h 708"/>
              <a:gd name="T34" fmla="*/ 2256 w 2592"/>
              <a:gd name="T35" fmla="*/ 486 h 708"/>
              <a:gd name="T36" fmla="*/ 2310 w 2592"/>
              <a:gd name="T37" fmla="*/ 522 h 708"/>
              <a:gd name="T38" fmla="*/ 2388 w 2592"/>
              <a:gd name="T39" fmla="*/ 582 h 708"/>
              <a:gd name="T40" fmla="*/ 2496 w 2592"/>
              <a:gd name="T41" fmla="*/ 648 h 708"/>
              <a:gd name="T42" fmla="*/ 2520 w 2592"/>
              <a:gd name="T43" fmla="*/ 672 h 708"/>
              <a:gd name="T44" fmla="*/ 2592 w 2592"/>
              <a:gd name="T45" fmla="*/ 708 h 70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92"/>
              <a:gd name="T70" fmla="*/ 0 h 708"/>
              <a:gd name="T71" fmla="*/ 2592 w 2592"/>
              <a:gd name="T72" fmla="*/ 708 h 70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92" h="708">
                <a:moveTo>
                  <a:pt x="0" y="132"/>
                </a:moveTo>
                <a:cubicBezTo>
                  <a:pt x="82" y="77"/>
                  <a:pt x="168" y="27"/>
                  <a:pt x="264" y="0"/>
                </a:cubicBezTo>
                <a:cubicBezTo>
                  <a:pt x="324" y="7"/>
                  <a:pt x="337" y="13"/>
                  <a:pt x="378" y="54"/>
                </a:cubicBezTo>
                <a:cubicBezTo>
                  <a:pt x="412" y="136"/>
                  <a:pt x="441" y="192"/>
                  <a:pt x="480" y="270"/>
                </a:cubicBezTo>
                <a:cubicBezTo>
                  <a:pt x="487" y="284"/>
                  <a:pt x="501" y="293"/>
                  <a:pt x="510" y="306"/>
                </a:cubicBezTo>
                <a:cubicBezTo>
                  <a:pt x="553" y="263"/>
                  <a:pt x="568" y="247"/>
                  <a:pt x="618" y="222"/>
                </a:cubicBezTo>
                <a:cubicBezTo>
                  <a:pt x="689" y="234"/>
                  <a:pt x="698" y="306"/>
                  <a:pt x="732" y="366"/>
                </a:cubicBezTo>
                <a:cubicBezTo>
                  <a:pt x="807" y="497"/>
                  <a:pt x="830" y="543"/>
                  <a:pt x="972" y="600"/>
                </a:cubicBezTo>
                <a:cubicBezTo>
                  <a:pt x="1029" y="590"/>
                  <a:pt x="1118" y="583"/>
                  <a:pt x="1176" y="552"/>
                </a:cubicBezTo>
                <a:cubicBezTo>
                  <a:pt x="1248" y="513"/>
                  <a:pt x="1296" y="466"/>
                  <a:pt x="1374" y="444"/>
                </a:cubicBezTo>
                <a:cubicBezTo>
                  <a:pt x="1404" y="448"/>
                  <a:pt x="1435" y="449"/>
                  <a:pt x="1464" y="456"/>
                </a:cubicBezTo>
                <a:cubicBezTo>
                  <a:pt x="1471" y="458"/>
                  <a:pt x="1528" y="497"/>
                  <a:pt x="1530" y="498"/>
                </a:cubicBezTo>
                <a:cubicBezTo>
                  <a:pt x="1543" y="505"/>
                  <a:pt x="1558" y="509"/>
                  <a:pt x="1572" y="516"/>
                </a:cubicBezTo>
                <a:cubicBezTo>
                  <a:pt x="1586" y="523"/>
                  <a:pt x="1600" y="532"/>
                  <a:pt x="1614" y="540"/>
                </a:cubicBezTo>
                <a:cubicBezTo>
                  <a:pt x="1653" y="586"/>
                  <a:pt x="1672" y="662"/>
                  <a:pt x="1728" y="684"/>
                </a:cubicBezTo>
                <a:cubicBezTo>
                  <a:pt x="1792" y="673"/>
                  <a:pt x="1850" y="654"/>
                  <a:pt x="1914" y="642"/>
                </a:cubicBezTo>
                <a:cubicBezTo>
                  <a:pt x="2008" y="586"/>
                  <a:pt x="2068" y="499"/>
                  <a:pt x="2166" y="450"/>
                </a:cubicBezTo>
                <a:cubicBezTo>
                  <a:pt x="2209" y="464"/>
                  <a:pt x="2178" y="454"/>
                  <a:pt x="2256" y="486"/>
                </a:cubicBezTo>
                <a:cubicBezTo>
                  <a:pt x="2276" y="494"/>
                  <a:pt x="2310" y="522"/>
                  <a:pt x="2310" y="522"/>
                </a:cubicBezTo>
                <a:cubicBezTo>
                  <a:pt x="2331" y="554"/>
                  <a:pt x="2356" y="563"/>
                  <a:pt x="2388" y="582"/>
                </a:cubicBezTo>
                <a:cubicBezTo>
                  <a:pt x="2419" y="600"/>
                  <a:pt x="2468" y="624"/>
                  <a:pt x="2496" y="648"/>
                </a:cubicBezTo>
                <a:cubicBezTo>
                  <a:pt x="2505" y="655"/>
                  <a:pt x="2511" y="666"/>
                  <a:pt x="2520" y="672"/>
                </a:cubicBezTo>
                <a:cubicBezTo>
                  <a:pt x="2531" y="680"/>
                  <a:pt x="2592" y="694"/>
                  <a:pt x="2592" y="708"/>
                </a:cubicBezTo>
              </a:path>
            </a:pathLst>
          </a:custGeom>
          <a:noFill/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9545" name="Text Box 7"/>
          <p:cNvSpPr txBox="1">
            <a:spLocks noChangeArrowheads="1"/>
          </p:cNvSpPr>
          <p:nvPr/>
        </p:nvSpPr>
        <p:spPr bwMode="auto">
          <a:xfrm>
            <a:off x="6640513" y="5064125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w</a:t>
            </a:r>
            <a:endParaRPr lang="en-US"/>
          </a:p>
        </p:txBody>
      </p:sp>
      <p:sp>
        <p:nvSpPr>
          <p:cNvPr id="1089546" name="Text Box 8"/>
          <p:cNvSpPr txBox="1">
            <a:spLocks noChangeArrowheads="1"/>
          </p:cNvSpPr>
          <p:nvPr/>
        </p:nvSpPr>
        <p:spPr bwMode="auto">
          <a:xfrm>
            <a:off x="1322388" y="4035425"/>
            <a:ext cx="549275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en-US"/>
          </a:p>
        </p:txBody>
      </p:sp>
      <p:sp>
        <p:nvSpPr>
          <p:cNvPr id="1089547" name="Text Box 9"/>
          <p:cNvSpPr txBox="1">
            <a:spLocks noChangeArrowheads="1"/>
          </p:cNvSpPr>
          <p:nvPr/>
        </p:nvSpPr>
        <p:spPr bwMode="auto">
          <a:xfrm>
            <a:off x="2103438" y="294005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E(w)</a:t>
            </a:r>
            <a:endParaRPr lang="en-US"/>
          </a:p>
        </p:txBody>
      </p:sp>
      <p:sp>
        <p:nvSpPr>
          <p:cNvPr id="1089548" name="Line 10"/>
          <p:cNvSpPr>
            <a:spLocks noChangeShapeType="1"/>
          </p:cNvSpPr>
          <p:nvPr/>
        </p:nvSpPr>
        <p:spPr bwMode="auto">
          <a:xfrm>
            <a:off x="3492500" y="3216275"/>
            <a:ext cx="0" cy="23764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9549" name="Text Box 11"/>
          <p:cNvSpPr txBox="1">
            <a:spLocks noChangeArrowheads="1"/>
          </p:cNvSpPr>
          <p:nvPr/>
        </p:nvSpPr>
        <p:spPr bwMode="auto">
          <a:xfrm>
            <a:off x="3203575" y="5648325"/>
            <a:ext cx="29162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W(0)</a:t>
            </a:r>
          </a:p>
          <a:p>
            <a:r>
              <a:rPr lang="en-GB" sz="1400"/>
              <a:t>randomly chosen initial weight</a:t>
            </a:r>
            <a:endParaRPr lang="en-US" sz="1400"/>
          </a:p>
        </p:txBody>
      </p:sp>
      <p:sp>
        <p:nvSpPr>
          <p:cNvPr id="1089550" name="Text Box 12"/>
          <p:cNvSpPr txBox="1">
            <a:spLocks noChangeArrowheads="1"/>
          </p:cNvSpPr>
          <p:nvPr/>
        </p:nvSpPr>
        <p:spPr bwMode="auto">
          <a:xfrm>
            <a:off x="5854700" y="4343400"/>
            <a:ext cx="2173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Error surface</a:t>
            </a:r>
            <a:endParaRPr lang="en-US"/>
          </a:p>
        </p:txBody>
      </p:sp>
      <p:sp>
        <p:nvSpPr>
          <p:cNvPr id="1089551" name="Text Box 13"/>
          <p:cNvSpPr txBox="1">
            <a:spLocks noChangeArrowheads="1"/>
          </p:cNvSpPr>
          <p:nvPr/>
        </p:nvSpPr>
        <p:spPr bwMode="auto">
          <a:xfrm>
            <a:off x="4356100" y="3073400"/>
            <a:ext cx="3744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We want to move w(0) to a new value, </a:t>
            </a:r>
          </a:p>
          <a:p>
            <a:endParaRPr lang="en-GB" sz="1400">
              <a:latin typeface="Symbol" pitchFamily="18" charset="2"/>
            </a:endParaRPr>
          </a:p>
          <a:p>
            <a:r>
              <a:rPr lang="en-GB" sz="1400"/>
              <a:t>Such that E(W(new))&lt;E(w(0))</a:t>
            </a:r>
          </a:p>
        </p:txBody>
      </p:sp>
      <p:sp>
        <p:nvSpPr>
          <p:cNvPr id="1089552" name="Line 14"/>
          <p:cNvSpPr>
            <a:spLocks noChangeShapeType="1"/>
          </p:cNvSpPr>
          <p:nvPr/>
        </p:nvSpPr>
        <p:spPr bwMode="auto">
          <a:xfrm>
            <a:off x="1547813" y="4368800"/>
            <a:ext cx="24479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9553" name="Text Box 15"/>
          <p:cNvSpPr txBox="1">
            <a:spLocks noChangeArrowheads="1"/>
          </p:cNvSpPr>
          <p:nvPr/>
        </p:nvSpPr>
        <p:spPr bwMode="auto">
          <a:xfrm>
            <a:off x="1187450" y="4013200"/>
            <a:ext cx="976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E(w(0))</a:t>
            </a:r>
            <a:endParaRPr lang="en-US" sz="1600"/>
          </a:p>
        </p:txBody>
      </p:sp>
      <p:sp>
        <p:nvSpPr>
          <p:cNvPr id="1089554" name="Rectangle 16"/>
          <p:cNvSpPr>
            <a:spLocks noChangeArrowheads="1"/>
          </p:cNvSpPr>
          <p:nvPr/>
        </p:nvSpPr>
        <p:spPr bwMode="auto">
          <a:xfrm>
            <a:off x="3924300" y="5287963"/>
            <a:ext cx="85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/>
              <a:t>w(new)</a:t>
            </a:r>
            <a:endParaRPr lang="en-US" sz="1400"/>
          </a:p>
        </p:txBody>
      </p:sp>
      <p:sp>
        <p:nvSpPr>
          <p:cNvPr id="1089555" name="Line 17"/>
          <p:cNvSpPr>
            <a:spLocks noChangeShapeType="1"/>
          </p:cNvSpPr>
          <p:nvPr/>
        </p:nvSpPr>
        <p:spPr bwMode="auto">
          <a:xfrm>
            <a:off x="3492500" y="5521325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9556" name="Text Box 18"/>
          <p:cNvSpPr txBox="1">
            <a:spLocks noChangeArrowheads="1"/>
          </p:cNvSpPr>
          <p:nvPr/>
        </p:nvSpPr>
        <p:spPr bwMode="auto">
          <a:xfrm>
            <a:off x="4211638" y="3937000"/>
            <a:ext cx="4056062" cy="3460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Which direction should we move w(0)</a:t>
            </a:r>
            <a:endParaRPr lang="en-US" sz="1600"/>
          </a:p>
        </p:txBody>
      </p:sp>
      <p:sp>
        <p:nvSpPr>
          <p:cNvPr id="1089557" name="Line 19"/>
          <p:cNvSpPr>
            <a:spLocks noChangeShapeType="1"/>
          </p:cNvSpPr>
          <p:nvPr/>
        </p:nvSpPr>
        <p:spPr bwMode="auto">
          <a:xfrm>
            <a:off x="3924300" y="3144838"/>
            <a:ext cx="0" cy="23764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17828</TotalTime>
  <Words>1216</Words>
  <Application>Microsoft Office PowerPoint</Application>
  <PresentationFormat>On-screen Show (4:3)</PresentationFormat>
  <Paragraphs>471</Paragraphs>
  <Slides>25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Verdana</vt:lpstr>
      <vt:lpstr>Arial</vt:lpstr>
      <vt:lpstr>Calibri</vt:lpstr>
      <vt:lpstr>Symbol</vt:lpstr>
      <vt:lpstr>Wingdings</vt:lpstr>
      <vt:lpstr>Office Theme</vt:lpstr>
      <vt:lpstr>Equation</vt:lpstr>
      <vt:lpstr>Microsoft Equation 3.0</vt:lpstr>
      <vt:lpstr>Machine Learning</vt:lpstr>
      <vt:lpstr>The ADLINE and Delta Rule</vt:lpstr>
      <vt:lpstr>The ADLINE and Delta Rule</vt:lpstr>
      <vt:lpstr>The ADLINE Error Function</vt:lpstr>
      <vt:lpstr>The ADLINE Error Function</vt:lpstr>
      <vt:lpstr>The ADLINE Error Function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The Gradient Descent Rule</vt:lpstr>
      <vt:lpstr>Stochastic (Incremental) Gradient Descent</vt:lpstr>
      <vt:lpstr>Training Iterations, Epochs </vt:lpstr>
      <vt:lpstr>Termination of Training </vt:lpstr>
      <vt:lpstr>Gradient Descent Training</vt:lpstr>
      <vt:lpstr>Further Readings</vt:lpstr>
      <vt:lpstr>Tutorial/Exercise Questions</vt:lpstr>
      <vt:lpstr>Tutorial/Exercise Questions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1579</cp:revision>
  <dcterms:created xsi:type="dcterms:W3CDTF">2003-03-31T12:37:15Z</dcterms:created>
  <dcterms:modified xsi:type="dcterms:W3CDTF">2012-02-17T16:19:02Z</dcterms:modified>
</cp:coreProperties>
</file>