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49" r:id="rId2"/>
    <p:sldId id="363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4" r:id="rId13"/>
    <p:sldId id="375" r:id="rId14"/>
    <p:sldId id="376" r:id="rId15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EE913C"/>
    <a:srgbClr val="0A5019"/>
    <a:srgbClr val="FF0000"/>
    <a:srgbClr val="26E44F"/>
    <a:srgbClr val="F4B780"/>
    <a:srgbClr val="094917"/>
    <a:srgbClr val="0527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3" autoAdjust="0"/>
    <p:restoredTop sz="94569" autoAdjust="0"/>
  </p:normalViewPr>
  <p:slideViewPr>
    <p:cSldViewPr>
      <p:cViewPr varScale="1">
        <p:scale>
          <a:sx n="66" d="100"/>
          <a:sy n="66" d="100"/>
        </p:scale>
        <p:origin x="-14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58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CEAE8A2-2CC6-4FCB-A8A5-9ACA9D76525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4E84C05-D1BA-4495-AA69-1EE3DC3A4B2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DE1F4C-FD6F-491B-A8C1-183FE4A0587B}" type="slidenum">
              <a:rPr lang="en-GB"/>
              <a:pPr/>
              <a:t>2</a:t>
            </a:fld>
            <a:endParaRPr lang="en-GB"/>
          </a:p>
        </p:txBody>
      </p:sp>
      <p:sp>
        <p:nvSpPr>
          <p:cNvPr id="12769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7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AD8806-55C4-4A56-84D7-741AC123C2B9}" type="slidenum">
              <a:rPr lang="en-GB"/>
              <a:pPr/>
              <a:t>11</a:t>
            </a:fld>
            <a:endParaRPr lang="en-GB"/>
          </a:p>
        </p:txBody>
      </p:sp>
      <p:sp>
        <p:nvSpPr>
          <p:cNvPr id="129536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9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3B89C3-EF9F-4A3A-A39B-74BA95117AFF}" type="slidenum">
              <a:rPr lang="en-GB"/>
              <a:pPr/>
              <a:t>12</a:t>
            </a:fld>
            <a:endParaRPr lang="en-GB"/>
          </a:p>
        </p:txBody>
      </p:sp>
      <p:sp>
        <p:nvSpPr>
          <p:cNvPr id="12994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9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FDF856-69AF-458E-A7C4-DDE38D163CFC}" type="slidenum">
              <a:rPr lang="en-GB"/>
              <a:pPr/>
              <a:t>13</a:t>
            </a:fld>
            <a:endParaRPr lang="en-GB"/>
          </a:p>
        </p:txBody>
      </p:sp>
      <p:sp>
        <p:nvSpPr>
          <p:cNvPr id="130150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30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D9224D-3F7A-4932-9585-9ED0632253AD}" type="slidenum">
              <a:rPr lang="en-GB"/>
              <a:pPr/>
              <a:t>14</a:t>
            </a:fld>
            <a:endParaRPr lang="en-GB"/>
          </a:p>
        </p:txBody>
      </p:sp>
      <p:sp>
        <p:nvSpPr>
          <p:cNvPr id="13035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30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985618-715C-4271-89A5-588194744FBB}" type="slidenum">
              <a:rPr lang="en-GB"/>
              <a:pPr/>
              <a:t>3</a:t>
            </a:fld>
            <a:endParaRPr lang="en-GB"/>
          </a:p>
        </p:txBody>
      </p:sp>
      <p:sp>
        <p:nvSpPr>
          <p:cNvPr id="127897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7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094493-2B7A-498B-9586-F4E4FAF08319}" type="slidenum">
              <a:rPr lang="en-GB"/>
              <a:pPr/>
              <a:t>4</a:t>
            </a:fld>
            <a:endParaRPr lang="en-GB"/>
          </a:p>
        </p:txBody>
      </p:sp>
      <p:sp>
        <p:nvSpPr>
          <p:cNvPr id="128102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8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E834A8-6324-4B97-A747-38A4D6AB7E56}" type="slidenum">
              <a:rPr lang="en-GB"/>
              <a:pPr/>
              <a:t>5</a:t>
            </a:fld>
            <a:endParaRPr lang="en-GB"/>
          </a:p>
        </p:txBody>
      </p:sp>
      <p:sp>
        <p:nvSpPr>
          <p:cNvPr id="128307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8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D8453F-61A7-40F9-8CEC-8DFBD041A93D}" type="slidenum">
              <a:rPr lang="en-GB"/>
              <a:pPr/>
              <a:t>6</a:t>
            </a:fld>
            <a:endParaRPr lang="en-GB"/>
          </a:p>
        </p:txBody>
      </p:sp>
      <p:sp>
        <p:nvSpPr>
          <p:cNvPr id="128512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8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4E5DE1-B5E6-4089-8D1A-2586E0A2E217}" type="slidenum">
              <a:rPr lang="en-GB"/>
              <a:pPr/>
              <a:t>7</a:t>
            </a:fld>
            <a:endParaRPr lang="en-GB"/>
          </a:p>
        </p:txBody>
      </p:sp>
      <p:sp>
        <p:nvSpPr>
          <p:cNvPr id="128717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8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192B1E-0A02-4712-AAB0-F5CC595C53BE}" type="slidenum">
              <a:rPr lang="en-GB"/>
              <a:pPr/>
              <a:t>8</a:t>
            </a:fld>
            <a:endParaRPr lang="en-GB"/>
          </a:p>
        </p:txBody>
      </p:sp>
      <p:sp>
        <p:nvSpPr>
          <p:cNvPr id="128921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8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772A98-7564-4C54-82C4-28F3B2BA3FBB}" type="slidenum">
              <a:rPr lang="en-GB"/>
              <a:pPr/>
              <a:t>9</a:t>
            </a:fld>
            <a:endParaRPr lang="en-GB"/>
          </a:p>
        </p:txBody>
      </p:sp>
      <p:sp>
        <p:nvSpPr>
          <p:cNvPr id="129126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9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9A93A7-B9BD-4A9B-9202-47FB6C99BC08}" type="slidenum">
              <a:rPr lang="en-GB"/>
              <a:pPr/>
              <a:t>10</a:t>
            </a:fld>
            <a:endParaRPr lang="en-GB"/>
          </a:p>
        </p:txBody>
      </p:sp>
      <p:sp>
        <p:nvSpPr>
          <p:cNvPr id="129331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29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  Machine Learning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F42D0B28-E32F-4DF5-B6F1-4CA6DD4E632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  Machine Learning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9E2350D6-56DD-46E3-863F-5D1C71477F8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  Machine Learning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8160B1D8-B8E4-40C5-A7EA-E0A6ADA5AB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0C71B798-14F2-41AB-ACE8-03E866CCDA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  Machine Learning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3C6F46AE-9B4D-4A43-A771-74FC21DFBB3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  Machine Learning Dr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7E2935A7-302B-476A-8F94-96FA3FEB8D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  Machine Learning Dr Guoping Qiu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A7B4911A-55C8-4DA4-A315-6EF9513704F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  Machine Learning Dr Guoping Qiu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CE53173D-21A1-4A47-803B-1A67EF8067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  Machine Learning Dr Guoping Qiu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5689F571-B51E-4669-A505-3EFFB3E2A19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  Machine Learning Dr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AB8D8FF9-B556-4B60-A10E-EB28B0252A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G53MLE  Machine Learning Dr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A7EA4D8D-9648-4028-8653-4A5EFDF84D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G53MLE  Machine Learning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smtClean="0"/>
          </a:p>
          <a:p>
            <a:fld id="{5AAF5F2D-AB55-40C0-8E52-3477AE12AEC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Machine Learning</a:t>
            </a:r>
            <a:endParaRPr lang="en-US" sz="7200"/>
          </a:p>
        </p:txBody>
      </p:sp>
      <p:sp>
        <p:nvSpPr>
          <p:cNvPr id="773125" name="Rectangle 5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Lecture 6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K-Nearest Neighbor Classifier</a:t>
            </a:r>
          </a:p>
          <a:p>
            <a:pPr>
              <a:lnSpc>
                <a:spcPct val="90000"/>
              </a:lnSpc>
            </a:pPr>
            <a:endParaRPr lang="en-US" sz="3200" dirty="0">
              <a:latin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G53MLE  </a:t>
            </a:r>
            <a:r>
              <a:rPr lang="en-GB" dirty="0"/>
              <a:t>Machine Learning</a:t>
            </a:r>
          </a:p>
          <a:p>
            <a:r>
              <a:rPr lang="en-GB" b="1" dirty="0"/>
              <a:t>Dr </a:t>
            </a:r>
            <a:r>
              <a:rPr lang="en-GB" b="1" dirty="0" err="1"/>
              <a:t>Guoping</a:t>
            </a:r>
            <a:r>
              <a:rPr lang="en-GB" b="1" dirty="0"/>
              <a:t> Qiu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DB1EDF8D-5DCD-4BD4-A506-46F1AC000E98}" type="slidenum">
              <a:rPr lang="en-GB"/>
              <a:pPr/>
              <a:t>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K-Nearest Neighbour Model</a:t>
            </a:r>
            <a:endParaRPr lang="en-US" b="0"/>
          </a:p>
        </p:txBody>
      </p:sp>
      <p:sp>
        <p:nvSpPr>
          <p:cNvPr id="129229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tabLst>
                <a:tab pos="88900" algn="l"/>
              </a:tabLst>
            </a:pPr>
            <a:r>
              <a:rPr lang="en-US"/>
              <a:t>Example : 3-Nearest Neighbors</a:t>
            </a:r>
            <a:endParaRPr lang="en-GB"/>
          </a:p>
        </p:txBody>
      </p:sp>
      <p:sp>
        <p:nvSpPr>
          <p:cNvPr id="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G53MLE  Machine Learning Dr Guoping Qiu</a:t>
            </a:r>
            <a:endParaRPr lang="en-GB" b="1"/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AD6399FA-4E58-4E0E-9B49-472E535982D9}" type="slidenum">
              <a:rPr lang="en-GB"/>
              <a:pPr/>
              <a:t>10</a:t>
            </a:fld>
            <a:endParaRPr lang="en-GB"/>
          </a:p>
        </p:txBody>
      </p:sp>
      <p:sp>
        <p:nvSpPr>
          <p:cNvPr id="1292292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>
              <a:solidFill>
                <a:srgbClr val="FF0000"/>
              </a:solidFill>
            </a:endParaRPr>
          </a:p>
        </p:txBody>
      </p:sp>
      <p:pic>
        <p:nvPicPr>
          <p:cNvPr id="12922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1989138"/>
            <a:ext cx="3800475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92294" name="Freeform 6"/>
          <p:cNvSpPr>
            <a:spLocks/>
          </p:cNvSpPr>
          <p:nvPr/>
        </p:nvSpPr>
        <p:spPr bwMode="auto">
          <a:xfrm>
            <a:off x="2170113" y="4122738"/>
            <a:ext cx="1831975" cy="638175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295" name="Freeform 7" descr="Dashed horizontal"/>
          <p:cNvSpPr>
            <a:spLocks/>
          </p:cNvSpPr>
          <p:nvPr/>
        </p:nvSpPr>
        <p:spPr bwMode="auto">
          <a:xfrm>
            <a:off x="2124075" y="3727450"/>
            <a:ext cx="1831975" cy="638175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pattFill prst="dashHorz">
            <a:fgClr>
              <a:srgbClr val="660066"/>
            </a:fgClr>
            <a:bgClr>
              <a:schemeClr val="bg1"/>
            </a:bgClr>
          </a:patt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296" name="Freeform 8"/>
          <p:cNvSpPr>
            <a:spLocks/>
          </p:cNvSpPr>
          <p:nvPr/>
        </p:nvSpPr>
        <p:spPr bwMode="auto">
          <a:xfrm>
            <a:off x="2195513" y="3429000"/>
            <a:ext cx="1831975" cy="431800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297" name="Freeform 9"/>
          <p:cNvSpPr>
            <a:spLocks/>
          </p:cNvSpPr>
          <p:nvPr/>
        </p:nvSpPr>
        <p:spPr bwMode="auto">
          <a:xfrm>
            <a:off x="2163763" y="3068638"/>
            <a:ext cx="1831975" cy="431800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298" name="Freeform 10" descr="Wave"/>
          <p:cNvSpPr>
            <a:spLocks/>
          </p:cNvSpPr>
          <p:nvPr/>
        </p:nvSpPr>
        <p:spPr bwMode="auto">
          <a:xfrm>
            <a:off x="2195513" y="2708275"/>
            <a:ext cx="1831975" cy="431800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pattFill prst="wave">
            <a:fgClr>
              <a:srgbClr val="660066"/>
            </a:fgClr>
            <a:bgClr>
              <a:schemeClr val="bg1"/>
            </a:bgClr>
          </a:patt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299" name="Freeform 11" descr="Zig zag"/>
          <p:cNvSpPr>
            <a:spLocks/>
          </p:cNvSpPr>
          <p:nvPr/>
        </p:nvSpPr>
        <p:spPr bwMode="auto">
          <a:xfrm>
            <a:off x="2195513" y="2349500"/>
            <a:ext cx="1831975" cy="431800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pattFill prst="zigZag">
            <a:fgClr>
              <a:srgbClr val="660066"/>
            </a:fgClr>
            <a:bgClr>
              <a:schemeClr val="bg1"/>
            </a:bgClr>
          </a:patt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00" name="Line 12"/>
          <p:cNvSpPr>
            <a:spLocks noChangeShapeType="1"/>
          </p:cNvSpPr>
          <p:nvPr/>
        </p:nvSpPr>
        <p:spPr bwMode="auto">
          <a:xfrm>
            <a:off x="3924300" y="4365625"/>
            <a:ext cx="41036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01" name="Line 13"/>
          <p:cNvSpPr>
            <a:spLocks noChangeShapeType="1"/>
          </p:cNvSpPr>
          <p:nvPr/>
        </p:nvSpPr>
        <p:spPr bwMode="auto">
          <a:xfrm>
            <a:off x="3924300" y="3933825"/>
            <a:ext cx="15843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02" name="Line 14"/>
          <p:cNvSpPr>
            <a:spLocks noChangeShapeType="1"/>
          </p:cNvSpPr>
          <p:nvPr/>
        </p:nvSpPr>
        <p:spPr bwMode="auto">
          <a:xfrm>
            <a:off x="3924300" y="3573463"/>
            <a:ext cx="23034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03" name="Line 15"/>
          <p:cNvSpPr>
            <a:spLocks noChangeShapeType="1"/>
          </p:cNvSpPr>
          <p:nvPr/>
        </p:nvSpPr>
        <p:spPr bwMode="auto">
          <a:xfrm>
            <a:off x="3851275" y="3213100"/>
            <a:ext cx="29527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04" name="Line 16"/>
          <p:cNvSpPr>
            <a:spLocks noChangeShapeType="1"/>
          </p:cNvSpPr>
          <p:nvPr/>
        </p:nvSpPr>
        <p:spPr bwMode="auto">
          <a:xfrm>
            <a:off x="3924300" y="2852738"/>
            <a:ext cx="34559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05" name="Line 17"/>
          <p:cNvSpPr>
            <a:spLocks noChangeShapeType="1"/>
          </p:cNvSpPr>
          <p:nvPr/>
        </p:nvSpPr>
        <p:spPr bwMode="auto">
          <a:xfrm>
            <a:off x="3924300" y="2492375"/>
            <a:ext cx="40322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06" name="Line 18"/>
          <p:cNvSpPr>
            <a:spLocks noChangeShapeType="1"/>
          </p:cNvSpPr>
          <p:nvPr/>
        </p:nvSpPr>
        <p:spPr bwMode="auto">
          <a:xfrm>
            <a:off x="5292725" y="3933825"/>
            <a:ext cx="0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07" name="Line 19"/>
          <p:cNvSpPr>
            <a:spLocks noChangeShapeType="1"/>
          </p:cNvSpPr>
          <p:nvPr/>
        </p:nvSpPr>
        <p:spPr bwMode="auto">
          <a:xfrm>
            <a:off x="5940425" y="3573463"/>
            <a:ext cx="0" cy="7921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08" name="Line 20"/>
          <p:cNvSpPr>
            <a:spLocks noChangeShapeType="1"/>
          </p:cNvSpPr>
          <p:nvPr/>
        </p:nvSpPr>
        <p:spPr bwMode="auto">
          <a:xfrm>
            <a:off x="6588125" y="3213100"/>
            <a:ext cx="0" cy="11525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09" name="Line 21"/>
          <p:cNvSpPr>
            <a:spLocks noChangeShapeType="1"/>
          </p:cNvSpPr>
          <p:nvPr/>
        </p:nvSpPr>
        <p:spPr bwMode="auto">
          <a:xfrm>
            <a:off x="7092950" y="2852738"/>
            <a:ext cx="0" cy="15128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10" name="Line 22"/>
          <p:cNvSpPr>
            <a:spLocks noChangeShapeType="1"/>
          </p:cNvSpPr>
          <p:nvPr/>
        </p:nvSpPr>
        <p:spPr bwMode="auto">
          <a:xfrm>
            <a:off x="7740650" y="2492375"/>
            <a:ext cx="0" cy="18732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11" name="Rectangle 23"/>
          <p:cNvSpPr>
            <a:spLocks noChangeArrowheads="1"/>
          </p:cNvSpPr>
          <p:nvPr/>
        </p:nvSpPr>
        <p:spPr bwMode="auto">
          <a:xfrm>
            <a:off x="5203825" y="4038600"/>
            <a:ext cx="5921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15.74</a:t>
            </a:r>
          </a:p>
        </p:txBody>
      </p:sp>
      <p:sp>
        <p:nvSpPr>
          <p:cNvPr id="1292312" name="Rectangle 24"/>
          <p:cNvSpPr>
            <a:spLocks noChangeArrowheads="1"/>
          </p:cNvSpPr>
          <p:nvPr/>
        </p:nvSpPr>
        <p:spPr bwMode="auto">
          <a:xfrm>
            <a:off x="5845175" y="3967163"/>
            <a:ext cx="4556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tx1"/>
                </a:solidFill>
              </a:rPr>
              <a:t>122</a:t>
            </a:r>
          </a:p>
        </p:txBody>
      </p:sp>
      <p:sp>
        <p:nvSpPr>
          <p:cNvPr id="1292313" name="Rectangle 25"/>
          <p:cNvSpPr>
            <a:spLocks noChangeArrowheads="1"/>
          </p:cNvSpPr>
          <p:nvPr/>
        </p:nvSpPr>
        <p:spPr bwMode="auto">
          <a:xfrm>
            <a:off x="6337300" y="3894138"/>
            <a:ext cx="682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152.23</a:t>
            </a:r>
          </a:p>
        </p:txBody>
      </p:sp>
      <p:sp>
        <p:nvSpPr>
          <p:cNvPr id="1292314" name="Rectangle 26"/>
          <p:cNvSpPr>
            <a:spLocks noChangeArrowheads="1"/>
          </p:cNvSpPr>
          <p:nvPr/>
        </p:nvSpPr>
        <p:spPr bwMode="auto">
          <a:xfrm>
            <a:off x="6980238" y="3436938"/>
            <a:ext cx="4000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US" sz="1200" b="1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1292315" name="Rectangle 27"/>
          <p:cNvSpPr>
            <a:spLocks noChangeArrowheads="1"/>
          </p:cNvSpPr>
          <p:nvPr/>
        </p:nvSpPr>
        <p:spPr bwMode="auto">
          <a:xfrm>
            <a:off x="7380288" y="3175000"/>
            <a:ext cx="5921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tx1"/>
                </a:solidFill>
              </a:rPr>
              <a:t>15.16</a:t>
            </a:r>
          </a:p>
        </p:txBody>
      </p:sp>
      <p:sp>
        <p:nvSpPr>
          <p:cNvPr id="1292316" name="Text Box 28"/>
          <p:cNvSpPr txBox="1">
            <a:spLocks noChangeArrowheads="1"/>
          </p:cNvSpPr>
          <p:nvPr/>
        </p:nvSpPr>
        <p:spPr bwMode="auto">
          <a:xfrm>
            <a:off x="900113" y="4941888"/>
            <a:ext cx="728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Three nearest ones to David are: No, Yes, Yes</a:t>
            </a:r>
          </a:p>
        </p:txBody>
      </p:sp>
      <p:sp>
        <p:nvSpPr>
          <p:cNvPr id="1292317" name="Freeform 29"/>
          <p:cNvSpPr>
            <a:spLocks/>
          </p:cNvSpPr>
          <p:nvPr/>
        </p:nvSpPr>
        <p:spPr bwMode="auto">
          <a:xfrm>
            <a:off x="4391025" y="3738563"/>
            <a:ext cx="455613" cy="366712"/>
          </a:xfrm>
          <a:custGeom>
            <a:avLst/>
            <a:gdLst/>
            <a:ahLst/>
            <a:cxnLst>
              <a:cxn ang="0">
                <a:pos x="240" y="51"/>
              </a:cxn>
              <a:cxn ang="0">
                <a:pos x="174" y="33"/>
              </a:cxn>
              <a:cxn ang="0">
                <a:pos x="138" y="21"/>
              </a:cxn>
              <a:cxn ang="0">
                <a:pos x="0" y="57"/>
              </a:cxn>
              <a:cxn ang="0">
                <a:pos x="96" y="231"/>
              </a:cxn>
              <a:cxn ang="0">
                <a:pos x="204" y="225"/>
              </a:cxn>
              <a:cxn ang="0">
                <a:pos x="252" y="219"/>
              </a:cxn>
              <a:cxn ang="0">
                <a:pos x="276" y="183"/>
              </a:cxn>
              <a:cxn ang="0">
                <a:pos x="264" y="87"/>
              </a:cxn>
              <a:cxn ang="0">
                <a:pos x="204" y="45"/>
              </a:cxn>
              <a:cxn ang="0">
                <a:pos x="240" y="51"/>
              </a:cxn>
            </a:cxnLst>
            <a:rect l="0" t="0" r="r" b="b"/>
            <a:pathLst>
              <a:path w="287" h="231">
                <a:moveTo>
                  <a:pt x="240" y="51"/>
                </a:moveTo>
                <a:cubicBezTo>
                  <a:pt x="218" y="45"/>
                  <a:pt x="196" y="40"/>
                  <a:pt x="174" y="33"/>
                </a:cubicBezTo>
                <a:cubicBezTo>
                  <a:pt x="162" y="29"/>
                  <a:pt x="138" y="21"/>
                  <a:pt x="138" y="21"/>
                </a:cubicBezTo>
                <a:cubicBezTo>
                  <a:pt x="83" y="24"/>
                  <a:pt x="19" y="0"/>
                  <a:pt x="0" y="57"/>
                </a:cubicBezTo>
                <a:cubicBezTo>
                  <a:pt x="6" y="144"/>
                  <a:pt x="1" y="207"/>
                  <a:pt x="96" y="231"/>
                </a:cubicBezTo>
                <a:cubicBezTo>
                  <a:pt x="132" y="229"/>
                  <a:pt x="168" y="228"/>
                  <a:pt x="204" y="225"/>
                </a:cubicBezTo>
                <a:cubicBezTo>
                  <a:pt x="220" y="224"/>
                  <a:pt x="238" y="227"/>
                  <a:pt x="252" y="219"/>
                </a:cubicBezTo>
                <a:cubicBezTo>
                  <a:pt x="264" y="212"/>
                  <a:pt x="276" y="183"/>
                  <a:pt x="276" y="183"/>
                </a:cubicBezTo>
                <a:cubicBezTo>
                  <a:pt x="274" y="151"/>
                  <a:pt x="287" y="110"/>
                  <a:pt x="264" y="87"/>
                </a:cubicBezTo>
                <a:cubicBezTo>
                  <a:pt x="247" y="70"/>
                  <a:pt x="221" y="62"/>
                  <a:pt x="204" y="45"/>
                </a:cubicBezTo>
                <a:lnTo>
                  <a:pt x="240" y="51"/>
                </a:lnTo>
                <a:close/>
              </a:path>
            </a:pathLst>
          </a:custGeom>
          <a:noFill/>
          <a:ln w="635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18" name="Freeform 30"/>
          <p:cNvSpPr>
            <a:spLocks/>
          </p:cNvSpPr>
          <p:nvPr/>
        </p:nvSpPr>
        <p:spPr bwMode="auto">
          <a:xfrm>
            <a:off x="4427538" y="2708275"/>
            <a:ext cx="455612" cy="366713"/>
          </a:xfrm>
          <a:custGeom>
            <a:avLst/>
            <a:gdLst/>
            <a:ahLst/>
            <a:cxnLst>
              <a:cxn ang="0">
                <a:pos x="240" y="51"/>
              </a:cxn>
              <a:cxn ang="0">
                <a:pos x="174" y="33"/>
              </a:cxn>
              <a:cxn ang="0">
                <a:pos x="138" y="21"/>
              </a:cxn>
              <a:cxn ang="0">
                <a:pos x="0" y="57"/>
              </a:cxn>
              <a:cxn ang="0">
                <a:pos x="96" y="231"/>
              </a:cxn>
              <a:cxn ang="0">
                <a:pos x="204" y="225"/>
              </a:cxn>
              <a:cxn ang="0">
                <a:pos x="252" y="219"/>
              </a:cxn>
              <a:cxn ang="0">
                <a:pos x="276" y="183"/>
              </a:cxn>
              <a:cxn ang="0">
                <a:pos x="264" y="87"/>
              </a:cxn>
              <a:cxn ang="0">
                <a:pos x="204" y="45"/>
              </a:cxn>
              <a:cxn ang="0">
                <a:pos x="240" y="51"/>
              </a:cxn>
            </a:cxnLst>
            <a:rect l="0" t="0" r="r" b="b"/>
            <a:pathLst>
              <a:path w="287" h="231">
                <a:moveTo>
                  <a:pt x="240" y="51"/>
                </a:moveTo>
                <a:cubicBezTo>
                  <a:pt x="218" y="45"/>
                  <a:pt x="196" y="40"/>
                  <a:pt x="174" y="33"/>
                </a:cubicBezTo>
                <a:cubicBezTo>
                  <a:pt x="162" y="29"/>
                  <a:pt x="138" y="21"/>
                  <a:pt x="138" y="21"/>
                </a:cubicBezTo>
                <a:cubicBezTo>
                  <a:pt x="83" y="24"/>
                  <a:pt x="19" y="0"/>
                  <a:pt x="0" y="57"/>
                </a:cubicBezTo>
                <a:cubicBezTo>
                  <a:pt x="6" y="144"/>
                  <a:pt x="1" y="207"/>
                  <a:pt x="96" y="231"/>
                </a:cubicBezTo>
                <a:cubicBezTo>
                  <a:pt x="132" y="229"/>
                  <a:pt x="168" y="228"/>
                  <a:pt x="204" y="225"/>
                </a:cubicBezTo>
                <a:cubicBezTo>
                  <a:pt x="220" y="224"/>
                  <a:pt x="238" y="227"/>
                  <a:pt x="252" y="219"/>
                </a:cubicBezTo>
                <a:cubicBezTo>
                  <a:pt x="264" y="212"/>
                  <a:pt x="276" y="183"/>
                  <a:pt x="276" y="183"/>
                </a:cubicBezTo>
                <a:cubicBezTo>
                  <a:pt x="274" y="151"/>
                  <a:pt x="287" y="110"/>
                  <a:pt x="264" y="87"/>
                </a:cubicBezTo>
                <a:cubicBezTo>
                  <a:pt x="247" y="70"/>
                  <a:pt x="221" y="62"/>
                  <a:pt x="204" y="45"/>
                </a:cubicBezTo>
                <a:lnTo>
                  <a:pt x="240" y="51"/>
                </a:lnTo>
                <a:close/>
              </a:path>
            </a:pathLst>
          </a:custGeom>
          <a:noFill/>
          <a:ln w="635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19" name="Freeform 31"/>
          <p:cNvSpPr>
            <a:spLocks/>
          </p:cNvSpPr>
          <p:nvPr/>
        </p:nvSpPr>
        <p:spPr bwMode="auto">
          <a:xfrm>
            <a:off x="4427538" y="2276475"/>
            <a:ext cx="455612" cy="366713"/>
          </a:xfrm>
          <a:custGeom>
            <a:avLst/>
            <a:gdLst/>
            <a:ahLst/>
            <a:cxnLst>
              <a:cxn ang="0">
                <a:pos x="240" y="51"/>
              </a:cxn>
              <a:cxn ang="0">
                <a:pos x="174" y="33"/>
              </a:cxn>
              <a:cxn ang="0">
                <a:pos x="138" y="21"/>
              </a:cxn>
              <a:cxn ang="0">
                <a:pos x="0" y="57"/>
              </a:cxn>
              <a:cxn ang="0">
                <a:pos x="96" y="231"/>
              </a:cxn>
              <a:cxn ang="0">
                <a:pos x="204" y="225"/>
              </a:cxn>
              <a:cxn ang="0">
                <a:pos x="252" y="219"/>
              </a:cxn>
              <a:cxn ang="0">
                <a:pos x="276" y="183"/>
              </a:cxn>
              <a:cxn ang="0">
                <a:pos x="264" y="87"/>
              </a:cxn>
              <a:cxn ang="0">
                <a:pos x="204" y="45"/>
              </a:cxn>
              <a:cxn ang="0">
                <a:pos x="240" y="51"/>
              </a:cxn>
            </a:cxnLst>
            <a:rect l="0" t="0" r="r" b="b"/>
            <a:pathLst>
              <a:path w="287" h="231">
                <a:moveTo>
                  <a:pt x="240" y="51"/>
                </a:moveTo>
                <a:cubicBezTo>
                  <a:pt x="218" y="45"/>
                  <a:pt x="196" y="40"/>
                  <a:pt x="174" y="33"/>
                </a:cubicBezTo>
                <a:cubicBezTo>
                  <a:pt x="162" y="29"/>
                  <a:pt x="138" y="21"/>
                  <a:pt x="138" y="21"/>
                </a:cubicBezTo>
                <a:cubicBezTo>
                  <a:pt x="83" y="24"/>
                  <a:pt x="19" y="0"/>
                  <a:pt x="0" y="57"/>
                </a:cubicBezTo>
                <a:cubicBezTo>
                  <a:pt x="6" y="144"/>
                  <a:pt x="1" y="207"/>
                  <a:pt x="96" y="231"/>
                </a:cubicBezTo>
                <a:cubicBezTo>
                  <a:pt x="132" y="229"/>
                  <a:pt x="168" y="228"/>
                  <a:pt x="204" y="225"/>
                </a:cubicBezTo>
                <a:cubicBezTo>
                  <a:pt x="220" y="224"/>
                  <a:pt x="238" y="227"/>
                  <a:pt x="252" y="219"/>
                </a:cubicBezTo>
                <a:cubicBezTo>
                  <a:pt x="264" y="212"/>
                  <a:pt x="276" y="183"/>
                  <a:pt x="276" y="183"/>
                </a:cubicBezTo>
                <a:cubicBezTo>
                  <a:pt x="274" y="151"/>
                  <a:pt x="287" y="110"/>
                  <a:pt x="264" y="87"/>
                </a:cubicBezTo>
                <a:cubicBezTo>
                  <a:pt x="247" y="70"/>
                  <a:pt x="221" y="62"/>
                  <a:pt x="204" y="45"/>
                </a:cubicBezTo>
                <a:lnTo>
                  <a:pt x="240" y="51"/>
                </a:lnTo>
                <a:close/>
              </a:path>
            </a:pathLst>
          </a:custGeom>
          <a:noFill/>
          <a:ln w="635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2320" name="Text Box 32"/>
          <p:cNvSpPr txBox="1">
            <a:spLocks noChangeArrowheads="1"/>
          </p:cNvSpPr>
          <p:nvPr/>
        </p:nvSpPr>
        <p:spPr bwMode="auto">
          <a:xfrm>
            <a:off x="4264025" y="4076700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26E44F"/>
                </a:solidFill>
              </a:rPr>
              <a:t>Yes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K-Nearest Neighbour Model</a:t>
            </a:r>
            <a:endParaRPr lang="en-US" b="0"/>
          </a:p>
        </p:txBody>
      </p:sp>
      <p:sp>
        <p:nvSpPr>
          <p:cNvPr id="129433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lnSpc>
                <a:spcPct val="90000"/>
              </a:lnSpc>
              <a:tabLst>
                <a:tab pos="88900" algn="l"/>
              </a:tabLst>
            </a:pPr>
            <a:r>
              <a:rPr lang="en-US" sz="2000"/>
              <a:t>Picking K</a:t>
            </a:r>
          </a:p>
          <a:p>
            <a:pPr marL="457200" indent="-457200">
              <a:lnSpc>
                <a:spcPct val="90000"/>
              </a:lnSpc>
              <a:tabLst>
                <a:tab pos="88900" algn="l"/>
              </a:tabLst>
            </a:pPr>
            <a:endParaRPr lang="en-GB" sz="2000"/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GB" sz="1800"/>
              <a:t>Use N fold cross validation – Pick K to minimize the cross validation error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GB" sz="1800"/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GB" sz="1800"/>
              <a:t>For each of N training example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GB" sz="1800"/>
          </a:p>
          <a:p>
            <a:pPr marL="1257300" lvl="2" indent="-342900">
              <a:lnSpc>
                <a:spcPct val="90000"/>
              </a:lnSpc>
              <a:tabLst>
                <a:tab pos="88900" algn="l"/>
              </a:tabLst>
            </a:pPr>
            <a:r>
              <a:rPr lang="en-GB" sz="1600"/>
              <a:t>Find its K nearest neighbours</a:t>
            </a:r>
          </a:p>
          <a:p>
            <a:pPr marL="1257300" lvl="2" indent="-342900">
              <a:lnSpc>
                <a:spcPct val="90000"/>
              </a:lnSpc>
              <a:tabLst>
                <a:tab pos="88900" algn="l"/>
              </a:tabLst>
            </a:pPr>
            <a:r>
              <a:rPr lang="en-GB" sz="1600"/>
              <a:t>Make a classification based on these K neighbours</a:t>
            </a:r>
          </a:p>
          <a:p>
            <a:pPr marL="1257300" lvl="2" indent="-342900">
              <a:lnSpc>
                <a:spcPct val="90000"/>
              </a:lnSpc>
              <a:tabLst>
                <a:tab pos="88900" algn="l"/>
              </a:tabLst>
            </a:pPr>
            <a:r>
              <a:rPr lang="en-GB" sz="1600"/>
              <a:t>Calculate classification error</a:t>
            </a:r>
          </a:p>
          <a:p>
            <a:pPr marL="1257300" lvl="2" indent="-342900">
              <a:lnSpc>
                <a:spcPct val="90000"/>
              </a:lnSpc>
              <a:tabLst>
                <a:tab pos="88900" algn="l"/>
              </a:tabLst>
            </a:pPr>
            <a:r>
              <a:rPr lang="en-GB" sz="1600"/>
              <a:t>Output average error over all examples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GB" sz="1800"/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r>
              <a:rPr lang="en-GB" sz="1800"/>
              <a:t>Use the K that gives lowest average error over the N training examples</a:t>
            </a:r>
          </a:p>
          <a:p>
            <a:pPr marL="838200" lvl="1" indent="-381000">
              <a:lnSpc>
                <a:spcPct val="90000"/>
              </a:lnSpc>
              <a:tabLst>
                <a:tab pos="88900" algn="l"/>
              </a:tabLst>
            </a:pPr>
            <a:endParaRPr lang="en-GB" sz="180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G53MLE  Machine Learning Dr Guoping Qiu</a:t>
            </a:r>
            <a:endParaRPr lang="en-GB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6E3B687A-F687-41A3-81EB-24A4A3980C29}" type="slidenum">
              <a:rPr lang="en-GB"/>
              <a:pPr/>
              <a:t>11</a:t>
            </a:fld>
            <a:endParaRPr lang="en-GB"/>
          </a:p>
        </p:txBody>
      </p:sp>
      <p:sp>
        <p:nvSpPr>
          <p:cNvPr id="1294340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16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K-Nearest Neighbour Model</a:t>
            </a:r>
            <a:endParaRPr lang="en-US" b="0"/>
          </a:p>
        </p:txBody>
      </p:sp>
      <p:sp>
        <p:nvSpPr>
          <p:cNvPr id="129843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tabLst>
                <a:tab pos="88900" algn="l"/>
              </a:tabLst>
            </a:pPr>
            <a:r>
              <a:rPr lang="en-GB" sz="1800"/>
              <a:t>Example: For the example we saw earlier, pick the best K from the set {1, 2, 3} to build a K-NN classifier</a:t>
            </a:r>
            <a:endParaRPr lang="en-GB" sz="1600"/>
          </a:p>
          <a:p>
            <a:pPr marL="457200" indent="-457200">
              <a:tabLst>
                <a:tab pos="88900" algn="l"/>
              </a:tabLst>
            </a:pPr>
            <a:endParaRPr lang="en-GB" sz="160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G53MLE  Machine Learning Dr Guoping Qiu</a:t>
            </a:r>
            <a:endParaRPr lang="en-GB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8C09C142-A5B0-4EDC-8CB8-4B0B0CD1B75A}" type="slidenum">
              <a:rPr lang="en-GB"/>
              <a:pPr/>
              <a:t>12</a:t>
            </a:fld>
            <a:endParaRPr lang="en-GB"/>
          </a:p>
        </p:txBody>
      </p:sp>
      <p:sp>
        <p:nvSpPr>
          <p:cNvPr id="1298436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>
              <a:solidFill>
                <a:srgbClr val="FF0000"/>
              </a:solidFill>
            </a:endParaRPr>
          </a:p>
        </p:txBody>
      </p:sp>
      <p:pic>
        <p:nvPicPr>
          <p:cNvPr id="12984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2276475"/>
            <a:ext cx="3800475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Further Readings</a:t>
            </a:r>
            <a:endParaRPr lang="en-US" b="0"/>
          </a:p>
        </p:txBody>
      </p:sp>
      <p:sp>
        <p:nvSpPr>
          <p:cNvPr id="13004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buFont typeface="Wingdings" pitchFamily="2" charset="2"/>
              <a:buAutoNum type="arabicPeriod"/>
              <a:tabLst>
                <a:tab pos="88900" algn="l"/>
              </a:tabLst>
            </a:pPr>
            <a:r>
              <a:rPr lang="en-US" sz="1800"/>
              <a:t>T. M. Mitchell, Machine Learning, McGraw-Hill International Edition, 1997</a:t>
            </a:r>
          </a:p>
          <a:p>
            <a:pPr marL="457200" indent="-457200">
              <a:buFont typeface="Wingdings" pitchFamily="2" charset="2"/>
              <a:buAutoNum type="arabicPeriod"/>
              <a:tabLst>
                <a:tab pos="88900" algn="l"/>
              </a:tabLst>
            </a:pPr>
            <a:endParaRPr lang="en-US" sz="1800"/>
          </a:p>
          <a:p>
            <a:pPr marL="457200" indent="-457200">
              <a:buFont typeface="Wingdings" pitchFamily="2" charset="2"/>
              <a:buNone/>
              <a:tabLst>
                <a:tab pos="88900" algn="l"/>
              </a:tabLst>
            </a:pPr>
            <a:r>
              <a:rPr lang="en-US" sz="1800"/>
              <a:t>Chapter 8</a:t>
            </a:r>
          </a:p>
          <a:p>
            <a:pPr marL="457200" indent="-457200">
              <a:buFont typeface="Wingdings" pitchFamily="2" charset="2"/>
              <a:buAutoNum type="arabicPeriod"/>
              <a:tabLst>
                <a:tab pos="88900" algn="l"/>
              </a:tabLst>
            </a:pPr>
            <a:endParaRPr lang="en-GB" sz="160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G53MLE  Machine Learning Dr Guoping Qiu</a:t>
            </a:r>
            <a:endParaRPr lang="en-GB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D97BDD0D-93B3-458A-A063-3C97981395B6}" type="slidenum">
              <a:rPr lang="en-GB"/>
              <a:pPr/>
              <a:t>13</a:t>
            </a:fld>
            <a:endParaRPr lang="en-GB"/>
          </a:p>
        </p:txBody>
      </p:sp>
      <p:sp>
        <p:nvSpPr>
          <p:cNvPr id="1300484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Tutorial/Exercise Questions</a:t>
            </a:r>
            <a:endParaRPr lang="en-US" b="0"/>
          </a:p>
        </p:txBody>
      </p:sp>
      <p:sp>
        <p:nvSpPr>
          <p:cNvPr id="130253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buFont typeface="Wingdings" pitchFamily="2" charset="2"/>
              <a:buAutoNum type="arabicPeriod"/>
              <a:tabLst>
                <a:tab pos="88900" algn="l"/>
              </a:tabLst>
            </a:pPr>
            <a:r>
              <a:rPr lang="en-US" sz="1400"/>
              <a:t>K nearest neighbor classifier has to store all training data creating high requirement on storage.  Can you think of ways to reduce the storage requirement without affecting the performance? (hint: search the Internet, you will find many approximation methods).</a:t>
            </a:r>
          </a:p>
          <a:p>
            <a:pPr marL="457200" indent="-457200">
              <a:buFont typeface="Wingdings" pitchFamily="2" charset="2"/>
              <a:buAutoNum type="arabicPeriod"/>
              <a:tabLst>
                <a:tab pos="88900" algn="l"/>
              </a:tabLst>
            </a:pPr>
            <a:endParaRPr lang="en-US" sz="1400"/>
          </a:p>
          <a:p>
            <a:pPr marL="457200" indent="-457200">
              <a:buFont typeface="Wingdings" pitchFamily="2" charset="2"/>
              <a:buAutoNum type="arabicPeriod"/>
              <a:tabLst>
                <a:tab pos="88900" algn="l"/>
              </a:tabLst>
            </a:pPr>
            <a:endParaRPr lang="en-US" sz="1400"/>
          </a:p>
          <a:p>
            <a:pPr marL="457200" indent="-457200">
              <a:buFont typeface="Wingdings" pitchFamily="2" charset="2"/>
              <a:buAutoNum type="arabicPeriod"/>
              <a:tabLst>
                <a:tab pos="88900" algn="l"/>
              </a:tabLst>
            </a:pPr>
            <a:endParaRPr lang="en-GB" sz="120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G53MLE  Machine Learning Dr Guoping Qiu</a:t>
            </a:r>
            <a:endParaRPr lang="en-GB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45AD92BD-C216-4AE5-A0E0-9CAAA7B8C636}" type="slidenum">
              <a:rPr lang="en-GB"/>
              <a:pPr/>
              <a:t>14</a:t>
            </a:fld>
            <a:endParaRPr lang="en-GB"/>
          </a:p>
        </p:txBody>
      </p:sp>
      <p:sp>
        <p:nvSpPr>
          <p:cNvPr id="1302532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Objects, Feature Vectors, Points</a:t>
            </a:r>
            <a:endParaRPr lang="en-US"/>
          </a:p>
        </p:txBody>
      </p:sp>
      <p:sp>
        <p:nvSpPr>
          <p:cNvPr id="127590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tabLst>
                <a:tab pos="88900" algn="l"/>
              </a:tabLst>
            </a:pPr>
            <a:endParaRPr lang="en-US">
              <a:solidFill>
                <a:srgbClr val="000099"/>
              </a:solidFill>
            </a:endParaRPr>
          </a:p>
          <a:p>
            <a:pPr marL="1257300" lvl="2" indent="-342900">
              <a:tabLst>
                <a:tab pos="88900" algn="l"/>
              </a:tabLst>
            </a:pPr>
            <a:endParaRPr lang="en-GB"/>
          </a:p>
          <a:p>
            <a:pPr marL="838200" lvl="1" indent="-381000">
              <a:tabLst>
                <a:tab pos="88900" algn="l"/>
              </a:tabLst>
            </a:pPr>
            <a:endParaRPr lang="en-GB"/>
          </a:p>
        </p:txBody>
      </p:sp>
      <p:sp>
        <p:nvSpPr>
          <p:cNvPr id="7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DBF84C7E-A757-425F-B5F7-E8B90225706C}" type="slidenum">
              <a:rPr lang="en-GB"/>
              <a:pPr/>
              <a:t>2</a:t>
            </a:fld>
            <a:endParaRPr lang="en-GB"/>
          </a:p>
        </p:txBody>
      </p:sp>
      <p:sp>
        <p:nvSpPr>
          <p:cNvPr id="1275908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>
              <a:solidFill>
                <a:srgbClr val="FF0000"/>
              </a:solidFill>
            </a:endParaRPr>
          </a:p>
        </p:txBody>
      </p:sp>
      <p:grpSp>
        <p:nvGrpSpPr>
          <p:cNvPr id="1275909" name="Group 5"/>
          <p:cNvGrpSpPr>
            <a:grpSpLocks/>
          </p:cNvGrpSpPr>
          <p:nvPr/>
        </p:nvGrpSpPr>
        <p:grpSpPr bwMode="auto">
          <a:xfrm>
            <a:off x="5364163" y="2195513"/>
            <a:ext cx="3057525" cy="3249612"/>
            <a:chOff x="2784" y="1104"/>
            <a:chExt cx="2598" cy="2512"/>
          </a:xfrm>
        </p:grpSpPr>
        <p:sp>
          <p:nvSpPr>
            <p:cNvPr id="1275910" name="Oval 6"/>
            <p:cNvSpPr>
              <a:spLocks noChangeArrowheads="1"/>
            </p:cNvSpPr>
            <p:nvPr/>
          </p:nvSpPr>
          <p:spPr bwMode="auto">
            <a:xfrm>
              <a:off x="3456" y="1104"/>
              <a:ext cx="616" cy="232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11" name="Oval 7"/>
            <p:cNvSpPr>
              <a:spLocks noChangeArrowheads="1"/>
            </p:cNvSpPr>
            <p:nvPr/>
          </p:nvSpPr>
          <p:spPr bwMode="auto">
            <a:xfrm>
              <a:off x="3168" y="1728"/>
              <a:ext cx="520" cy="1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12" name="Oval 8"/>
            <p:cNvSpPr>
              <a:spLocks noChangeArrowheads="1"/>
            </p:cNvSpPr>
            <p:nvPr/>
          </p:nvSpPr>
          <p:spPr bwMode="auto">
            <a:xfrm>
              <a:off x="3936" y="2352"/>
              <a:ext cx="424" cy="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13" name="Oval 9"/>
            <p:cNvSpPr>
              <a:spLocks noChangeArrowheads="1"/>
            </p:cNvSpPr>
            <p:nvPr/>
          </p:nvSpPr>
          <p:spPr bwMode="auto">
            <a:xfrm>
              <a:off x="2832" y="2688"/>
              <a:ext cx="472" cy="1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14" name="Oval 10"/>
            <p:cNvSpPr>
              <a:spLocks noChangeArrowheads="1"/>
            </p:cNvSpPr>
            <p:nvPr/>
          </p:nvSpPr>
          <p:spPr bwMode="auto">
            <a:xfrm>
              <a:off x="2904" y="2112"/>
              <a:ext cx="112" cy="4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15" name="Oval 11"/>
            <p:cNvSpPr>
              <a:spLocks noChangeArrowheads="1"/>
            </p:cNvSpPr>
            <p:nvPr/>
          </p:nvSpPr>
          <p:spPr bwMode="auto">
            <a:xfrm>
              <a:off x="3312" y="2064"/>
              <a:ext cx="520" cy="1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16" name="Oval 12"/>
            <p:cNvSpPr>
              <a:spLocks noChangeArrowheads="1"/>
            </p:cNvSpPr>
            <p:nvPr/>
          </p:nvSpPr>
          <p:spPr bwMode="auto">
            <a:xfrm>
              <a:off x="2808" y="1104"/>
              <a:ext cx="328" cy="78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17" name="Oval 13"/>
            <p:cNvSpPr>
              <a:spLocks noChangeArrowheads="1"/>
            </p:cNvSpPr>
            <p:nvPr/>
          </p:nvSpPr>
          <p:spPr bwMode="auto">
            <a:xfrm>
              <a:off x="4176" y="2736"/>
              <a:ext cx="808" cy="37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18" name="Oval 14"/>
            <p:cNvSpPr>
              <a:spLocks noChangeArrowheads="1"/>
            </p:cNvSpPr>
            <p:nvPr/>
          </p:nvSpPr>
          <p:spPr bwMode="auto">
            <a:xfrm>
              <a:off x="4176" y="1200"/>
              <a:ext cx="952" cy="42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19" name="Oval 15"/>
            <p:cNvSpPr>
              <a:spLocks noChangeArrowheads="1"/>
            </p:cNvSpPr>
            <p:nvPr/>
          </p:nvSpPr>
          <p:spPr bwMode="auto">
            <a:xfrm>
              <a:off x="3120" y="2784"/>
              <a:ext cx="952" cy="37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20" name="Oval 16"/>
            <p:cNvSpPr>
              <a:spLocks noChangeArrowheads="1"/>
            </p:cNvSpPr>
            <p:nvPr/>
          </p:nvSpPr>
          <p:spPr bwMode="auto">
            <a:xfrm>
              <a:off x="3792" y="1728"/>
              <a:ext cx="808" cy="42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21" name="Oval 17"/>
            <p:cNvSpPr>
              <a:spLocks noChangeArrowheads="1"/>
            </p:cNvSpPr>
            <p:nvPr/>
          </p:nvSpPr>
          <p:spPr bwMode="auto">
            <a:xfrm>
              <a:off x="4608" y="1968"/>
              <a:ext cx="520" cy="760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22" name="Rectangle 18"/>
            <p:cNvSpPr>
              <a:spLocks noChangeArrowheads="1"/>
            </p:cNvSpPr>
            <p:nvPr/>
          </p:nvSpPr>
          <p:spPr bwMode="auto">
            <a:xfrm>
              <a:off x="2784" y="1344"/>
              <a:ext cx="2536" cy="2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23" name="Oval 19"/>
            <p:cNvSpPr>
              <a:spLocks noChangeArrowheads="1"/>
            </p:cNvSpPr>
            <p:nvPr/>
          </p:nvSpPr>
          <p:spPr bwMode="auto">
            <a:xfrm>
              <a:off x="3168" y="2352"/>
              <a:ext cx="520" cy="1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24" name="Oval 20"/>
            <p:cNvSpPr>
              <a:spLocks noChangeArrowheads="1"/>
            </p:cNvSpPr>
            <p:nvPr/>
          </p:nvSpPr>
          <p:spPr bwMode="auto">
            <a:xfrm>
              <a:off x="4608" y="1680"/>
              <a:ext cx="520" cy="1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25" name="Oval 21"/>
            <p:cNvSpPr>
              <a:spLocks noChangeArrowheads="1"/>
            </p:cNvSpPr>
            <p:nvPr/>
          </p:nvSpPr>
          <p:spPr bwMode="auto">
            <a:xfrm>
              <a:off x="3408" y="1488"/>
              <a:ext cx="424" cy="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26" name="Oval 22"/>
            <p:cNvSpPr>
              <a:spLocks noChangeArrowheads="1"/>
            </p:cNvSpPr>
            <p:nvPr/>
          </p:nvSpPr>
          <p:spPr bwMode="auto">
            <a:xfrm>
              <a:off x="3792" y="2544"/>
              <a:ext cx="520" cy="1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27" name="Rectangle 23"/>
            <p:cNvSpPr>
              <a:spLocks noChangeArrowheads="1"/>
            </p:cNvSpPr>
            <p:nvPr/>
          </p:nvSpPr>
          <p:spPr bwMode="auto">
            <a:xfrm>
              <a:off x="3024" y="3312"/>
              <a:ext cx="2358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eaLnBrk="0" hangingPunct="0"/>
              <a:r>
                <a:rPr lang="en-GB" sz="2000">
                  <a:solidFill>
                    <a:schemeClr val="tx1"/>
                  </a:solidFill>
                  <a:latin typeface="Times New Roman" pitchFamily="18" charset="0"/>
                </a:rPr>
                <a:t>Elliptical blobs (objects)</a:t>
              </a:r>
            </a:p>
          </p:txBody>
        </p:sp>
        <p:sp>
          <p:nvSpPr>
            <p:cNvPr id="1275928" name="Rectangle 24"/>
            <p:cNvSpPr>
              <a:spLocks noChangeArrowheads="1"/>
            </p:cNvSpPr>
            <p:nvPr/>
          </p:nvSpPr>
          <p:spPr bwMode="auto">
            <a:xfrm>
              <a:off x="3106" y="1196"/>
              <a:ext cx="240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275929" name="Rectangle 25"/>
            <p:cNvSpPr>
              <a:spLocks noChangeArrowheads="1"/>
            </p:cNvSpPr>
            <p:nvPr/>
          </p:nvSpPr>
          <p:spPr bwMode="auto">
            <a:xfrm>
              <a:off x="4067" y="1148"/>
              <a:ext cx="240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275930" name="Rectangle 26"/>
            <p:cNvSpPr>
              <a:spLocks noChangeArrowheads="1"/>
            </p:cNvSpPr>
            <p:nvPr/>
          </p:nvSpPr>
          <p:spPr bwMode="auto">
            <a:xfrm>
              <a:off x="5027" y="1148"/>
              <a:ext cx="240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1275931" name="Rectangle 27"/>
            <p:cNvSpPr>
              <a:spLocks noChangeArrowheads="1"/>
            </p:cNvSpPr>
            <p:nvPr/>
          </p:nvSpPr>
          <p:spPr bwMode="auto">
            <a:xfrm>
              <a:off x="3827" y="1437"/>
              <a:ext cx="240" cy="25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275932" name="Rectangle 28"/>
            <p:cNvSpPr>
              <a:spLocks noChangeArrowheads="1"/>
            </p:cNvSpPr>
            <p:nvPr/>
          </p:nvSpPr>
          <p:spPr bwMode="auto">
            <a:xfrm>
              <a:off x="5074" y="1628"/>
              <a:ext cx="241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1275933" name="Rectangle 29"/>
            <p:cNvSpPr>
              <a:spLocks noChangeArrowheads="1"/>
            </p:cNvSpPr>
            <p:nvPr/>
          </p:nvSpPr>
          <p:spPr bwMode="auto">
            <a:xfrm>
              <a:off x="3635" y="1676"/>
              <a:ext cx="240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1275934" name="Rectangle 30"/>
            <p:cNvSpPr>
              <a:spLocks noChangeArrowheads="1"/>
            </p:cNvSpPr>
            <p:nvPr/>
          </p:nvSpPr>
          <p:spPr bwMode="auto">
            <a:xfrm>
              <a:off x="4596" y="1869"/>
              <a:ext cx="240" cy="25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1275935" name="Rectangle 31"/>
            <p:cNvSpPr>
              <a:spLocks noChangeArrowheads="1"/>
            </p:cNvSpPr>
            <p:nvPr/>
          </p:nvSpPr>
          <p:spPr bwMode="auto">
            <a:xfrm>
              <a:off x="5027" y="2636"/>
              <a:ext cx="240" cy="25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1275936" name="Rectangle 32"/>
            <p:cNvSpPr>
              <a:spLocks noChangeArrowheads="1"/>
            </p:cNvSpPr>
            <p:nvPr/>
          </p:nvSpPr>
          <p:spPr bwMode="auto">
            <a:xfrm>
              <a:off x="3011" y="2108"/>
              <a:ext cx="240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1275937" name="Rectangle 33"/>
            <p:cNvSpPr>
              <a:spLocks noChangeArrowheads="1"/>
            </p:cNvSpPr>
            <p:nvPr/>
          </p:nvSpPr>
          <p:spPr bwMode="auto">
            <a:xfrm>
              <a:off x="3779" y="2060"/>
              <a:ext cx="327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1275938" name="Rectangle 34"/>
            <p:cNvSpPr>
              <a:spLocks noChangeArrowheads="1"/>
            </p:cNvSpPr>
            <p:nvPr/>
          </p:nvSpPr>
          <p:spPr bwMode="auto">
            <a:xfrm>
              <a:off x="4307" y="2301"/>
              <a:ext cx="326" cy="25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1275939" name="Rectangle 35"/>
            <p:cNvSpPr>
              <a:spLocks noChangeArrowheads="1"/>
            </p:cNvSpPr>
            <p:nvPr/>
          </p:nvSpPr>
          <p:spPr bwMode="auto">
            <a:xfrm>
              <a:off x="3682" y="2348"/>
              <a:ext cx="327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12</a:t>
              </a:r>
            </a:p>
          </p:txBody>
        </p:sp>
        <p:sp>
          <p:nvSpPr>
            <p:cNvPr id="1275940" name="Rectangle 36"/>
            <p:cNvSpPr>
              <a:spLocks noChangeArrowheads="1"/>
            </p:cNvSpPr>
            <p:nvPr/>
          </p:nvSpPr>
          <p:spPr bwMode="auto">
            <a:xfrm>
              <a:off x="4307" y="2540"/>
              <a:ext cx="326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13</a:t>
              </a:r>
            </a:p>
          </p:txBody>
        </p:sp>
        <p:sp>
          <p:nvSpPr>
            <p:cNvPr id="1275941" name="Rectangle 37"/>
            <p:cNvSpPr>
              <a:spLocks noChangeArrowheads="1"/>
            </p:cNvSpPr>
            <p:nvPr/>
          </p:nvSpPr>
          <p:spPr bwMode="auto">
            <a:xfrm>
              <a:off x="3299" y="2636"/>
              <a:ext cx="327" cy="25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14</a:t>
              </a:r>
            </a:p>
          </p:txBody>
        </p:sp>
        <p:sp>
          <p:nvSpPr>
            <p:cNvPr id="1275942" name="Rectangle 38"/>
            <p:cNvSpPr>
              <a:spLocks noChangeArrowheads="1"/>
            </p:cNvSpPr>
            <p:nvPr/>
          </p:nvSpPr>
          <p:spPr bwMode="auto">
            <a:xfrm>
              <a:off x="4020" y="2972"/>
              <a:ext cx="326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15</a:t>
              </a:r>
            </a:p>
          </p:txBody>
        </p:sp>
        <p:sp>
          <p:nvSpPr>
            <p:cNvPr id="1275943" name="Rectangle 39"/>
            <p:cNvSpPr>
              <a:spLocks noChangeArrowheads="1"/>
            </p:cNvSpPr>
            <p:nvPr/>
          </p:nvSpPr>
          <p:spPr bwMode="auto">
            <a:xfrm>
              <a:off x="4931" y="2972"/>
              <a:ext cx="327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1600">
                  <a:solidFill>
                    <a:schemeClr val="tx1"/>
                  </a:solidFill>
                  <a:latin typeface="Times New Roman" pitchFamily="18" charset="0"/>
                </a:rPr>
                <a:t>16</a:t>
              </a:r>
            </a:p>
          </p:txBody>
        </p:sp>
      </p:grpSp>
      <p:grpSp>
        <p:nvGrpSpPr>
          <p:cNvPr id="1275944" name="Group 40"/>
          <p:cNvGrpSpPr>
            <a:grpSpLocks/>
          </p:cNvGrpSpPr>
          <p:nvPr/>
        </p:nvGrpSpPr>
        <p:grpSpPr bwMode="auto">
          <a:xfrm>
            <a:off x="684213" y="2005013"/>
            <a:ext cx="5183187" cy="3944937"/>
            <a:chOff x="1671" y="490"/>
            <a:chExt cx="3265" cy="2485"/>
          </a:xfrm>
        </p:grpSpPr>
        <p:sp>
          <p:nvSpPr>
            <p:cNvPr id="1275945" name="Line 41"/>
            <p:cNvSpPr>
              <a:spLocks noChangeShapeType="1"/>
            </p:cNvSpPr>
            <p:nvPr/>
          </p:nvSpPr>
          <p:spPr bwMode="auto">
            <a:xfrm>
              <a:off x="1728" y="816"/>
              <a:ext cx="0" cy="20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5946" name="Line 42"/>
            <p:cNvSpPr>
              <a:spLocks noChangeShapeType="1"/>
            </p:cNvSpPr>
            <p:nvPr/>
          </p:nvSpPr>
          <p:spPr bwMode="auto">
            <a:xfrm>
              <a:off x="1728" y="2832"/>
              <a:ext cx="28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75947" name="Rectangle 43"/>
            <p:cNvSpPr>
              <a:spLocks noChangeArrowheads="1"/>
            </p:cNvSpPr>
            <p:nvPr/>
          </p:nvSpPr>
          <p:spPr bwMode="auto">
            <a:xfrm>
              <a:off x="1671" y="490"/>
              <a:ext cx="289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800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GB" sz="2800" baseline="-25000">
                  <a:solidFill>
                    <a:schemeClr val="tx1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275948" name="Rectangle 44"/>
            <p:cNvSpPr>
              <a:spLocks noChangeArrowheads="1"/>
            </p:cNvSpPr>
            <p:nvPr/>
          </p:nvSpPr>
          <p:spPr bwMode="auto">
            <a:xfrm>
              <a:off x="4647" y="2650"/>
              <a:ext cx="289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800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GB" sz="2800" baseline="-25000">
                  <a:solidFill>
                    <a:schemeClr val="tx1"/>
                  </a:solidFill>
                  <a:latin typeface="Times New Roman" pitchFamily="18" charset="0"/>
                </a:rPr>
                <a:t>2</a:t>
              </a:r>
            </a:p>
          </p:txBody>
        </p:sp>
      </p:grpSp>
      <p:sp>
        <p:nvSpPr>
          <p:cNvPr id="1275949" name="Rectangle 45"/>
          <p:cNvSpPr>
            <a:spLocks noChangeArrowheads="1"/>
          </p:cNvSpPr>
          <p:nvPr/>
        </p:nvSpPr>
        <p:spPr bwMode="auto">
          <a:xfrm>
            <a:off x="3176588" y="2852738"/>
            <a:ext cx="565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hlink"/>
                </a:solidFill>
                <a:latin typeface="Times New Roman" pitchFamily="18" charset="0"/>
              </a:rPr>
              <a:t>X(1)</a:t>
            </a:r>
          </a:p>
        </p:txBody>
      </p:sp>
      <p:sp>
        <p:nvSpPr>
          <p:cNvPr id="1275950" name="Rectangle 46"/>
          <p:cNvSpPr>
            <a:spLocks noChangeArrowheads="1"/>
          </p:cNvSpPr>
          <p:nvPr/>
        </p:nvSpPr>
        <p:spPr bwMode="auto">
          <a:xfrm>
            <a:off x="3100388" y="3309938"/>
            <a:ext cx="565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hlink"/>
                </a:solidFill>
                <a:latin typeface="Times New Roman" pitchFamily="18" charset="0"/>
              </a:rPr>
              <a:t>X(3)</a:t>
            </a:r>
          </a:p>
        </p:txBody>
      </p:sp>
      <p:sp>
        <p:nvSpPr>
          <p:cNvPr id="1275951" name="Rectangle 47"/>
          <p:cNvSpPr>
            <a:spLocks noChangeArrowheads="1"/>
          </p:cNvSpPr>
          <p:nvPr/>
        </p:nvSpPr>
        <p:spPr bwMode="auto">
          <a:xfrm>
            <a:off x="4090988" y="2852738"/>
            <a:ext cx="565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hlink"/>
                </a:solidFill>
                <a:latin typeface="Times New Roman" pitchFamily="18" charset="0"/>
              </a:rPr>
              <a:t>X(7)</a:t>
            </a:r>
          </a:p>
        </p:txBody>
      </p:sp>
      <p:sp>
        <p:nvSpPr>
          <p:cNvPr id="1275952" name="Rectangle 48"/>
          <p:cNvSpPr>
            <a:spLocks noChangeArrowheads="1"/>
          </p:cNvSpPr>
          <p:nvPr/>
        </p:nvSpPr>
        <p:spPr bwMode="auto">
          <a:xfrm>
            <a:off x="3709988" y="3309938"/>
            <a:ext cx="565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hlink"/>
                </a:solidFill>
                <a:latin typeface="Times New Roman" pitchFamily="18" charset="0"/>
              </a:rPr>
              <a:t>X(8)</a:t>
            </a:r>
          </a:p>
        </p:txBody>
      </p:sp>
      <p:sp>
        <p:nvSpPr>
          <p:cNvPr id="1275953" name="Rectangle 49"/>
          <p:cNvSpPr>
            <a:spLocks noChangeArrowheads="1"/>
          </p:cNvSpPr>
          <p:nvPr/>
        </p:nvSpPr>
        <p:spPr bwMode="auto">
          <a:xfrm>
            <a:off x="3481388" y="2471738"/>
            <a:ext cx="6667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hlink"/>
                </a:solidFill>
                <a:latin typeface="Times New Roman" pitchFamily="18" charset="0"/>
              </a:rPr>
              <a:t>X(15)</a:t>
            </a:r>
          </a:p>
        </p:txBody>
      </p:sp>
      <p:sp>
        <p:nvSpPr>
          <p:cNvPr id="1275954" name="Rectangle 50"/>
          <p:cNvSpPr>
            <a:spLocks noChangeArrowheads="1"/>
          </p:cNvSpPr>
          <p:nvPr/>
        </p:nvSpPr>
        <p:spPr bwMode="auto">
          <a:xfrm>
            <a:off x="4319588" y="3081338"/>
            <a:ext cx="6667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hlink"/>
                </a:solidFill>
                <a:latin typeface="Times New Roman" pitchFamily="18" charset="0"/>
              </a:rPr>
              <a:t>X(16)</a:t>
            </a:r>
          </a:p>
        </p:txBody>
      </p:sp>
      <p:sp>
        <p:nvSpPr>
          <p:cNvPr id="1275955" name="Rectangle 51"/>
          <p:cNvSpPr>
            <a:spLocks noChangeArrowheads="1"/>
          </p:cNvSpPr>
          <p:nvPr/>
        </p:nvSpPr>
        <p:spPr bwMode="auto">
          <a:xfrm>
            <a:off x="1881188" y="3690938"/>
            <a:ext cx="6667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accent2"/>
                </a:solidFill>
                <a:latin typeface="Times New Roman" pitchFamily="18" charset="0"/>
              </a:rPr>
              <a:t>X(25)</a:t>
            </a:r>
          </a:p>
        </p:txBody>
      </p:sp>
      <p:sp>
        <p:nvSpPr>
          <p:cNvPr id="1275956" name="Rectangle 52"/>
          <p:cNvSpPr>
            <a:spLocks noChangeArrowheads="1"/>
          </p:cNvSpPr>
          <p:nvPr/>
        </p:nvSpPr>
        <p:spPr bwMode="auto">
          <a:xfrm>
            <a:off x="3024188" y="4148138"/>
            <a:ext cx="565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accent2"/>
                </a:solidFill>
                <a:latin typeface="Times New Roman" pitchFamily="18" charset="0"/>
              </a:rPr>
              <a:t>X(6)</a:t>
            </a:r>
          </a:p>
        </p:txBody>
      </p:sp>
      <p:sp>
        <p:nvSpPr>
          <p:cNvPr id="1275957" name="Rectangle 53"/>
          <p:cNvSpPr>
            <a:spLocks noChangeArrowheads="1"/>
          </p:cNvSpPr>
          <p:nvPr/>
        </p:nvSpPr>
        <p:spPr bwMode="auto">
          <a:xfrm>
            <a:off x="2643188" y="3690938"/>
            <a:ext cx="6667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accent2"/>
                </a:solidFill>
                <a:latin typeface="Times New Roman" pitchFamily="18" charset="0"/>
              </a:rPr>
              <a:t>X(12)</a:t>
            </a:r>
          </a:p>
        </p:txBody>
      </p:sp>
      <p:sp>
        <p:nvSpPr>
          <p:cNvPr id="1275958" name="Rectangle 54"/>
          <p:cNvSpPr>
            <a:spLocks noChangeArrowheads="1"/>
          </p:cNvSpPr>
          <p:nvPr/>
        </p:nvSpPr>
        <p:spPr bwMode="auto">
          <a:xfrm>
            <a:off x="2338388" y="4148138"/>
            <a:ext cx="6667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accent2"/>
                </a:solidFill>
                <a:latin typeface="Times New Roman" pitchFamily="18" charset="0"/>
              </a:rPr>
              <a:t>X(13)</a:t>
            </a:r>
          </a:p>
        </p:txBody>
      </p:sp>
      <p:sp>
        <p:nvSpPr>
          <p:cNvPr id="1275959" name="Rectangle 55"/>
          <p:cNvSpPr>
            <a:spLocks noChangeArrowheads="1"/>
          </p:cNvSpPr>
          <p:nvPr/>
        </p:nvSpPr>
        <p:spPr bwMode="auto">
          <a:xfrm>
            <a:off x="1042988" y="4757738"/>
            <a:ext cx="565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X(4)</a:t>
            </a:r>
          </a:p>
        </p:txBody>
      </p:sp>
      <p:sp>
        <p:nvSpPr>
          <p:cNvPr id="1275960" name="Rectangle 56"/>
          <p:cNvSpPr>
            <a:spLocks noChangeArrowheads="1"/>
          </p:cNvSpPr>
          <p:nvPr/>
        </p:nvSpPr>
        <p:spPr bwMode="auto">
          <a:xfrm>
            <a:off x="1347788" y="5062538"/>
            <a:ext cx="6667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X(14)</a:t>
            </a:r>
          </a:p>
        </p:txBody>
      </p:sp>
      <p:sp>
        <p:nvSpPr>
          <p:cNvPr id="1275961" name="Rectangle 57"/>
          <p:cNvSpPr>
            <a:spLocks noChangeArrowheads="1"/>
          </p:cNvSpPr>
          <p:nvPr/>
        </p:nvSpPr>
        <p:spPr bwMode="auto">
          <a:xfrm>
            <a:off x="1042988" y="4300538"/>
            <a:ext cx="565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X(9)</a:t>
            </a:r>
          </a:p>
        </p:txBody>
      </p:sp>
      <p:sp>
        <p:nvSpPr>
          <p:cNvPr id="1275962" name="Rectangle 58"/>
          <p:cNvSpPr>
            <a:spLocks noChangeArrowheads="1"/>
          </p:cNvSpPr>
          <p:nvPr/>
        </p:nvSpPr>
        <p:spPr bwMode="auto">
          <a:xfrm>
            <a:off x="2033588" y="4910138"/>
            <a:ext cx="6667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X(11)</a:t>
            </a:r>
          </a:p>
        </p:txBody>
      </p:sp>
      <p:sp>
        <p:nvSpPr>
          <p:cNvPr id="1275963" name="Rectangle 59"/>
          <p:cNvSpPr>
            <a:spLocks noChangeArrowheads="1"/>
          </p:cNvSpPr>
          <p:nvPr/>
        </p:nvSpPr>
        <p:spPr bwMode="auto">
          <a:xfrm>
            <a:off x="1652588" y="4452938"/>
            <a:ext cx="6667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1600">
                <a:solidFill>
                  <a:schemeClr val="tx1"/>
                </a:solidFill>
                <a:latin typeface="Times New Roman" pitchFamily="18" charset="0"/>
              </a:rPr>
              <a:t>X(10)</a:t>
            </a:r>
          </a:p>
        </p:txBody>
      </p:sp>
      <p:sp>
        <p:nvSpPr>
          <p:cNvPr id="1275964" name="Oval 60"/>
          <p:cNvSpPr>
            <a:spLocks noChangeArrowheads="1"/>
          </p:cNvSpPr>
          <p:nvPr/>
        </p:nvSpPr>
        <p:spPr bwMode="auto">
          <a:xfrm>
            <a:off x="3425825" y="2644775"/>
            <a:ext cx="1397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5965" name="Oval 61"/>
          <p:cNvSpPr>
            <a:spLocks noChangeArrowheads="1"/>
          </p:cNvSpPr>
          <p:nvPr/>
        </p:nvSpPr>
        <p:spPr bwMode="auto">
          <a:xfrm>
            <a:off x="2130425" y="3559175"/>
            <a:ext cx="139700" cy="1397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5966" name="Oval 62"/>
          <p:cNvSpPr>
            <a:spLocks noChangeArrowheads="1"/>
          </p:cNvSpPr>
          <p:nvPr/>
        </p:nvSpPr>
        <p:spPr bwMode="auto">
          <a:xfrm>
            <a:off x="1216025" y="4244975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5967" name="Oval 63"/>
          <p:cNvSpPr>
            <a:spLocks noChangeArrowheads="1"/>
          </p:cNvSpPr>
          <p:nvPr/>
        </p:nvSpPr>
        <p:spPr bwMode="auto">
          <a:xfrm>
            <a:off x="3121025" y="3025775"/>
            <a:ext cx="1397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5968" name="Oval 64"/>
          <p:cNvSpPr>
            <a:spLocks noChangeArrowheads="1"/>
          </p:cNvSpPr>
          <p:nvPr/>
        </p:nvSpPr>
        <p:spPr bwMode="auto">
          <a:xfrm>
            <a:off x="4035425" y="3025775"/>
            <a:ext cx="1397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5969" name="Oval 65"/>
          <p:cNvSpPr>
            <a:spLocks noChangeArrowheads="1"/>
          </p:cNvSpPr>
          <p:nvPr/>
        </p:nvSpPr>
        <p:spPr bwMode="auto">
          <a:xfrm>
            <a:off x="4264025" y="3254375"/>
            <a:ext cx="1397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5970" name="Oval 66"/>
          <p:cNvSpPr>
            <a:spLocks noChangeArrowheads="1"/>
          </p:cNvSpPr>
          <p:nvPr/>
        </p:nvSpPr>
        <p:spPr bwMode="auto">
          <a:xfrm>
            <a:off x="3044825" y="3330575"/>
            <a:ext cx="1397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5971" name="Oval 67"/>
          <p:cNvSpPr>
            <a:spLocks noChangeArrowheads="1"/>
          </p:cNvSpPr>
          <p:nvPr/>
        </p:nvSpPr>
        <p:spPr bwMode="auto">
          <a:xfrm>
            <a:off x="3883025" y="3254375"/>
            <a:ext cx="139700" cy="1397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5972" name="Oval 68"/>
          <p:cNvSpPr>
            <a:spLocks noChangeArrowheads="1"/>
          </p:cNvSpPr>
          <p:nvPr/>
        </p:nvSpPr>
        <p:spPr bwMode="auto">
          <a:xfrm>
            <a:off x="2816225" y="3635375"/>
            <a:ext cx="139700" cy="1397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5973" name="Oval 69"/>
          <p:cNvSpPr>
            <a:spLocks noChangeArrowheads="1"/>
          </p:cNvSpPr>
          <p:nvPr/>
        </p:nvSpPr>
        <p:spPr bwMode="auto">
          <a:xfrm>
            <a:off x="2511425" y="4092575"/>
            <a:ext cx="139700" cy="1397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5974" name="Oval 70"/>
          <p:cNvSpPr>
            <a:spLocks noChangeArrowheads="1"/>
          </p:cNvSpPr>
          <p:nvPr/>
        </p:nvSpPr>
        <p:spPr bwMode="auto">
          <a:xfrm>
            <a:off x="3197225" y="4092575"/>
            <a:ext cx="139700" cy="1397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5975" name="Oval 71"/>
          <p:cNvSpPr>
            <a:spLocks noChangeArrowheads="1"/>
          </p:cNvSpPr>
          <p:nvPr/>
        </p:nvSpPr>
        <p:spPr bwMode="auto">
          <a:xfrm>
            <a:off x="1749425" y="4397375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5976" name="Oval 72"/>
          <p:cNvSpPr>
            <a:spLocks noChangeArrowheads="1"/>
          </p:cNvSpPr>
          <p:nvPr/>
        </p:nvSpPr>
        <p:spPr bwMode="auto">
          <a:xfrm>
            <a:off x="1139825" y="4702175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5977" name="Oval 73"/>
          <p:cNvSpPr>
            <a:spLocks noChangeArrowheads="1"/>
          </p:cNvSpPr>
          <p:nvPr/>
        </p:nvSpPr>
        <p:spPr bwMode="auto">
          <a:xfrm>
            <a:off x="2206625" y="4854575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5978" name="Oval 74"/>
          <p:cNvSpPr>
            <a:spLocks noChangeArrowheads="1"/>
          </p:cNvSpPr>
          <p:nvPr/>
        </p:nvSpPr>
        <p:spPr bwMode="auto">
          <a:xfrm>
            <a:off x="1749425" y="4930775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75991" name="Picture 8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1628775"/>
            <a:ext cx="1296988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Nearest Neighbours</a:t>
            </a:r>
            <a:endParaRPr lang="en-US"/>
          </a:p>
        </p:txBody>
      </p:sp>
      <p:sp>
        <p:nvSpPr>
          <p:cNvPr id="127795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tabLst>
                <a:tab pos="88900" algn="l"/>
              </a:tabLst>
            </a:pPr>
            <a:endParaRPr lang="en-US">
              <a:solidFill>
                <a:srgbClr val="000099"/>
              </a:solidFill>
            </a:endParaRPr>
          </a:p>
          <a:p>
            <a:pPr marL="1257300" lvl="2" indent="-342900">
              <a:tabLst>
                <a:tab pos="88900" algn="l"/>
              </a:tabLst>
            </a:pPr>
            <a:endParaRPr lang="en-GB"/>
          </a:p>
          <a:p>
            <a:pPr marL="838200" lvl="1" indent="-381000">
              <a:tabLst>
                <a:tab pos="88900" algn="l"/>
              </a:tabLst>
            </a:pPr>
            <a:endParaRPr lang="en-GB"/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G53MLE  Machine Learning Dr Guoping Qiu</a:t>
            </a:r>
            <a:endParaRPr lang="en-GB" b="1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BA95BC31-2FE3-4461-9EE9-E0E3AA5A4C48}" type="slidenum">
              <a:rPr lang="en-GB"/>
              <a:pPr/>
              <a:t>3</a:t>
            </a:fld>
            <a:endParaRPr lang="en-GB"/>
          </a:p>
        </p:txBody>
      </p:sp>
      <p:sp>
        <p:nvSpPr>
          <p:cNvPr id="1277956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>
              <a:solidFill>
                <a:srgbClr val="FF0000"/>
              </a:solidFill>
            </a:endParaRPr>
          </a:p>
        </p:txBody>
      </p:sp>
      <p:grpSp>
        <p:nvGrpSpPr>
          <p:cNvPr id="1278028" name="Group 76"/>
          <p:cNvGrpSpPr>
            <a:grpSpLocks/>
          </p:cNvGrpSpPr>
          <p:nvPr/>
        </p:nvGrpSpPr>
        <p:grpSpPr bwMode="auto">
          <a:xfrm>
            <a:off x="2195513" y="1139825"/>
            <a:ext cx="5183187" cy="3944938"/>
            <a:chOff x="1519" y="1263"/>
            <a:chExt cx="3265" cy="2485"/>
          </a:xfrm>
        </p:grpSpPr>
        <p:grpSp>
          <p:nvGrpSpPr>
            <p:cNvPr id="1277992" name="Group 40"/>
            <p:cNvGrpSpPr>
              <a:grpSpLocks/>
            </p:cNvGrpSpPr>
            <p:nvPr/>
          </p:nvGrpSpPr>
          <p:grpSpPr bwMode="auto">
            <a:xfrm>
              <a:off x="1519" y="1263"/>
              <a:ext cx="3265" cy="2485"/>
              <a:chOff x="1671" y="490"/>
              <a:chExt cx="3265" cy="2485"/>
            </a:xfrm>
          </p:grpSpPr>
          <p:sp>
            <p:nvSpPr>
              <p:cNvPr id="1277993" name="Line 41"/>
              <p:cNvSpPr>
                <a:spLocks noChangeShapeType="1"/>
              </p:cNvSpPr>
              <p:nvPr/>
            </p:nvSpPr>
            <p:spPr bwMode="auto">
              <a:xfrm>
                <a:off x="1728" y="816"/>
                <a:ext cx="0" cy="20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7994" name="Line 42"/>
              <p:cNvSpPr>
                <a:spLocks noChangeShapeType="1"/>
              </p:cNvSpPr>
              <p:nvPr/>
            </p:nvSpPr>
            <p:spPr bwMode="auto">
              <a:xfrm>
                <a:off x="1728" y="2832"/>
                <a:ext cx="28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7995" name="Rectangle 43"/>
              <p:cNvSpPr>
                <a:spLocks noChangeArrowheads="1"/>
              </p:cNvSpPr>
              <p:nvPr/>
            </p:nvSpPr>
            <p:spPr bwMode="auto">
              <a:xfrm>
                <a:off x="1671" y="490"/>
                <a:ext cx="289" cy="3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GB" sz="2800" i="1">
                    <a:solidFill>
                      <a:schemeClr val="tx1"/>
                    </a:solidFill>
                    <a:latin typeface="Times New Roman" pitchFamily="18" charset="0"/>
                  </a:rPr>
                  <a:t>x</a:t>
                </a:r>
                <a:r>
                  <a:rPr lang="en-GB" sz="2800" baseline="-25000">
                    <a:solidFill>
                      <a:schemeClr val="tx1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277996" name="Rectangle 44"/>
              <p:cNvSpPr>
                <a:spLocks noChangeArrowheads="1"/>
              </p:cNvSpPr>
              <p:nvPr/>
            </p:nvSpPr>
            <p:spPr bwMode="auto">
              <a:xfrm>
                <a:off x="4647" y="2650"/>
                <a:ext cx="289" cy="3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GB" sz="2800" i="1">
                    <a:solidFill>
                      <a:schemeClr val="tx1"/>
                    </a:solidFill>
                    <a:latin typeface="Times New Roman" pitchFamily="18" charset="0"/>
                  </a:rPr>
                  <a:t>x</a:t>
                </a:r>
                <a:r>
                  <a:rPr lang="en-GB" sz="2800" baseline="-25000">
                    <a:solidFill>
                      <a:schemeClr val="tx1"/>
                    </a:solidFill>
                    <a:latin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278012" name="Oval 60"/>
            <p:cNvSpPr>
              <a:spLocks noChangeArrowheads="1"/>
            </p:cNvSpPr>
            <p:nvPr/>
          </p:nvSpPr>
          <p:spPr bwMode="auto">
            <a:xfrm>
              <a:off x="3246" y="1666"/>
              <a:ext cx="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013" name="Oval 61"/>
            <p:cNvSpPr>
              <a:spLocks noChangeArrowheads="1"/>
            </p:cNvSpPr>
            <p:nvPr/>
          </p:nvSpPr>
          <p:spPr bwMode="auto">
            <a:xfrm>
              <a:off x="2430" y="2242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014" name="Oval 62"/>
            <p:cNvSpPr>
              <a:spLocks noChangeArrowheads="1"/>
            </p:cNvSpPr>
            <p:nvPr/>
          </p:nvSpPr>
          <p:spPr bwMode="auto">
            <a:xfrm>
              <a:off x="1854" y="2674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015" name="Oval 63"/>
            <p:cNvSpPr>
              <a:spLocks noChangeArrowheads="1"/>
            </p:cNvSpPr>
            <p:nvPr/>
          </p:nvSpPr>
          <p:spPr bwMode="auto">
            <a:xfrm>
              <a:off x="3054" y="1906"/>
              <a:ext cx="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016" name="Oval 64"/>
            <p:cNvSpPr>
              <a:spLocks noChangeArrowheads="1"/>
            </p:cNvSpPr>
            <p:nvPr/>
          </p:nvSpPr>
          <p:spPr bwMode="auto">
            <a:xfrm>
              <a:off x="3630" y="1906"/>
              <a:ext cx="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017" name="Oval 65"/>
            <p:cNvSpPr>
              <a:spLocks noChangeArrowheads="1"/>
            </p:cNvSpPr>
            <p:nvPr/>
          </p:nvSpPr>
          <p:spPr bwMode="auto">
            <a:xfrm>
              <a:off x="3774" y="2050"/>
              <a:ext cx="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018" name="Oval 66"/>
            <p:cNvSpPr>
              <a:spLocks noChangeArrowheads="1"/>
            </p:cNvSpPr>
            <p:nvPr/>
          </p:nvSpPr>
          <p:spPr bwMode="auto">
            <a:xfrm>
              <a:off x="3006" y="2098"/>
              <a:ext cx="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019" name="Oval 67"/>
            <p:cNvSpPr>
              <a:spLocks noChangeArrowheads="1"/>
            </p:cNvSpPr>
            <p:nvPr/>
          </p:nvSpPr>
          <p:spPr bwMode="auto">
            <a:xfrm>
              <a:off x="3534" y="2050"/>
              <a:ext cx="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020" name="Oval 68"/>
            <p:cNvSpPr>
              <a:spLocks noChangeArrowheads="1"/>
            </p:cNvSpPr>
            <p:nvPr/>
          </p:nvSpPr>
          <p:spPr bwMode="auto">
            <a:xfrm>
              <a:off x="2862" y="2290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021" name="Oval 69"/>
            <p:cNvSpPr>
              <a:spLocks noChangeArrowheads="1"/>
            </p:cNvSpPr>
            <p:nvPr/>
          </p:nvSpPr>
          <p:spPr bwMode="auto">
            <a:xfrm>
              <a:off x="2670" y="2578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022" name="Oval 70"/>
            <p:cNvSpPr>
              <a:spLocks noChangeArrowheads="1"/>
            </p:cNvSpPr>
            <p:nvPr/>
          </p:nvSpPr>
          <p:spPr bwMode="auto">
            <a:xfrm>
              <a:off x="3102" y="2578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023" name="Oval 71"/>
            <p:cNvSpPr>
              <a:spLocks noChangeArrowheads="1"/>
            </p:cNvSpPr>
            <p:nvPr/>
          </p:nvSpPr>
          <p:spPr bwMode="auto">
            <a:xfrm>
              <a:off x="2190" y="2770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024" name="Oval 72"/>
            <p:cNvSpPr>
              <a:spLocks noChangeArrowheads="1"/>
            </p:cNvSpPr>
            <p:nvPr/>
          </p:nvSpPr>
          <p:spPr bwMode="auto">
            <a:xfrm>
              <a:off x="1806" y="2962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025" name="Oval 73"/>
            <p:cNvSpPr>
              <a:spLocks noChangeArrowheads="1"/>
            </p:cNvSpPr>
            <p:nvPr/>
          </p:nvSpPr>
          <p:spPr bwMode="auto">
            <a:xfrm>
              <a:off x="2478" y="305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026" name="Oval 74"/>
            <p:cNvSpPr>
              <a:spLocks noChangeArrowheads="1"/>
            </p:cNvSpPr>
            <p:nvPr/>
          </p:nvSpPr>
          <p:spPr bwMode="auto">
            <a:xfrm>
              <a:off x="2190" y="3106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8029" name="AutoShape 77"/>
          <p:cNvSpPr>
            <a:spLocks noChangeArrowheads="1"/>
          </p:cNvSpPr>
          <p:nvPr/>
        </p:nvSpPr>
        <p:spPr bwMode="auto">
          <a:xfrm>
            <a:off x="4859338" y="3789363"/>
            <a:ext cx="144462" cy="1444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78033" name="Line 81"/>
          <p:cNvSpPr>
            <a:spLocks noChangeShapeType="1"/>
          </p:cNvSpPr>
          <p:nvPr/>
        </p:nvSpPr>
        <p:spPr bwMode="auto">
          <a:xfrm flipH="1" flipV="1">
            <a:off x="4427538" y="2852738"/>
            <a:ext cx="504825" cy="1008062"/>
          </a:xfrm>
          <a:prstGeom prst="line">
            <a:avLst/>
          </a:prstGeom>
          <a:noFill/>
          <a:ln w="47625">
            <a:solidFill>
              <a:srgbClr val="26E44F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278034" name="Object 82"/>
          <p:cNvGraphicFramePr>
            <a:graphicFrameLocks noChangeAspect="1"/>
          </p:cNvGraphicFramePr>
          <p:nvPr/>
        </p:nvGraphicFramePr>
        <p:xfrm>
          <a:off x="5387975" y="2535238"/>
          <a:ext cx="2784475" cy="722312"/>
        </p:xfrm>
        <a:graphic>
          <a:graphicData uri="http://schemas.openxmlformats.org/presentationml/2006/ole">
            <p:oleObj spid="_x0000_s1278034" name="Equation" r:id="rId4" imgW="1663560" imgH="431640" progId="Equation.3">
              <p:embed/>
            </p:oleObj>
          </a:graphicData>
        </a:graphic>
      </p:graphicFrame>
      <p:sp>
        <p:nvSpPr>
          <p:cNvPr id="1278035" name="Text Box 83"/>
          <p:cNvSpPr txBox="1">
            <a:spLocks noChangeArrowheads="1"/>
          </p:cNvSpPr>
          <p:nvPr/>
        </p:nvSpPr>
        <p:spPr bwMode="auto">
          <a:xfrm>
            <a:off x="5003800" y="3933825"/>
            <a:ext cx="2805113" cy="346075"/>
          </a:xfrm>
          <a:prstGeom prst="rect">
            <a:avLst/>
          </a:prstGeom>
          <a:solidFill>
            <a:srgbClr val="26E44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X(i)=(x</a:t>
            </a:r>
            <a:r>
              <a:rPr lang="en-US" sz="1600" baseline="-25000"/>
              <a:t>1</a:t>
            </a:r>
            <a:r>
              <a:rPr lang="en-US" sz="1600"/>
              <a:t>(i), x</a:t>
            </a:r>
            <a:r>
              <a:rPr lang="en-US" sz="1600" baseline="-25000"/>
              <a:t>2</a:t>
            </a:r>
            <a:r>
              <a:rPr lang="en-US" sz="1600"/>
              <a:t>(i), …,x</a:t>
            </a:r>
            <a:r>
              <a:rPr lang="en-US" sz="1600" baseline="-25000"/>
              <a:t>n</a:t>
            </a:r>
            <a:r>
              <a:rPr lang="en-US" sz="1600"/>
              <a:t>(i))</a:t>
            </a:r>
          </a:p>
        </p:txBody>
      </p:sp>
      <p:sp>
        <p:nvSpPr>
          <p:cNvPr id="1278036" name="Text Box 84"/>
          <p:cNvSpPr txBox="1">
            <a:spLocks noChangeArrowheads="1"/>
          </p:cNvSpPr>
          <p:nvPr/>
        </p:nvSpPr>
        <p:spPr bwMode="auto">
          <a:xfrm>
            <a:off x="1331913" y="1844675"/>
            <a:ext cx="2862262" cy="346075"/>
          </a:xfrm>
          <a:prstGeom prst="rect">
            <a:avLst/>
          </a:prstGeom>
          <a:solidFill>
            <a:srgbClr val="26E44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X(j)=(x</a:t>
            </a:r>
            <a:r>
              <a:rPr lang="en-US" sz="1600" baseline="-25000"/>
              <a:t>1</a:t>
            </a:r>
            <a:r>
              <a:rPr lang="en-US" sz="1600"/>
              <a:t>(j), x</a:t>
            </a:r>
            <a:r>
              <a:rPr lang="en-US" sz="1600" baseline="-25000"/>
              <a:t>2</a:t>
            </a:r>
            <a:r>
              <a:rPr lang="en-US" sz="1600"/>
              <a:t>(j), …,x</a:t>
            </a:r>
            <a:r>
              <a:rPr lang="en-US" sz="1600" baseline="-25000"/>
              <a:t>n</a:t>
            </a:r>
            <a:r>
              <a:rPr lang="en-US" sz="1600"/>
              <a:t>(j))</a:t>
            </a:r>
          </a:p>
        </p:txBody>
      </p:sp>
      <p:sp>
        <p:nvSpPr>
          <p:cNvPr id="1278037" name="Line 85"/>
          <p:cNvSpPr>
            <a:spLocks noChangeShapeType="1"/>
          </p:cNvSpPr>
          <p:nvPr/>
        </p:nvSpPr>
        <p:spPr bwMode="auto">
          <a:xfrm flipH="1">
            <a:off x="4859338" y="2997200"/>
            <a:ext cx="649287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Nearest Neighbour Algorithm</a:t>
            </a:r>
            <a:endParaRPr lang="en-US" b="0"/>
          </a:p>
        </p:txBody>
      </p:sp>
      <p:sp>
        <p:nvSpPr>
          <p:cNvPr id="128000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tabLst>
                <a:tab pos="88900" algn="l"/>
              </a:tabLst>
            </a:pPr>
            <a:r>
              <a:rPr lang="en-US" sz="2000">
                <a:solidFill>
                  <a:srgbClr val="000099"/>
                </a:solidFill>
              </a:rPr>
              <a:t>Given training data (X(1),D(1)), (X(2),D(2)), …, (X(N),D(N))</a:t>
            </a:r>
          </a:p>
          <a:p>
            <a:pPr marL="457200" indent="-457200">
              <a:tabLst>
                <a:tab pos="88900" algn="l"/>
              </a:tabLst>
            </a:pPr>
            <a:endParaRPr lang="en-US" sz="2000">
              <a:solidFill>
                <a:srgbClr val="000099"/>
              </a:solidFill>
            </a:endParaRPr>
          </a:p>
          <a:p>
            <a:pPr marL="457200" indent="-457200">
              <a:tabLst>
                <a:tab pos="88900" algn="l"/>
              </a:tabLst>
            </a:pPr>
            <a:r>
              <a:rPr lang="en-US" sz="2000"/>
              <a:t>Define a distance metric between points in inputs space. Common measures are:</a:t>
            </a:r>
          </a:p>
          <a:p>
            <a:pPr marL="457200" indent="-457200">
              <a:tabLst>
                <a:tab pos="88900" algn="l"/>
              </a:tabLst>
            </a:pPr>
            <a:endParaRPr lang="en-US" sz="2000"/>
          </a:p>
          <a:p>
            <a:pPr marL="1257300" lvl="2" indent="-342900">
              <a:buFont typeface="Wingdings" pitchFamily="2" charset="2"/>
              <a:buNone/>
              <a:tabLst>
                <a:tab pos="88900" algn="l"/>
              </a:tabLst>
            </a:pPr>
            <a:r>
              <a:rPr lang="en-US"/>
              <a:t>Euclidean Distance</a:t>
            </a:r>
          </a:p>
          <a:p>
            <a:pPr marL="1257300" lvl="2" indent="-342900">
              <a:buFont typeface="Wingdings" pitchFamily="2" charset="2"/>
              <a:buNone/>
              <a:tabLst>
                <a:tab pos="88900" algn="l"/>
              </a:tabLst>
            </a:pPr>
            <a:endParaRPr lang="en-US"/>
          </a:p>
          <a:p>
            <a:pPr marL="1257300" lvl="2" indent="-342900">
              <a:buFont typeface="Wingdings" pitchFamily="2" charset="2"/>
              <a:buNone/>
              <a:tabLst>
                <a:tab pos="88900" algn="l"/>
              </a:tabLst>
            </a:pPr>
            <a:endParaRPr lang="en-US"/>
          </a:p>
          <a:p>
            <a:pPr marL="457200" indent="-457200">
              <a:tabLst>
                <a:tab pos="88900" algn="l"/>
              </a:tabLst>
            </a:pPr>
            <a:endParaRPr lang="en-US"/>
          </a:p>
          <a:p>
            <a:pPr marL="457200" indent="-457200">
              <a:tabLst>
                <a:tab pos="88900" algn="l"/>
              </a:tabLst>
            </a:pPr>
            <a:endParaRPr lang="en-US" sz="2000">
              <a:solidFill>
                <a:srgbClr val="000099"/>
              </a:solidFill>
            </a:endParaRPr>
          </a:p>
          <a:p>
            <a:pPr marL="1257300" lvl="2" indent="-342900">
              <a:tabLst>
                <a:tab pos="88900" algn="l"/>
              </a:tabLst>
            </a:pPr>
            <a:endParaRPr lang="en-GB" sz="1600"/>
          </a:p>
          <a:p>
            <a:pPr marL="838200" lvl="1" indent="-381000">
              <a:tabLst>
                <a:tab pos="88900" algn="l"/>
              </a:tabLst>
            </a:pPr>
            <a:endParaRPr lang="en-GB" sz="180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G53MLE  Machine Learning Dr Guoping Qiu</a:t>
            </a:r>
            <a:endParaRPr lang="en-GB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413A77AE-C99C-4C9D-9B62-9698EE5440A6}" type="slidenum">
              <a:rPr lang="en-GB"/>
              <a:pPr/>
              <a:t>4</a:t>
            </a:fld>
            <a:endParaRPr lang="en-GB"/>
          </a:p>
        </p:txBody>
      </p:sp>
      <p:sp>
        <p:nvSpPr>
          <p:cNvPr id="1280004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>
              <a:solidFill>
                <a:srgbClr val="FF0000"/>
              </a:solidFill>
            </a:endParaRPr>
          </a:p>
        </p:txBody>
      </p:sp>
      <p:graphicFrame>
        <p:nvGraphicFramePr>
          <p:cNvPr id="1280033" name="Object 33"/>
          <p:cNvGraphicFramePr>
            <a:graphicFrameLocks noChangeAspect="1"/>
          </p:cNvGraphicFramePr>
          <p:nvPr/>
        </p:nvGraphicFramePr>
        <p:xfrm>
          <a:off x="4211638" y="3282950"/>
          <a:ext cx="2784475" cy="722313"/>
        </p:xfrm>
        <a:graphic>
          <a:graphicData uri="http://schemas.openxmlformats.org/presentationml/2006/ole">
            <p:oleObj spid="_x0000_s1280033" name="Equation" r:id="rId4" imgW="166356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K-Nearest Neighbour Model</a:t>
            </a:r>
            <a:endParaRPr lang="en-US" b="0"/>
          </a:p>
        </p:txBody>
      </p:sp>
      <p:sp>
        <p:nvSpPr>
          <p:cNvPr id="128205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buFont typeface="Wingdings" pitchFamily="2" charset="2"/>
              <a:buNone/>
              <a:tabLst>
                <a:tab pos="88900" algn="l"/>
              </a:tabLst>
            </a:pPr>
            <a:r>
              <a:rPr lang="en-US"/>
              <a:t>Given test point X</a:t>
            </a:r>
          </a:p>
          <a:p>
            <a:pPr marL="457200" indent="-457200">
              <a:tabLst>
                <a:tab pos="88900" algn="l"/>
              </a:tabLst>
            </a:pPr>
            <a:endParaRPr lang="en-US"/>
          </a:p>
          <a:p>
            <a:pPr marL="457200" indent="-457200">
              <a:tabLst>
                <a:tab pos="88900" algn="l"/>
              </a:tabLst>
            </a:pPr>
            <a:r>
              <a:rPr lang="en-US"/>
              <a:t>Find the K nearest training inputs to X</a:t>
            </a:r>
          </a:p>
          <a:p>
            <a:pPr marL="457200" indent="-457200">
              <a:tabLst>
                <a:tab pos="88900" algn="l"/>
              </a:tabLst>
            </a:pPr>
            <a:endParaRPr lang="en-US"/>
          </a:p>
          <a:p>
            <a:pPr marL="457200" indent="-457200">
              <a:tabLst>
                <a:tab pos="88900" algn="l"/>
              </a:tabLst>
            </a:pPr>
            <a:r>
              <a:rPr lang="en-US"/>
              <a:t>Denote these points as </a:t>
            </a:r>
          </a:p>
          <a:p>
            <a:pPr marL="457200" indent="-457200">
              <a:tabLst>
                <a:tab pos="88900" algn="l"/>
              </a:tabLst>
            </a:pPr>
            <a:endParaRPr lang="en-US"/>
          </a:p>
          <a:p>
            <a:pPr marL="838200" lvl="1" indent="-381000">
              <a:buFont typeface="Wingdings" pitchFamily="2" charset="2"/>
              <a:buNone/>
              <a:tabLst>
                <a:tab pos="88900" algn="l"/>
              </a:tabLst>
            </a:pPr>
            <a:r>
              <a:rPr lang="en-US" sz="1800"/>
              <a:t>(X(1),D(1)), (X(2), D(2)), …, (X(k), D(k))</a:t>
            </a:r>
          </a:p>
          <a:p>
            <a:pPr marL="457200" indent="-457200">
              <a:tabLst>
                <a:tab pos="88900" algn="l"/>
              </a:tabLst>
            </a:pPr>
            <a:endParaRPr lang="en-US" sz="2000">
              <a:solidFill>
                <a:srgbClr val="000099"/>
              </a:solidFill>
            </a:endParaRPr>
          </a:p>
          <a:p>
            <a:pPr marL="1257300" lvl="2" indent="-342900">
              <a:tabLst>
                <a:tab pos="88900" algn="l"/>
              </a:tabLst>
            </a:pPr>
            <a:endParaRPr lang="en-GB" sz="1600"/>
          </a:p>
          <a:p>
            <a:pPr marL="838200" lvl="1" indent="-381000">
              <a:tabLst>
                <a:tab pos="88900" algn="l"/>
              </a:tabLst>
            </a:pPr>
            <a:endParaRPr lang="en-GB" sz="1800"/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G53MLE  Machine Learning Dr Guoping Qiu</a:t>
            </a:r>
            <a:endParaRPr lang="en-GB" b="1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46383025-BC75-4FD5-9FAE-ABE0FC7A0AC1}" type="slidenum">
              <a:rPr lang="en-GB"/>
              <a:pPr/>
              <a:t>5</a:t>
            </a:fld>
            <a:endParaRPr lang="en-GB"/>
          </a:p>
        </p:txBody>
      </p:sp>
      <p:sp>
        <p:nvSpPr>
          <p:cNvPr id="1282052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1282062" name="Oval 14"/>
          <p:cNvSpPr>
            <a:spLocks noChangeArrowheads="1"/>
          </p:cNvSpPr>
          <p:nvPr/>
        </p:nvSpPr>
        <p:spPr bwMode="auto">
          <a:xfrm>
            <a:off x="6680200" y="4586288"/>
            <a:ext cx="74613" cy="777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2063" name="Oval 15"/>
          <p:cNvSpPr>
            <a:spLocks noChangeArrowheads="1"/>
          </p:cNvSpPr>
          <p:nvPr/>
        </p:nvSpPr>
        <p:spPr bwMode="auto">
          <a:xfrm>
            <a:off x="5989638" y="5091113"/>
            <a:ext cx="74612" cy="77787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2064" name="Oval 16"/>
          <p:cNvSpPr>
            <a:spLocks noChangeArrowheads="1"/>
          </p:cNvSpPr>
          <p:nvPr/>
        </p:nvSpPr>
        <p:spPr bwMode="auto">
          <a:xfrm>
            <a:off x="5502275" y="5470525"/>
            <a:ext cx="74613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2065" name="Oval 17"/>
          <p:cNvSpPr>
            <a:spLocks noChangeArrowheads="1"/>
          </p:cNvSpPr>
          <p:nvPr/>
        </p:nvSpPr>
        <p:spPr bwMode="auto">
          <a:xfrm>
            <a:off x="6516688" y="4797425"/>
            <a:ext cx="74612" cy="76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2066" name="Oval 18"/>
          <p:cNvSpPr>
            <a:spLocks noChangeArrowheads="1"/>
          </p:cNvSpPr>
          <p:nvPr/>
        </p:nvSpPr>
        <p:spPr bwMode="auto">
          <a:xfrm>
            <a:off x="7004050" y="4797425"/>
            <a:ext cx="74613" cy="76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2067" name="Oval 19"/>
          <p:cNvSpPr>
            <a:spLocks noChangeArrowheads="1"/>
          </p:cNvSpPr>
          <p:nvPr/>
        </p:nvSpPr>
        <p:spPr bwMode="auto">
          <a:xfrm>
            <a:off x="7126288" y="4922838"/>
            <a:ext cx="74612" cy="777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2068" name="Oval 20"/>
          <p:cNvSpPr>
            <a:spLocks noChangeArrowheads="1"/>
          </p:cNvSpPr>
          <p:nvPr/>
        </p:nvSpPr>
        <p:spPr bwMode="auto">
          <a:xfrm>
            <a:off x="6477000" y="4965700"/>
            <a:ext cx="74613" cy="76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82069" name="Oval 21"/>
          <p:cNvSpPr>
            <a:spLocks noChangeArrowheads="1"/>
          </p:cNvSpPr>
          <p:nvPr/>
        </p:nvSpPr>
        <p:spPr bwMode="auto">
          <a:xfrm>
            <a:off x="6923088" y="4922838"/>
            <a:ext cx="74612" cy="777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2070" name="Oval 22"/>
          <p:cNvSpPr>
            <a:spLocks noChangeArrowheads="1"/>
          </p:cNvSpPr>
          <p:nvPr/>
        </p:nvSpPr>
        <p:spPr bwMode="auto">
          <a:xfrm>
            <a:off x="6354763" y="5133975"/>
            <a:ext cx="74612" cy="762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2071" name="Oval 23"/>
          <p:cNvSpPr>
            <a:spLocks noChangeArrowheads="1"/>
          </p:cNvSpPr>
          <p:nvPr/>
        </p:nvSpPr>
        <p:spPr bwMode="auto">
          <a:xfrm>
            <a:off x="6192838" y="5386388"/>
            <a:ext cx="74612" cy="762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2072" name="Oval 24"/>
          <p:cNvSpPr>
            <a:spLocks noChangeArrowheads="1"/>
          </p:cNvSpPr>
          <p:nvPr/>
        </p:nvSpPr>
        <p:spPr bwMode="auto">
          <a:xfrm>
            <a:off x="6557963" y="5386388"/>
            <a:ext cx="74612" cy="762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2073" name="Oval 25"/>
          <p:cNvSpPr>
            <a:spLocks noChangeArrowheads="1"/>
          </p:cNvSpPr>
          <p:nvPr/>
        </p:nvSpPr>
        <p:spPr bwMode="auto">
          <a:xfrm>
            <a:off x="5786438" y="5554663"/>
            <a:ext cx="74612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2074" name="Oval 26"/>
          <p:cNvSpPr>
            <a:spLocks noChangeArrowheads="1"/>
          </p:cNvSpPr>
          <p:nvPr/>
        </p:nvSpPr>
        <p:spPr bwMode="auto">
          <a:xfrm>
            <a:off x="5462588" y="5722938"/>
            <a:ext cx="74612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2075" name="Oval 27"/>
          <p:cNvSpPr>
            <a:spLocks noChangeArrowheads="1"/>
          </p:cNvSpPr>
          <p:nvPr/>
        </p:nvSpPr>
        <p:spPr bwMode="auto">
          <a:xfrm>
            <a:off x="6030913" y="5807075"/>
            <a:ext cx="74612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2076" name="Oval 28"/>
          <p:cNvSpPr>
            <a:spLocks noChangeArrowheads="1"/>
          </p:cNvSpPr>
          <p:nvPr/>
        </p:nvSpPr>
        <p:spPr bwMode="auto">
          <a:xfrm>
            <a:off x="5786438" y="5848350"/>
            <a:ext cx="74612" cy="77788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2077" name="AutoShape 29"/>
          <p:cNvSpPr>
            <a:spLocks noChangeArrowheads="1"/>
          </p:cNvSpPr>
          <p:nvPr/>
        </p:nvSpPr>
        <p:spPr bwMode="auto">
          <a:xfrm>
            <a:off x="6661150" y="5157788"/>
            <a:ext cx="73025" cy="73025"/>
          </a:xfrm>
          <a:prstGeom prst="triangle">
            <a:avLst>
              <a:gd name="adj" fmla="val 50000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2078" name="Oval 30"/>
          <p:cNvSpPr>
            <a:spLocks noChangeArrowheads="1"/>
          </p:cNvSpPr>
          <p:nvPr/>
        </p:nvSpPr>
        <p:spPr bwMode="auto">
          <a:xfrm>
            <a:off x="6300788" y="4725988"/>
            <a:ext cx="792162" cy="792162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2079" name="Line 31"/>
          <p:cNvSpPr>
            <a:spLocks noChangeShapeType="1"/>
          </p:cNvSpPr>
          <p:nvPr/>
        </p:nvSpPr>
        <p:spPr bwMode="auto">
          <a:xfrm>
            <a:off x="5003800" y="4437063"/>
            <a:ext cx="1296988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2080" name="Text Box 32"/>
          <p:cNvSpPr txBox="1">
            <a:spLocks noChangeArrowheads="1"/>
          </p:cNvSpPr>
          <p:nvPr/>
        </p:nvSpPr>
        <p:spPr bwMode="auto">
          <a:xfrm>
            <a:off x="6661150" y="5006975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x</a:t>
            </a:r>
          </a:p>
        </p:txBody>
      </p:sp>
      <p:sp>
        <p:nvSpPr>
          <p:cNvPr id="1282081" name="Line 33"/>
          <p:cNvSpPr>
            <a:spLocks noChangeShapeType="1"/>
          </p:cNvSpPr>
          <p:nvPr/>
        </p:nvSpPr>
        <p:spPr bwMode="auto">
          <a:xfrm>
            <a:off x="1331913" y="4437063"/>
            <a:ext cx="46085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2082" name="Line 34"/>
          <p:cNvSpPr>
            <a:spLocks noChangeShapeType="1"/>
          </p:cNvSpPr>
          <p:nvPr/>
        </p:nvSpPr>
        <p:spPr bwMode="auto">
          <a:xfrm flipH="1" flipV="1">
            <a:off x="1258888" y="4292600"/>
            <a:ext cx="73025" cy="1444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2083" name="Line 35"/>
          <p:cNvSpPr>
            <a:spLocks noChangeShapeType="1"/>
          </p:cNvSpPr>
          <p:nvPr/>
        </p:nvSpPr>
        <p:spPr bwMode="auto">
          <a:xfrm flipV="1">
            <a:off x="5940425" y="4221163"/>
            <a:ext cx="71438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K-Nearest Neighbour Model</a:t>
            </a:r>
            <a:endParaRPr lang="en-US" b="0"/>
          </a:p>
        </p:txBody>
      </p:sp>
      <p:sp>
        <p:nvSpPr>
          <p:cNvPr id="128409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buFont typeface="Wingdings" pitchFamily="2" charset="2"/>
              <a:buNone/>
              <a:tabLst>
                <a:tab pos="88900" algn="l"/>
              </a:tabLst>
            </a:pPr>
            <a:r>
              <a:rPr lang="en-US"/>
              <a:t>Classification</a:t>
            </a:r>
          </a:p>
          <a:p>
            <a:pPr marL="457200" indent="-457200">
              <a:tabLst>
                <a:tab pos="88900" algn="l"/>
              </a:tabLst>
            </a:pPr>
            <a:endParaRPr lang="en-US"/>
          </a:p>
          <a:p>
            <a:pPr marL="457200" indent="-457200">
              <a:tabLst>
                <a:tab pos="88900" algn="l"/>
              </a:tabLst>
            </a:pPr>
            <a:r>
              <a:rPr lang="en-US"/>
              <a:t>The class identification of X</a:t>
            </a:r>
          </a:p>
          <a:p>
            <a:pPr marL="457200" indent="-457200">
              <a:tabLst>
                <a:tab pos="88900" algn="l"/>
              </a:tabLst>
            </a:pPr>
            <a:endParaRPr lang="en-GB" sz="2000"/>
          </a:p>
          <a:p>
            <a:pPr marL="457200" indent="-457200">
              <a:tabLst>
                <a:tab pos="88900" algn="l"/>
              </a:tabLst>
            </a:pPr>
            <a:endParaRPr lang="en-GB" sz="2000"/>
          </a:p>
          <a:p>
            <a:pPr marL="838200" lvl="1" indent="-381000">
              <a:buFont typeface="Wingdings" pitchFamily="2" charset="2"/>
              <a:buNone/>
              <a:tabLst>
                <a:tab pos="88900" algn="l"/>
              </a:tabLst>
            </a:pPr>
            <a:r>
              <a:rPr lang="en-GB" sz="1800"/>
              <a:t>Y = most common class in set {D(1), D(2), …, D(k)}</a:t>
            </a:r>
          </a:p>
          <a:p>
            <a:pPr marL="838200" lvl="1" indent="-381000">
              <a:tabLst>
                <a:tab pos="88900" algn="l"/>
              </a:tabLst>
            </a:pPr>
            <a:endParaRPr lang="en-GB" sz="180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G53MLE  Machine Learning Dr Guoping Qiu</a:t>
            </a:r>
            <a:endParaRPr lang="en-GB" b="1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11BEEC63-4E56-4B1F-8320-52ED900003C9}" type="slidenum">
              <a:rPr lang="en-GB"/>
              <a:pPr/>
              <a:t>6</a:t>
            </a:fld>
            <a:endParaRPr lang="en-GB"/>
          </a:p>
        </p:txBody>
      </p:sp>
      <p:sp>
        <p:nvSpPr>
          <p:cNvPr id="1284100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1284120" name="Oval 24"/>
          <p:cNvSpPr>
            <a:spLocks noChangeArrowheads="1"/>
          </p:cNvSpPr>
          <p:nvPr/>
        </p:nvSpPr>
        <p:spPr bwMode="auto">
          <a:xfrm>
            <a:off x="6076950" y="4221163"/>
            <a:ext cx="74613" cy="777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21" name="Oval 25"/>
          <p:cNvSpPr>
            <a:spLocks noChangeArrowheads="1"/>
          </p:cNvSpPr>
          <p:nvPr/>
        </p:nvSpPr>
        <p:spPr bwMode="auto">
          <a:xfrm>
            <a:off x="5386388" y="4725988"/>
            <a:ext cx="74612" cy="77787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22" name="Oval 26"/>
          <p:cNvSpPr>
            <a:spLocks noChangeArrowheads="1"/>
          </p:cNvSpPr>
          <p:nvPr/>
        </p:nvSpPr>
        <p:spPr bwMode="auto">
          <a:xfrm>
            <a:off x="4899025" y="5105400"/>
            <a:ext cx="74613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23" name="Oval 27"/>
          <p:cNvSpPr>
            <a:spLocks noChangeArrowheads="1"/>
          </p:cNvSpPr>
          <p:nvPr/>
        </p:nvSpPr>
        <p:spPr bwMode="auto">
          <a:xfrm>
            <a:off x="5913438" y="4432300"/>
            <a:ext cx="74612" cy="76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24" name="Oval 28"/>
          <p:cNvSpPr>
            <a:spLocks noChangeArrowheads="1"/>
          </p:cNvSpPr>
          <p:nvPr/>
        </p:nvSpPr>
        <p:spPr bwMode="auto">
          <a:xfrm>
            <a:off x="6400800" y="4432300"/>
            <a:ext cx="74613" cy="76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25" name="Oval 29"/>
          <p:cNvSpPr>
            <a:spLocks noChangeArrowheads="1"/>
          </p:cNvSpPr>
          <p:nvPr/>
        </p:nvSpPr>
        <p:spPr bwMode="auto">
          <a:xfrm>
            <a:off x="6523038" y="4557713"/>
            <a:ext cx="74612" cy="777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26" name="Oval 30"/>
          <p:cNvSpPr>
            <a:spLocks noChangeArrowheads="1"/>
          </p:cNvSpPr>
          <p:nvPr/>
        </p:nvSpPr>
        <p:spPr bwMode="auto">
          <a:xfrm>
            <a:off x="5873750" y="4600575"/>
            <a:ext cx="74613" cy="76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84127" name="Oval 31"/>
          <p:cNvSpPr>
            <a:spLocks noChangeArrowheads="1"/>
          </p:cNvSpPr>
          <p:nvPr/>
        </p:nvSpPr>
        <p:spPr bwMode="auto">
          <a:xfrm>
            <a:off x="6319838" y="4557713"/>
            <a:ext cx="74612" cy="777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28" name="Oval 32"/>
          <p:cNvSpPr>
            <a:spLocks noChangeArrowheads="1"/>
          </p:cNvSpPr>
          <p:nvPr/>
        </p:nvSpPr>
        <p:spPr bwMode="auto">
          <a:xfrm>
            <a:off x="5751513" y="4768850"/>
            <a:ext cx="74612" cy="762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29" name="Oval 33"/>
          <p:cNvSpPr>
            <a:spLocks noChangeArrowheads="1"/>
          </p:cNvSpPr>
          <p:nvPr/>
        </p:nvSpPr>
        <p:spPr bwMode="auto">
          <a:xfrm>
            <a:off x="5589588" y="5021263"/>
            <a:ext cx="74612" cy="762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30" name="Oval 34"/>
          <p:cNvSpPr>
            <a:spLocks noChangeArrowheads="1"/>
          </p:cNvSpPr>
          <p:nvPr/>
        </p:nvSpPr>
        <p:spPr bwMode="auto">
          <a:xfrm>
            <a:off x="5954713" y="5021263"/>
            <a:ext cx="74612" cy="762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31" name="Oval 35"/>
          <p:cNvSpPr>
            <a:spLocks noChangeArrowheads="1"/>
          </p:cNvSpPr>
          <p:nvPr/>
        </p:nvSpPr>
        <p:spPr bwMode="auto">
          <a:xfrm>
            <a:off x="5183188" y="5189538"/>
            <a:ext cx="74612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32" name="Oval 36"/>
          <p:cNvSpPr>
            <a:spLocks noChangeArrowheads="1"/>
          </p:cNvSpPr>
          <p:nvPr/>
        </p:nvSpPr>
        <p:spPr bwMode="auto">
          <a:xfrm>
            <a:off x="4859338" y="5357813"/>
            <a:ext cx="74612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33" name="Oval 37"/>
          <p:cNvSpPr>
            <a:spLocks noChangeArrowheads="1"/>
          </p:cNvSpPr>
          <p:nvPr/>
        </p:nvSpPr>
        <p:spPr bwMode="auto">
          <a:xfrm>
            <a:off x="5427663" y="5441950"/>
            <a:ext cx="74612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34" name="Oval 38"/>
          <p:cNvSpPr>
            <a:spLocks noChangeArrowheads="1"/>
          </p:cNvSpPr>
          <p:nvPr/>
        </p:nvSpPr>
        <p:spPr bwMode="auto">
          <a:xfrm>
            <a:off x="5183188" y="5483225"/>
            <a:ext cx="74612" cy="77788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35" name="AutoShape 39"/>
          <p:cNvSpPr>
            <a:spLocks noChangeArrowheads="1"/>
          </p:cNvSpPr>
          <p:nvPr/>
        </p:nvSpPr>
        <p:spPr bwMode="auto">
          <a:xfrm>
            <a:off x="6057900" y="4792663"/>
            <a:ext cx="73025" cy="73025"/>
          </a:xfrm>
          <a:prstGeom prst="triangle">
            <a:avLst>
              <a:gd name="adj" fmla="val 50000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36" name="Oval 40"/>
          <p:cNvSpPr>
            <a:spLocks noChangeArrowheads="1"/>
          </p:cNvSpPr>
          <p:nvPr/>
        </p:nvSpPr>
        <p:spPr bwMode="auto">
          <a:xfrm>
            <a:off x="5697538" y="4360863"/>
            <a:ext cx="792162" cy="792162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37" name="Text Box 41"/>
          <p:cNvSpPr txBox="1">
            <a:spLocks noChangeArrowheads="1"/>
          </p:cNvSpPr>
          <p:nvPr/>
        </p:nvSpPr>
        <p:spPr bwMode="auto">
          <a:xfrm>
            <a:off x="6057900" y="4641850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x</a:t>
            </a:r>
          </a:p>
        </p:txBody>
      </p:sp>
      <p:sp>
        <p:nvSpPr>
          <p:cNvPr id="1284138" name="Text Box 42"/>
          <p:cNvSpPr txBox="1">
            <a:spLocks noChangeArrowheads="1"/>
          </p:cNvSpPr>
          <p:nvPr/>
        </p:nvSpPr>
        <p:spPr bwMode="auto">
          <a:xfrm>
            <a:off x="1258888" y="4292600"/>
            <a:ext cx="319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x</a:t>
            </a:r>
          </a:p>
        </p:txBody>
      </p:sp>
      <p:sp>
        <p:nvSpPr>
          <p:cNvPr id="1284139" name="Oval 43"/>
          <p:cNvSpPr>
            <a:spLocks noChangeArrowheads="1"/>
          </p:cNvSpPr>
          <p:nvPr/>
        </p:nvSpPr>
        <p:spPr bwMode="auto">
          <a:xfrm>
            <a:off x="2120900" y="4437063"/>
            <a:ext cx="74613" cy="7778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4140" name="Line 44"/>
          <p:cNvSpPr>
            <a:spLocks noChangeShapeType="1"/>
          </p:cNvSpPr>
          <p:nvPr/>
        </p:nvSpPr>
        <p:spPr bwMode="auto">
          <a:xfrm>
            <a:off x="1546225" y="4476750"/>
            <a:ext cx="431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K-Nearest Neighbour Model</a:t>
            </a:r>
            <a:endParaRPr lang="en-US" b="0"/>
          </a:p>
        </p:txBody>
      </p:sp>
      <p:sp>
        <p:nvSpPr>
          <p:cNvPr id="128614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tabLst>
                <a:tab pos="88900" algn="l"/>
              </a:tabLst>
            </a:pPr>
            <a:r>
              <a:rPr lang="en-US" sz="1800"/>
              <a:t>Example : Classify whether a customer will respond to a survey question using a 3-Nearest Neighbor classifier</a:t>
            </a:r>
            <a:endParaRPr lang="en-GB" sz="1800"/>
          </a:p>
        </p:txBody>
      </p:sp>
      <p:sp>
        <p:nvSpPr>
          <p:cNvPr id="5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G53MLE  Machine Learning Dr Guoping Qiu</a:t>
            </a:r>
            <a:endParaRPr lang="en-GB" b="1"/>
          </a:p>
        </p:txBody>
      </p:sp>
      <p:sp>
        <p:nvSpPr>
          <p:cNvPr id="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9E256386-5DC3-4CE1-8F54-6DB3F535E6C3}" type="slidenum">
              <a:rPr lang="en-GB"/>
              <a:pPr/>
              <a:t>7</a:t>
            </a:fld>
            <a:endParaRPr lang="en-GB"/>
          </a:p>
        </p:txBody>
      </p:sp>
      <p:sp>
        <p:nvSpPr>
          <p:cNvPr id="1286148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>
              <a:solidFill>
                <a:srgbClr val="FF0000"/>
              </a:solidFill>
            </a:endParaRPr>
          </a:p>
        </p:txBody>
      </p:sp>
      <p:graphicFrame>
        <p:nvGraphicFramePr>
          <p:cNvPr id="1286305" name="Group 161"/>
          <p:cNvGraphicFramePr>
            <a:graphicFrameLocks noGrp="1"/>
          </p:cNvGraphicFramePr>
          <p:nvPr/>
        </p:nvGraphicFramePr>
        <p:xfrm>
          <a:off x="1908175" y="2176463"/>
          <a:ext cx="5400675" cy="3628709"/>
        </p:xfrm>
        <a:graphic>
          <a:graphicData uri="http://schemas.openxmlformats.org/drawingml/2006/table">
            <a:tbl>
              <a:tblPr/>
              <a:tblGrid>
                <a:gridCol w="1268413"/>
                <a:gridCol w="593725"/>
                <a:gridCol w="1074737"/>
                <a:gridCol w="1300163"/>
                <a:gridCol w="1163637"/>
              </a:tblGrid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Customer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Income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No. credit cards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913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John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35K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913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Rachel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50K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913C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Hannah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200K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913C"/>
                    </a:solidFill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Tom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170K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913C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Nellie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40K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F54"/>
                          </a:solidFill>
                          <a:effectLst/>
                          <a:latin typeface="Verdana" pitchFamily="34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913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David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50K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E4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E1F54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913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K-Nearest Neighbour Model</a:t>
            </a:r>
            <a:endParaRPr lang="en-US" b="0"/>
          </a:p>
        </p:txBody>
      </p:sp>
      <p:sp>
        <p:nvSpPr>
          <p:cNvPr id="128819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tabLst>
                <a:tab pos="88900" algn="l"/>
              </a:tabLst>
            </a:pPr>
            <a:r>
              <a:rPr lang="en-US"/>
              <a:t>Example : 3-Nearest Neighbors</a:t>
            </a:r>
            <a:endParaRPr lang="en-GB"/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G53MLE  Machine Learning Dr Guoping Qiu</a:t>
            </a:r>
            <a:endParaRPr lang="en-GB" b="1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57096D93-E481-440A-A163-36D81B5F0E4D}" type="slidenum">
              <a:rPr lang="en-GB"/>
              <a:pPr/>
              <a:t>8</a:t>
            </a:fld>
            <a:endParaRPr lang="en-GB"/>
          </a:p>
        </p:txBody>
      </p:sp>
      <p:sp>
        <p:nvSpPr>
          <p:cNvPr id="1288196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>
              <a:solidFill>
                <a:srgbClr val="FF0000"/>
              </a:solidFill>
            </a:endParaRPr>
          </a:p>
        </p:txBody>
      </p:sp>
      <p:pic>
        <p:nvPicPr>
          <p:cNvPr id="1288247" name="Picture 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1989138"/>
            <a:ext cx="3800475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88255" name="Freeform 63"/>
          <p:cNvSpPr>
            <a:spLocks/>
          </p:cNvSpPr>
          <p:nvPr/>
        </p:nvSpPr>
        <p:spPr bwMode="auto">
          <a:xfrm>
            <a:off x="2170113" y="4122738"/>
            <a:ext cx="1831975" cy="638175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56" name="Freeform 64"/>
          <p:cNvSpPr>
            <a:spLocks/>
          </p:cNvSpPr>
          <p:nvPr/>
        </p:nvSpPr>
        <p:spPr bwMode="auto">
          <a:xfrm>
            <a:off x="2124075" y="3727450"/>
            <a:ext cx="1831975" cy="638175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57" name="Freeform 65"/>
          <p:cNvSpPr>
            <a:spLocks/>
          </p:cNvSpPr>
          <p:nvPr/>
        </p:nvSpPr>
        <p:spPr bwMode="auto">
          <a:xfrm>
            <a:off x="2195513" y="3429000"/>
            <a:ext cx="1831975" cy="431800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58" name="Freeform 66"/>
          <p:cNvSpPr>
            <a:spLocks/>
          </p:cNvSpPr>
          <p:nvPr/>
        </p:nvSpPr>
        <p:spPr bwMode="auto">
          <a:xfrm>
            <a:off x="2163763" y="3068638"/>
            <a:ext cx="1831975" cy="431800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59" name="Freeform 67"/>
          <p:cNvSpPr>
            <a:spLocks/>
          </p:cNvSpPr>
          <p:nvPr/>
        </p:nvSpPr>
        <p:spPr bwMode="auto">
          <a:xfrm>
            <a:off x="2195513" y="2708275"/>
            <a:ext cx="1831975" cy="431800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60" name="Freeform 68"/>
          <p:cNvSpPr>
            <a:spLocks/>
          </p:cNvSpPr>
          <p:nvPr/>
        </p:nvSpPr>
        <p:spPr bwMode="auto">
          <a:xfrm>
            <a:off x="2195513" y="2349500"/>
            <a:ext cx="1831975" cy="431800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63" name="Line 71"/>
          <p:cNvSpPr>
            <a:spLocks noChangeShapeType="1"/>
          </p:cNvSpPr>
          <p:nvPr/>
        </p:nvSpPr>
        <p:spPr bwMode="auto">
          <a:xfrm>
            <a:off x="3924300" y="4365625"/>
            <a:ext cx="41036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64" name="Line 72"/>
          <p:cNvSpPr>
            <a:spLocks noChangeShapeType="1"/>
          </p:cNvSpPr>
          <p:nvPr/>
        </p:nvSpPr>
        <p:spPr bwMode="auto">
          <a:xfrm>
            <a:off x="3924300" y="3933825"/>
            <a:ext cx="15843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65" name="Line 73"/>
          <p:cNvSpPr>
            <a:spLocks noChangeShapeType="1"/>
          </p:cNvSpPr>
          <p:nvPr/>
        </p:nvSpPr>
        <p:spPr bwMode="auto">
          <a:xfrm>
            <a:off x="3924300" y="3573463"/>
            <a:ext cx="23034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66" name="Line 74"/>
          <p:cNvSpPr>
            <a:spLocks noChangeShapeType="1"/>
          </p:cNvSpPr>
          <p:nvPr/>
        </p:nvSpPr>
        <p:spPr bwMode="auto">
          <a:xfrm>
            <a:off x="3851275" y="3213100"/>
            <a:ext cx="29527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67" name="Line 75"/>
          <p:cNvSpPr>
            <a:spLocks noChangeShapeType="1"/>
          </p:cNvSpPr>
          <p:nvPr/>
        </p:nvSpPr>
        <p:spPr bwMode="auto">
          <a:xfrm>
            <a:off x="3924300" y="2852738"/>
            <a:ext cx="34559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68" name="Line 76"/>
          <p:cNvSpPr>
            <a:spLocks noChangeShapeType="1"/>
          </p:cNvSpPr>
          <p:nvPr/>
        </p:nvSpPr>
        <p:spPr bwMode="auto">
          <a:xfrm>
            <a:off x="3924300" y="2492375"/>
            <a:ext cx="40322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70" name="Line 78"/>
          <p:cNvSpPr>
            <a:spLocks noChangeShapeType="1"/>
          </p:cNvSpPr>
          <p:nvPr/>
        </p:nvSpPr>
        <p:spPr bwMode="auto">
          <a:xfrm>
            <a:off x="5292725" y="3933825"/>
            <a:ext cx="0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71" name="Line 79"/>
          <p:cNvSpPr>
            <a:spLocks noChangeShapeType="1"/>
          </p:cNvSpPr>
          <p:nvPr/>
        </p:nvSpPr>
        <p:spPr bwMode="auto">
          <a:xfrm>
            <a:off x="5940425" y="3573463"/>
            <a:ext cx="0" cy="7921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72" name="Line 80"/>
          <p:cNvSpPr>
            <a:spLocks noChangeShapeType="1"/>
          </p:cNvSpPr>
          <p:nvPr/>
        </p:nvSpPr>
        <p:spPr bwMode="auto">
          <a:xfrm>
            <a:off x="6588125" y="3213100"/>
            <a:ext cx="0" cy="11525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73" name="Line 81"/>
          <p:cNvSpPr>
            <a:spLocks noChangeShapeType="1"/>
          </p:cNvSpPr>
          <p:nvPr/>
        </p:nvSpPr>
        <p:spPr bwMode="auto">
          <a:xfrm>
            <a:off x="7092950" y="2852738"/>
            <a:ext cx="0" cy="15128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74" name="Line 82"/>
          <p:cNvSpPr>
            <a:spLocks noChangeShapeType="1"/>
          </p:cNvSpPr>
          <p:nvPr/>
        </p:nvSpPr>
        <p:spPr bwMode="auto">
          <a:xfrm>
            <a:off x="7740650" y="2492375"/>
            <a:ext cx="0" cy="18732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88291" name="Rectangle 99"/>
          <p:cNvSpPr>
            <a:spLocks noChangeArrowheads="1"/>
          </p:cNvSpPr>
          <p:nvPr/>
        </p:nvSpPr>
        <p:spPr bwMode="auto">
          <a:xfrm>
            <a:off x="5203825" y="4038600"/>
            <a:ext cx="5921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15.74</a:t>
            </a:r>
          </a:p>
        </p:txBody>
      </p:sp>
      <p:sp>
        <p:nvSpPr>
          <p:cNvPr id="1288292" name="Rectangle 100"/>
          <p:cNvSpPr>
            <a:spLocks noChangeArrowheads="1"/>
          </p:cNvSpPr>
          <p:nvPr/>
        </p:nvSpPr>
        <p:spPr bwMode="auto">
          <a:xfrm>
            <a:off x="5845175" y="3967163"/>
            <a:ext cx="4556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tx1"/>
                </a:solidFill>
              </a:rPr>
              <a:t>122</a:t>
            </a:r>
          </a:p>
        </p:txBody>
      </p:sp>
      <p:sp>
        <p:nvSpPr>
          <p:cNvPr id="1288293" name="Rectangle 101"/>
          <p:cNvSpPr>
            <a:spLocks noChangeArrowheads="1"/>
          </p:cNvSpPr>
          <p:nvPr/>
        </p:nvSpPr>
        <p:spPr bwMode="auto">
          <a:xfrm>
            <a:off x="6337300" y="3894138"/>
            <a:ext cx="682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152.23</a:t>
            </a:r>
          </a:p>
        </p:txBody>
      </p:sp>
      <p:sp>
        <p:nvSpPr>
          <p:cNvPr id="1288294" name="Rectangle 102"/>
          <p:cNvSpPr>
            <a:spLocks noChangeArrowheads="1"/>
          </p:cNvSpPr>
          <p:nvPr/>
        </p:nvSpPr>
        <p:spPr bwMode="auto">
          <a:xfrm>
            <a:off x="6980238" y="3436938"/>
            <a:ext cx="4000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US" sz="1200" b="1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1288295" name="Rectangle 103"/>
          <p:cNvSpPr>
            <a:spLocks noChangeArrowheads="1"/>
          </p:cNvSpPr>
          <p:nvPr/>
        </p:nvSpPr>
        <p:spPr bwMode="auto">
          <a:xfrm>
            <a:off x="7380288" y="3175000"/>
            <a:ext cx="5921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tx1"/>
                </a:solidFill>
              </a:rPr>
              <a:t>15.16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K-Nearest Neighbour Model</a:t>
            </a:r>
            <a:endParaRPr lang="en-US" b="0"/>
          </a:p>
        </p:txBody>
      </p:sp>
      <p:sp>
        <p:nvSpPr>
          <p:cNvPr id="129024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tabLst>
                <a:tab pos="88900" algn="l"/>
              </a:tabLst>
            </a:pPr>
            <a:r>
              <a:rPr lang="en-US"/>
              <a:t>Example : 3-Nearest Neighbors</a:t>
            </a:r>
            <a:endParaRPr lang="en-GB"/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G53MLE  Machine Learning Dr Guoping Qiu</a:t>
            </a:r>
            <a:endParaRPr lang="en-GB" b="1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D187EC1A-3C52-4FD9-A1EF-B1F62099CC50}" type="slidenum">
              <a:rPr lang="en-GB"/>
              <a:pPr/>
              <a:t>9</a:t>
            </a:fld>
            <a:endParaRPr lang="en-GB"/>
          </a:p>
        </p:txBody>
      </p:sp>
      <p:sp>
        <p:nvSpPr>
          <p:cNvPr id="1290244" name="Rectangle 4"/>
          <p:cNvSpPr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E1F54"/>
              </a:buClr>
              <a:buFont typeface="Wingdings" pitchFamily="2" charset="2"/>
              <a:buChar char="µ"/>
            </a:pPr>
            <a:endParaRPr lang="en-US" sz="2000">
              <a:solidFill>
                <a:srgbClr val="FF0000"/>
              </a:solidFill>
            </a:endParaRPr>
          </a:p>
        </p:txBody>
      </p:sp>
      <p:pic>
        <p:nvPicPr>
          <p:cNvPr id="12902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1989138"/>
            <a:ext cx="3800475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90246" name="Freeform 6"/>
          <p:cNvSpPr>
            <a:spLocks/>
          </p:cNvSpPr>
          <p:nvPr/>
        </p:nvSpPr>
        <p:spPr bwMode="auto">
          <a:xfrm>
            <a:off x="2170113" y="4122738"/>
            <a:ext cx="1831975" cy="638175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47" name="Freeform 7" descr="Dashed horizontal"/>
          <p:cNvSpPr>
            <a:spLocks/>
          </p:cNvSpPr>
          <p:nvPr/>
        </p:nvSpPr>
        <p:spPr bwMode="auto">
          <a:xfrm>
            <a:off x="2124075" y="3727450"/>
            <a:ext cx="1831975" cy="638175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pattFill prst="dashHorz">
            <a:fgClr>
              <a:srgbClr val="660066"/>
            </a:fgClr>
            <a:bgClr>
              <a:schemeClr val="bg1"/>
            </a:bgClr>
          </a:patt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48" name="Freeform 8"/>
          <p:cNvSpPr>
            <a:spLocks/>
          </p:cNvSpPr>
          <p:nvPr/>
        </p:nvSpPr>
        <p:spPr bwMode="auto">
          <a:xfrm>
            <a:off x="2195513" y="3429000"/>
            <a:ext cx="1831975" cy="431800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49" name="Freeform 9"/>
          <p:cNvSpPr>
            <a:spLocks/>
          </p:cNvSpPr>
          <p:nvPr/>
        </p:nvSpPr>
        <p:spPr bwMode="auto">
          <a:xfrm>
            <a:off x="2163763" y="3068638"/>
            <a:ext cx="1831975" cy="431800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50" name="Freeform 10" descr="Wave"/>
          <p:cNvSpPr>
            <a:spLocks/>
          </p:cNvSpPr>
          <p:nvPr/>
        </p:nvSpPr>
        <p:spPr bwMode="auto">
          <a:xfrm>
            <a:off x="2195513" y="2708275"/>
            <a:ext cx="1831975" cy="431800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pattFill prst="wave">
            <a:fgClr>
              <a:srgbClr val="660066"/>
            </a:fgClr>
            <a:bgClr>
              <a:schemeClr val="bg1"/>
            </a:bgClr>
          </a:patt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51" name="Freeform 11" descr="Zig zag"/>
          <p:cNvSpPr>
            <a:spLocks/>
          </p:cNvSpPr>
          <p:nvPr/>
        </p:nvSpPr>
        <p:spPr bwMode="auto">
          <a:xfrm>
            <a:off x="2195513" y="2349500"/>
            <a:ext cx="1831975" cy="431800"/>
          </a:xfrm>
          <a:custGeom>
            <a:avLst/>
            <a:gdLst/>
            <a:ahLst/>
            <a:cxnLst>
              <a:cxn ang="0">
                <a:pos x="1057" y="61"/>
              </a:cxn>
              <a:cxn ang="0">
                <a:pos x="373" y="49"/>
              </a:cxn>
              <a:cxn ang="0">
                <a:pos x="247" y="25"/>
              </a:cxn>
              <a:cxn ang="0">
                <a:pos x="49" y="37"/>
              </a:cxn>
              <a:cxn ang="0">
                <a:pos x="13" y="61"/>
              </a:cxn>
              <a:cxn ang="0">
                <a:pos x="19" y="163"/>
              </a:cxn>
              <a:cxn ang="0">
                <a:pos x="73" y="193"/>
              </a:cxn>
              <a:cxn ang="0">
                <a:pos x="91" y="199"/>
              </a:cxn>
              <a:cxn ang="0">
                <a:pos x="1099" y="163"/>
              </a:cxn>
              <a:cxn ang="0">
                <a:pos x="1057" y="61"/>
              </a:cxn>
            </a:cxnLst>
            <a:rect l="0" t="0" r="r" b="b"/>
            <a:pathLst>
              <a:path w="1154" h="402">
                <a:moveTo>
                  <a:pt x="1057" y="61"/>
                </a:moveTo>
                <a:cubicBezTo>
                  <a:pt x="725" y="43"/>
                  <a:pt x="1154" y="65"/>
                  <a:pt x="373" y="49"/>
                </a:cubicBezTo>
                <a:cubicBezTo>
                  <a:pt x="335" y="48"/>
                  <a:pt x="286" y="30"/>
                  <a:pt x="247" y="25"/>
                </a:cubicBezTo>
                <a:cubicBezTo>
                  <a:pt x="181" y="27"/>
                  <a:pt x="104" y="0"/>
                  <a:pt x="49" y="37"/>
                </a:cubicBezTo>
                <a:cubicBezTo>
                  <a:pt x="4" y="67"/>
                  <a:pt x="56" y="47"/>
                  <a:pt x="13" y="61"/>
                </a:cubicBezTo>
                <a:cubicBezTo>
                  <a:pt x="3" y="92"/>
                  <a:pt x="0" y="135"/>
                  <a:pt x="19" y="163"/>
                </a:cubicBezTo>
                <a:cubicBezTo>
                  <a:pt x="34" y="186"/>
                  <a:pt x="46" y="184"/>
                  <a:pt x="73" y="193"/>
                </a:cubicBezTo>
                <a:cubicBezTo>
                  <a:pt x="79" y="195"/>
                  <a:pt x="91" y="199"/>
                  <a:pt x="91" y="199"/>
                </a:cubicBezTo>
                <a:cubicBezTo>
                  <a:pt x="186" y="198"/>
                  <a:pt x="860" y="402"/>
                  <a:pt x="1099" y="163"/>
                </a:cubicBezTo>
                <a:cubicBezTo>
                  <a:pt x="1115" y="116"/>
                  <a:pt x="1125" y="61"/>
                  <a:pt x="1057" y="61"/>
                </a:cubicBezTo>
                <a:close/>
              </a:path>
            </a:pathLst>
          </a:custGeom>
          <a:pattFill prst="zigZag">
            <a:fgClr>
              <a:srgbClr val="660066"/>
            </a:fgClr>
            <a:bgClr>
              <a:schemeClr val="bg1"/>
            </a:bgClr>
          </a:patt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52" name="Line 12"/>
          <p:cNvSpPr>
            <a:spLocks noChangeShapeType="1"/>
          </p:cNvSpPr>
          <p:nvPr/>
        </p:nvSpPr>
        <p:spPr bwMode="auto">
          <a:xfrm>
            <a:off x="3924300" y="4365625"/>
            <a:ext cx="41036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53" name="Line 13"/>
          <p:cNvSpPr>
            <a:spLocks noChangeShapeType="1"/>
          </p:cNvSpPr>
          <p:nvPr/>
        </p:nvSpPr>
        <p:spPr bwMode="auto">
          <a:xfrm>
            <a:off x="3924300" y="3933825"/>
            <a:ext cx="15843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54" name="Line 14"/>
          <p:cNvSpPr>
            <a:spLocks noChangeShapeType="1"/>
          </p:cNvSpPr>
          <p:nvPr/>
        </p:nvSpPr>
        <p:spPr bwMode="auto">
          <a:xfrm>
            <a:off x="3924300" y="3573463"/>
            <a:ext cx="23034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55" name="Line 15"/>
          <p:cNvSpPr>
            <a:spLocks noChangeShapeType="1"/>
          </p:cNvSpPr>
          <p:nvPr/>
        </p:nvSpPr>
        <p:spPr bwMode="auto">
          <a:xfrm>
            <a:off x="3851275" y="3213100"/>
            <a:ext cx="29527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56" name="Line 16"/>
          <p:cNvSpPr>
            <a:spLocks noChangeShapeType="1"/>
          </p:cNvSpPr>
          <p:nvPr/>
        </p:nvSpPr>
        <p:spPr bwMode="auto">
          <a:xfrm>
            <a:off x="3924300" y="2852738"/>
            <a:ext cx="345598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57" name="Line 17"/>
          <p:cNvSpPr>
            <a:spLocks noChangeShapeType="1"/>
          </p:cNvSpPr>
          <p:nvPr/>
        </p:nvSpPr>
        <p:spPr bwMode="auto">
          <a:xfrm>
            <a:off x="3924300" y="2492375"/>
            <a:ext cx="40322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58" name="Line 18"/>
          <p:cNvSpPr>
            <a:spLocks noChangeShapeType="1"/>
          </p:cNvSpPr>
          <p:nvPr/>
        </p:nvSpPr>
        <p:spPr bwMode="auto">
          <a:xfrm>
            <a:off x="5292725" y="3933825"/>
            <a:ext cx="0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59" name="Line 19"/>
          <p:cNvSpPr>
            <a:spLocks noChangeShapeType="1"/>
          </p:cNvSpPr>
          <p:nvPr/>
        </p:nvSpPr>
        <p:spPr bwMode="auto">
          <a:xfrm>
            <a:off x="5940425" y="3573463"/>
            <a:ext cx="0" cy="7921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60" name="Line 20"/>
          <p:cNvSpPr>
            <a:spLocks noChangeShapeType="1"/>
          </p:cNvSpPr>
          <p:nvPr/>
        </p:nvSpPr>
        <p:spPr bwMode="auto">
          <a:xfrm>
            <a:off x="6588125" y="3213100"/>
            <a:ext cx="0" cy="11525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61" name="Line 21"/>
          <p:cNvSpPr>
            <a:spLocks noChangeShapeType="1"/>
          </p:cNvSpPr>
          <p:nvPr/>
        </p:nvSpPr>
        <p:spPr bwMode="auto">
          <a:xfrm>
            <a:off x="7092950" y="2852738"/>
            <a:ext cx="0" cy="15128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62" name="Line 22"/>
          <p:cNvSpPr>
            <a:spLocks noChangeShapeType="1"/>
          </p:cNvSpPr>
          <p:nvPr/>
        </p:nvSpPr>
        <p:spPr bwMode="auto">
          <a:xfrm>
            <a:off x="7740650" y="2492375"/>
            <a:ext cx="0" cy="18732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63" name="Rectangle 23"/>
          <p:cNvSpPr>
            <a:spLocks noChangeArrowheads="1"/>
          </p:cNvSpPr>
          <p:nvPr/>
        </p:nvSpPr>
        <p:spPr bwMode="auto">
          <a:xfrm>
            <a:off x="5203825" y="4038600"/>
            <a:ext cx="5921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15.74</a:t>
            </a:r>
          </a:p>
        </p:txBody>
      </p:sp>
      <p:sp>
        <p:nvSpPr>
          <p:cNvPr id="1290264" name="Rectangle 24"/>
          <p:cNvSpPr>
            <a:spLocks noChangeArrowheads="1"/>
          </p:cNvSpPr>
          <p:nvPr/>
        </p:nvSpPr>
        <p:spPr bwMode="auto">
          <a:xfrm>
            <a:off x="5845175" y="3967163"/>
            <a:ext cx="4556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tx1"/>
                </a:solidFill>
              </a:rPr>
              <a:t>122</a:t>
            </a:r>
          </a:p>
        </p:txBody>
      </p:sp>
      <p:sp>
        <p:nvSpPr>
          <p:cNvPr id="1290265" name="Rectangle 25"/>
          <p:cNvSpPr>
            <a:spLocks noChangeArrowheads="1"/>
          </p:cNvSpPr>
          <p:nvPr/>
        </p:nvSpPr>
        <p:spPr bwMode="auto">
          <a:xfrm>
            <a:off x="6337300" y="3894138"/>
            <a:ext cx="682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152.23</a:t>
            </a:r>
          </a:p>
        </p:txBody>
      </p:sp>
      <p:sp>
        <p:nvSpPr>
          <p:cNvPr id="1290266" name="Rectangle 26"/>
          <p:cNvSpPr>
            <a:spLocks noChangeArrowheads="1"/>
          </p:cNvSpPr>
          <p:nvPr/>
        </p:nvSpPr>
        <p:spPr bwMode="auto">
          <a:xfrm>
            <a:off x="6980238" y="3436938"/>
            <a:ext cx="4000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US" sz="1200" b="1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1290267" name="Rectangle 27"/>
          <p:cNvSpPr>
            <a:spLocks noChangeArrowheads="1"/>
          </p:cNvSpPr>
          <p:nvPr/>
        </p:nvSpPr>
        <p:spPr bwMode="auto">
          <a:xfrm>
            <a:off x="7380288" y="3175000"/>
            <a:ext cx="5921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0E1F54"/>
              </a:buClr>
              <a:buFont typeface="Wingdings" pitchFamily="2" charset="2"/>
              <a:buNone/>
            </a:pPr>
            <a:r>
              <a:rPr lang="en-US" sz="1000" b="1">
                <a:solidFill>
                  <a:schemeClr val="tx1"/>
                </a:solidFill>
              </a:rPr>
              <a:t>15.16</a:t>
            </a:r>
          </a:p>
        </p:txBody>
      </p:sp>
      <p:sp>
        <p:nvSpPr>
          <p:cNvPr id="1290268" name="Text Box 28"/>
          <p:cNvSpPr txBox="1">
            <a:spLocks noChangeArrowheads="1"/>
          </p:cNvSpPr>
          <p:nvPr/>
        </p:nvSpPr>
        <p:spPr bwMode="auto">
          <a:xfrm>
            <a:off x="900113" y="4941888"/>
            <a:ext cx="728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Three nearest ones to David are: No, Yes, Yes</a:t>
            </a:r>
          </a:p>
        </p:txBody>
      </p:sp>
      <p:sp>
        <p:nvSpPr>
          <p:cNvPr id="1290269" name="Freeform 29"/>
          <p:cNvSpPr>
            <a:spLocks/>
          </p:cNvSpPr>
          <p:nvPr/>
        </p:nvSpPr>
        <p:spPr bwMode="auto">
          <a:xfrm>
            <a:off x="4391025" y="3738563"/>
            <a:ext cx="455613" cy="366712"/>
          </a:xfrm>
          <a:custGeom>
            <a:avLst/>
            <a:gdLst/>
            <a:ahLst/>
            <a:cxnLst>
              <a:cxn ang="0">
                <a:pos x="240" y="51"/>
              </a:cxn>
              <a:cxn ang="0">
                <a:pos x="174" y="33"/>
              </a:cxn>
              <a:cxn ang="0">
                <a:pos x="138" y="21"/>
              </a:cxn>
              <a:cxn ang="0">
                <a:pos x="0" y="57"/>
              </a:cxn>
              <a:cxn ang="0">
                <a:pos x="96" y="231"/>
              </a:cxn>
              <a:cxn ang="0">
                <a:pos x="204" y="225"/>
              </a:cxn>
              <a:cxn ang="0">
                <a:pos x="252" y="219"/>
              </a:cxn>
              <a:cxn ang="0">
                <a:pos x="276" y="183"/>
              </a:cxn>
              <a:cxn ang="0">
                <a:pos x="264" y="87"/>
              </a:cxn>
              <a:cxn ang="0">
                <a:pos x="204" y="45"/>
              </a:cxn>
              <a:cxn ang="0">
                <a:pos x="240" y="51"/>
              </a:cxn>
            </a:cxnLst>
            <a:rect l="0" t="0" r="r" b="b"/>
            <a:pathLst>
              <a:path w="287" h="231">
                <a:moveTo>
                  <a:pt x="240" y="51"/>
                </a:moveTo>
                <a:cubicBezTo>
                  <a:pt x="218" y="45"/>
                  <a:pt x="196" y="40"/>
                  <a:pt x="174" y="33"/>
                </a:cubicBezTo>
                <a:cubicBezTo>
                  <a:pt x="162" y="29"/>
                  <a:pt x="138" y="21"/>
                  <a:pt x="138" y="21"/>
                </a:cubicBezTo>
                <a:cubicBezTo>
                  <a:pt x="83" y="24"/>
                  <a:pt x="19" y="0"/>
                  <a:pt x="0" y="57"/>
                </a:cubicBezTo>
                <a:cubicBezTo>
                  <a:pt x="6" y="144"/>
                  <a:pt x="1" y="207"/>
                  <a:pt x="96" y="231"/>
                </a:cubicBezTo>
                <a:cubicBezTo>
                  <a:pt x="132" y="229"/>
                  <a:pt x="168" y="228"/>
                  <a:pt x="204" y="225"/>
                </a:cubicBezTo>
                <a:cubicBezTo>
                  <a:pt x="220" y="224"/>
                  <a:pt x="238" y="227"/>
                  <a:pt x="252" y="219"/>
                </a:cubicBezTo>
                <a:cubicBezTo>
                  <a:pt x="264" y="212"/>
                  <a:pt x="276" y="183"/>
                  <a:pt x="276" y="183"/>
                </a:cubicBezTo>
                <a:cubicBezTo>
                  <a:pt x="274" y="151"/>
                  <a:pt x="287" y="110"/>
                  <a:pt x="264" y="87"/>
                </a:cubicBezTo>
                <a:cubicBezTo>
                  <a:pt x="247" y="70"/>
                  <a:pt x="221" y="62"/>
                  <a:pt x="204" y="45"/>
                </a:cubicBezTo>
                <a:lnTo>
                  <a:pt x="240" y="51"/>
                </a:lnTo>
                <a:close/>
              </a:path>
            </a:pathLst>
          </a:custGeom>
          <a:noFill/>
          <a:ln w="635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70" name="Freeform 30"/>
          <p:cNvSpPr>
            <a:spLocks/>
          </p:cNvSpPr>
          <p:nvPr/>
        </p:nvSpPr>
        <p:spPr bwMode="auto">
          <a:xfrm>
            <a:off x="4427538" y="2708275"/>
            <a:ext cx="455612" cy="366713"/>
          </a:xfrm>
          <a:custGeom>
            <a:avLst/>
            <a:gdLst/>
            <a:ahLst/>
            <a:cxnLst>
              <a:cxn ang="0">
                <a:pos x="240" y="51"/>
              </a:cxn>
              <a:cxn ang="0">
                <a:pos x="174" y="33"/>
              </a:cxn>
              <a:cxn ang="0">
                <a:pos x="138" y="21"/>
              </a:cxn>
              <a:cxn ang="0">
                <a:pos x="0" y="57"/>
              </a:cxn>
              <a:cxn ang="0">
                <a:pos x="96" y="231"/>
              </a:cxn>
              <a:cxn ang="0">
                <a:pos x="204" y="225"/>
              </a:cxn>
              <a:cxn ang="0">
                <a:pos x="252" y="219"/>
              </a:cxn>
              <a:cxn ang="0">
                <a:pos x="276" y="183"/>
              </a:cxn>
              <a:cxn ang="0">
                <a:pos x="264" y="87"/>
              </a:cxn>
              <a:cxn ang="0">
                <a:pos x="204" y="45"/>
              </a:cxn>
              <a:cxn ang="0">
                <a:pos x="240" y="51"/>
              </a:cxn>
            </a:cxnLst>
            <a:rect l="0" t="0" r="r" b="b"/>
            <a:pathLst>
              <a:path w="287" h="231">
                <a:moveTo>
                  <a:pt x="240" y="51"/>
                </a:moveTo>
                <a:cubicBezTo>
                  <a:pt x="218" y="45"/>
                  <a:pt x="196" y="40"/>
                  <a:pt x="174" y="33"/>
                </a:cubicBezTo>
                <a:cubicBezTo>
                  <a:pt x="162" y="29"/>
                  <a:pt x="138" y="21"/>
                  <a:pt x="138" y="21"/>
                </a:cubicBezTo>
                <a:cubicBezTo>
                  <a:pt x="83" y="24"/>
                  <a:pt x="19" y="0"/>
                  <a:pt x="0" y="57"/>
                </a:cubicBezTo>
                <a:cubicBezTo>
                  <a:pt x="6" y="144"/>
                  <a:pt x="1" y="207"/>
                  <a:pt x="96" y="231"/>
                </a:cubicBezTo>
                <a:cubicBezTo>
                  <a:pt x="132" y="229"/>
                  <a:pt x="168" y="228"/>
                  <a:pt x="204" y="225"/>
                </a:cubicBezTo>
                <a:cubicBezTo>
                  <a:pt x="220" y="224"/>
                  <a:pt x="238" y="227"/>
                  <a:pt x="252" y="219"/>
                </a:cubicBezTo>
                <a:cubicBezTo>
                  <a:pt x="264" y="212"/>
                  <a:pt x="276" y="183"/>
                  <a:pt x="276" y="183"/>
                </a:cubicBezTo>
                <a:cubicBezTo>
                  <a:pt x="274" y="151"/>
                  <a:pt x="287" y="110"/>
                  <a:pt x="264" y="87"/>
                </a:cubicBezTo>
                <a:cubicBezTo>
                  <a:pt x="247" y="70"/>
                  <a:pt x="221" y="62"/>
                  <a:pt x="204" y="45"/>
                </a:cubicBezTo>
                <a:lnTo>
                  <a:pt x="240" y="51"/>
                </a:lnTo>
                <a:close/>
              </a:path>
            </a:pathLst>
          </a:custGeom>
          <a:noFill/>
          <a:ln w="635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71" name="Freeform 31"/>
          <p:cNvSpPr>
            <a:spLocks/>
          </p:cNvSpPr>
          <p:nvPr/>
        </p:nvSpPr>
        <p:spPr bwMode="auto">
          <a:xfrm>
            <a:off x="4427538" y="2276475"/>
            <a:ext cx="455612" cy="366713"/>
          </a:xfrm>
          <a:custGeom>
            <a:avLst/>
            <a:gdLst/>
            <a:ahLst/>
            <a:cxnLst>
              <a:cxn ang="0">
                <a:pos x="240" y="51"/>
              </a:cxn>
              <a:cxn ang="0">
                <a:pos x="174" y="33"/>
              </a:cxn>
              <a:cxn ang="0">
                <a:pos x="138" y="21"/>
              </a:cxn>
              <a:cxn ang="0">
                <a:pos x="0" y="57"/>
              </a:cxn>
              <a:cxn ang="0">
                <a:pos x="96" y="231"/>
              </a:cxn>
              <a:cxn ang="0">
                <a:pos x="204" y="225"/>
              </a:cxn>
              <a:cxn ang="0">
                <a:pos x="252" y="219"/>
              </a:cxn>
              <a:cxn ang="0">
                <a:pos x="276" y="183"/>
              </a:cxn>
              <a:cxn ang="0">
                <a:pos x="264" y="87"/>
              </a:cxn>
              <a:cxn ang="0">
                <a:pos x="204" y="45"/>
              </a:cxn>
              <a:cxn ang="0">
                <a:pos x="240" y="51"/>
              </a:cxn>
            </a:cxnLst>
            <a:rect l="0" t="0" r="r" b="b"/>
            <a:pathLst>
              <a:path w="287" h="231">
                <a:moveTo>
                  <a:pt x="240" y="51"/>
                </a:moveTo>
                <a:cubicBezTo>
                  <a:pt x="218" y="45"/>
                  <a:pt x="196" y="40"/>
                  <a:pt x="174" y="33"/>
                </a:cubicBezTo>
                <a:cubicBezTo>
                  <a:pt x="162" y="29"/>
                  <a:pt x="138" y="21"/>
                  <a:pt x="138" y="21"/>
                </a:cubicBezTo>
                <a:cubicBezTo>
                  <a:pt x="83" y="24"/>
                  <a:pt x="19" y="0"/>
                  <a:pt x="0" y="57"/>
                </a:cubicBezTo>
                <a:cubicBezTo>
                  <a:pt x="6" y="144"/>
                  <a:pt x="1" y="207"/>
                  <a:pt x="96" y="231"/>
                </a:cubicBezTo>
                <a:cubicBezTo>
                  <a:pt x="132" y="229"/>
                  <a:pt x="168" y="228"/>
                  <a:pt x="204" y="225"/>
                </a:cubicBezTo>
                <a:cubicBezTo>
                  <a:pt x="220" y="224"/>
                  <a:pt x="238" y="227"/>
                  <a:pt x="252" y="219"/>
                </a:cubicBezTo>
                <a:cubicBezTo>
                  <a:pt x="264" y="212"/>
                  <a:pt x="276" y="183"/>
                  <a:pt x="276" y="183"/>
                </a:cubicBezTo>
                <a:cubicBezTo>
                  <a:pt x="274" y="151"/>
                  <a:pt x="287" y="110"/>
                  <a:pt x="264" y="87"/>
                </a:cubicBezTo>
                <a:cubicBezTo>
                  <a:pt x="247" y="70"/>
                  <a:pt x="221" y="62"/>
                  <a:pt x="204" y="45"/>
                </a:cubicBezTo>
                <a:lnTo>
                  <a:pt x="240" y="51"/>
                </a:lnTo>
                <a:close/>
              </a:path>
            </a:pathLst>
          </a:custGeom>
          <a:noFill/>
          <a:ln w="635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19107</TotalTime>
  <Words>568</Words>
  <Application>Microsoft Office PowerPoint</Application>
  <PresentationFormat>On-screen Show (4:3)</PresentationFormat>
  <Paragraphs>213</Paragraphs>
  <Slides>14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Verdana</vt:lpstr>
      <vt:lpstr>Wingdings</vt:lpstr>
      <vt:lpstr>Courier New</vt:lpstr>
      <vt:lpstr>Times New Roman</vt:lpstr>
      <vt:lpstr>Office Theme</vt:lpstr>
      <vt:lpstr>Microsoft Equation 3.0</vt:lpstr>
      <vt:lpstr>Machine Learning</vt:lpstr>
      <vt:lpstr>Objects, Feature Vectors, Points</vt:lpstr>
      <vt:lpstr>Nearest Neighbours</vt:lpstr>
      <vt:lpstr>Nearest Neighbour Algorithm</vt:lpstr>
      <vt:lpstr>K-Nearest Neighbour Model</vt:lpstr>
      <vt:lpstr>K-Nearest Neighbour Model</vt:lpstr>
      <vt:lpstr>K-Nearest Neighbour Model</vt:lpstr>
      <vt:lpstr>K-Nearest Neighbour Model</vt:lpstr>
      <vt:lpstr>K-Nearest Neighbour Model</vt:lpstr>
      <vt:lpstr>K-Nearest Neighbour Model</vt:lpstr>
      <vt:lpstr>K-Nearest Neighbour Model</vt:lpstr>
      <vt:lpstr>K-Nearest Neighbour Model</vt:lpstr>
      <vt:lpstr>Further Readings</vt:lpstr>
      <vt:lpstr>Tutorial/Exercise Questions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can position your opening statement here, either in Connexions Purple or reversed-out.</dc:title>
  <dc:creator>David Mc Mullan</dc:creator>
  <cp:lastModifiedBy>qiu</cp:lastModifiedBy>
  <cp:revision>1752</cp:revision>
  <dcterms:created xsi:type="dcterms:W3CDTF">2003-03-31T12:37:15Z</dcterms:created>
  <dcterms:modified xsi:type="dcterms:W3CDTF">2010-10-22T11:17:10Z</dcterms:modified>
</cp:coreProperties>
</file>