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9"/>
  </p:notesMasterIdLst>
  <p:handoutMasterIdLst>
    <p:handoutMasterId r:id="rId70"/>
  </p:handoutMasterIdLst>
  <p:sldIdLst>
    <p:sldId id="349" r:id="rId2"/>
    <p:sldId id="357" r:id="rId3"/>
    <p:sldId id="358" r:id="rId4"/>
    <p:sldId id="359" r:id="rId5"/>
    <p:sldId id="360" r:id="rId6"/>
    <p:sldId id="361" r:id="rId7"/>
    <p:sldId id="365" r:id="rId8"/>
    <p:sldId id="366" r:id="rId9"/>
    <p:sldId id="368" r:id="rId10"/>
    <p:sldId id="369" r:id="rId11"/>
    <p:sldId id="387" r:id="rId12"/>
    <p:sldId id="388" r:id="rId13"/>
    <p:sldId id="370" r:id="rId14"/>
    <p:sldId id="371" r:id="rId15"/>
    <p:sldId id="372" r:id="rId16"/>
    <p:sldId id="373" r:id="rId17"/>
    <p:sldId id="374" r:id="rId18"/>
    <p:sldId id="375" r:id="rId19"/>
    <p:sldId id="376" r:id="rId20"/>
    <p:sldId id="377" r:id="rId21"/>
    <p:sldId id="431" r:id="rId22"/>
    <p:sldId id="389" r:id="rId23"/>
    <p:sldId id="390" r:id="rId24"/>
    <p:sldId id="391" r:id="rId25"/>
    <p:sldId id="392" r:id="rId26"/>
    <p:sldId id="393" r:id="rId27"/>
    <p:sldId id="394" r:id="rId28"/>
    <p:sldId id="407" r:id="rId29"/>
    <p:sldId id="395" r:id="rId30"/>
    <p:sldId id="409" r:id="rId31"/>
    <p:sldId id="396" r:id="rId32"/>
    <p:sldId id="397" r:id="rId33"/>
    <p:sldId id="408" r:id="rId34"/>
    <p:sldId id="398" r:id="rId35"/>
    <p:sldId id="399" r:id="rId36"/>
    <p:sldId id="400" r:id="rId37"/>
    <p:sldId id="401" r:id="rId38"/>
    <p:sldId id="402" r:id="rId39"/>
    <p:sldId id="403" r:id="rId40"/>
    <p:sldId id="410" r:id="rId41"/>
    <p:sldId id="412" r:id="rId42"/>
    <p:sldId id="411" r:id="rId43"/>
    <p:sldId id="425" r:id="rId44"/>
    <p:sldId id="413" r:id="rId45"/>
    <p:sldId id="414" r:id="rId46"/>
    <p:sldId id="415" r:id="rId47"/>
    <p:sldId id="416" r:id="rId48"/>
    <p:sldId id="417" r:id="rId49"/>
    <p:sldId id="419" r:id="rId50"/>
    <p:sldId id="421" r:id="rId51"/>
    <p:sldId id="428" r:id="rId52"/>
    <p:sldId id="422" r:id="rId53"/>
    <p:sldId id="423" r:id="rId54"/>
    <p:sldId id="429" r:id="rId55"/>
    <p:sldId id="424" r:id="rId56"/>
    <p:sldId id="426" r:id="rId57"/>
    <p:sldId id="420" r:id="rId58"/>
    <p:sldId id="404" r:id="rId59"/>
    <p:sldId id="405" r:id="rId60"/>
    <p:sldId id="406" r:id="rId61"/>
    <p:sldId id="430" r:id="rId62"/>
    <p:sldId id="378" r:id="rId63"/>
    <p:sldId id="379" r:id="rId64"/>
    <p:sldId id="380" r:id="rId65"/>
    <p:sldId id="427" r:id="rId66"/>
    <p:sldId id="381" r:id="rId67"/>
    <p:sldId id="382" r:id="rId68"/>
  </p:sldIdLst>
  <p:sldSz cx="9144000" cy="6858000" type="screen4x3"/>
  <p:notesSz cx="6797675" cy="9926638"/>
  <p:defaultTextStyle>
    <a:defPPr>
      <a:defRPr lang="en-GB"/>
    </a:defPPr>
    <a:lvl1pPr algn="l" rtl="0" fontAlgn="base">
      <a:spcBef>
        <a:spcPct val="0"/>
      </a:spcBef>
      <a:spcAft>
        <a:spcPct val="0"/>
      </a:spcAft>
      <a:defRPr sz="1000" kern="1200">
        <a:solidFill>
          <a:srgbClr val="0E1F54"/>
        </a:solidFill>
        <a:latin typeface="Verdana" pitchFamily="34" charset="0"/>
        <a:ea typeface="+mn-ea"/>
        <a:cs typeface="+mn-cs"/>
      </a:defRPr>
    </a:lvl1pPr>
    <a:lvl2pPr marL="457200" algn="l" rtl="0" fontAlgn="base">
      <a:spcBef>
        <a:spcPct val="0"/>
      </a:spcBef>
      <a:spcAft>
        <a:spcPct val="0"/>
      </a:spcAft>
      <a:defRPr sz="1000" kern="1200">
        <a:solidFill>
          <a:srgbClr val="0E1F54"/>
        </a:solidFill>
        <a:latin typeface="Verdana" pitchFamily="34" charset="0"/>
        <a:ea typeface="+mn-ea"/>
        <a:cs typeface="+mn-cs"/>
      </a:defRPr>
    </a:lvl2pPr>
    <a:lvl3pPr marL="914400" algn="l" rtl="0" fontAlgn="base">
      <a:spcBef>
        <a:spcPct val="0"/>
      </a:spcBef>
      <a:spcAft>
        <a:spcPct val="0"/>
      </a:spcAft>
      <a:defRPr sz="1000" kern="1200">
        <a:solidFill>
          <a:srgbClr val="0E1F54"/>
        </a:solidFill>
        <a:latin typeface="Verdana" pitchFamily="34" charset="0"/>
        <a:ea typeface="+mn-ea"/>
        <a:cs typeface="+mn-cs"/>
      </a:defRPr>
    </a:lvl3pPr>
    <a:lvl4pPr marL="1371600" algn="l" rtl="0" fontAlgn="base">
      <a:spcBef>
        <a:spcPct val="0"/>
      </a:spcBef>
      <a:spcAft>
        <a:spcPct val="0"/>
      </a:spcAft>
      <a:defRPr sz="1000" kern="1200">
        <a:solidFill>
          <a:srgbClr val="0E1F54"/>
        </a:solidFill>
        <a:latin typeface="Verdana" pitchFamily="34" charset="0"/>
        <a:ea typeface="+mn-ea"/>
        <a:cs typeface="+mn-cs"/>
      </a:defRPr>
    </a:lvl4pPr>
    <a:lvl5pPr marL="1828800" algn="l" rtl="0" fontAlgn="base">
      <a:spcBef>
        <a:spcPct val="0"/>
      </a:spcBef>
      <a:spcAft>
        <a:spcPct val="0"/>
      </a:spcAft>
      <a:defRPr sz="1000" kern="1200">
        <a:solidFill>
          <a:srgbClr val="0E1F54"/>
        </a:solidFill>
        <a:latin typeface="Verdana" pitchFamily="34" charset="0"/>
        <a:ea typeface="+mn-ea"/>
        <a:cs typeface="+mn-cs"/>
      </a:defRPr>
    </a:lvl5pPr>
    <a:lvl6pPr marL="2286000" algn="l" defTabSz="914400" rtl="0" eaLnBrk="1" latinLnBrk="0" hangingPunct="1">
      <a:defRPr sz="1000" kern="1200">
        <a:solidFill>
          <a:srgbClr val="0E1F54"/>
        </a:solidFill>
        <a:latin typeface="Verdana" pitchFamily="34" charset="0"/>
        <a:ea typeface="+mn-ea"/>
        <a:cs typeface="+mn-cs"/>
      </a:defRPr>
    </a:lvl6pPr>
    <a:lvl7pPr marL="2743200" algn="l" defTabSz="914400" rtl="0" eaLnBrk="1" latinLnBrk="0" hangingPunct="1">
      <a:defRPr sz="1000" kern="1200">
        <a:solidFill>
          <a:srgbClr val="0E1F54"/>
        </a:solidFill>
        <a:latin typeface="Verdana" pitchFamily="34" charset="0"/>
        <a:ea typeface="+mn-ea"/>
        <a:cs typeface="+mn-cs"/>
      </a:defRPr>
    </a:lvl7pPr>
    <a:lvl8pPr marL="3200400" algn="l" defTabSz="914400" rtl="0" eaLnBrk="1" latinLnBrk="0" hangingPunct="1">
      <a:defRPr sz="1000" kern="1200">
        <a:solidFill>
          <a:srgbClr val="0E1F54"/>
        </a:solidFill>
        <a:latin typeface="Verdana" pitchFamily="34" charset="0"/>
        <a:ea typeface="+mn-ea"/>
        <a:cs typeface="+mn-cs"/>
      </a:defRPr>
    </a:lvl8pPr>
    <a:lvl9pPr marL="3657600" algn="l" defTabSz="914400" rtl="0" eaLnBrk="1" latinLnBrk="0" hangingPunct="1">
      <a:defRPr sz="1000" kern="1200">
        <a:solidFill>
          <a:srgbClr val="0E1F5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EE913C"/>
    <a:srgbClr val="0A5019"/>
    <a:srgbClr val="FF0000"/>
    <a:srgbClr val="26E44F"/>
    <a:srgbClr val="F4B780"/>
    <a:srgbClr val="094917"/>
    <a:srgbClr val="05270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533" autoAdjust="0"/>
  </p:normalViewPr>
  <p:slideViewPr>
    <p:cSldViewPr>
      <p:cViewPr varScale="1">
        <p:scale>
          <a:sx n="107" d="100"/>
          <a:sy n="107" d="100"/>
        </p:scale>
        <p:origin x="-84"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GuopingQiu\Teaching\G53MLE\Materials\Book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GuopingQiu\Teaching\G53MLE\Materials\Book1.xlsx" TargetMode="External"/></Relationships>
</file>

<file path=ppt/charts/_rels/chart6.xml.rels><?xml version="1.0" encoding="UTF-8" standalone="yes"?>
<Relationships xmlns="http://schemas.openxmlformats.org/package/2006/relationships"><Relationship Id="rId2" Type="http://schemas.openxmlformats.org/officeDocument/2006/relationships/oleObject" Target="file:///C:\GuopingQiu\Teaching\G53MLE\Materials\Book1.xlsx" TargetMode="External"/><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spPr>
            <a:ln w="28575">
              <a:noFill/>
            </a:ln>
          </c:spPr>
          <c:xVal>
            <c:numRef>
              <c:f>Sheet1!$A$1:$A$10</c:f>
              <c:numCache>
                <c:formatCode>General</c:formatCode>
                <c:ptCount val="10"/>
                <c:pt idx="0">
                  <c:v>2.5</c:v>
                </c:pt>
                <c:pt idx="1">
                  <c:v>0.5</c:v>
                </c:pt>
                <c:pt idx="2">
                  <c:v>2.2000000000000002</c:v>
                </c:pt>
                <c:pt idx="3">
                  <c:v>1.9000000000000001</c:v>
                </c:pt>
                <c:pt idx="4">
                  <c:v>3.1</c:v>
                </c:pt>
                <c:pt idx="5">
                  <c:v>2.2999999999999998</c:v>
                </c:pt>
                <c:pt idx="6">
                  <c:v>2</c:v>
                </c:pt>
                <c:pt idx="7">
                  <c:v>1</c:v>
                </c:pt>
                <c:pt idx="8">
                  <c:v>1.5</c:v>
                </c:pt>
                <c:pt idx="9">
                  <c:v>1.1000000000000001</c:v>
                </c:pt>
              </c:numCache>
            </c:numRef>
          </c:xVal>
          <c:yVal>
            <c:numRef>
              <c:f>Sheet1!$B$1:$B$10</c:f>
              <c:numCache>
                <c:formatCode>General</c:formatCode>
                <c:ptCount val="10"/>
                <c:pt idx="0">
                  <c:v>2.4</c:v>
                </c:pt>
                <c:pt idx="1">
                  <c:v>0.70000000000000018</c:v>
                </c:pt>
                <c:pt idx="2">
                  <c:v>2.9</c:v>
                </c:pt>
                <c:pt idx="3">
                  <c:v>2.2000000000000002</c:v>
                </c:pt>
                <c:pt idx="4">
                  <c:v>3</c:v>
                </c:pt>
                <c:pt idx="5">
                  <c:v>2.7</c:v>
                </c:pt>
                <c:pt idx="6">
                  <c:v>1.6</c:v>
                </c:pt>
                <c:pt idx="7">
                  <c:v>1.1000000000000001</c:v>
                </c:pt>
                <c:pt idx="8">
                  <c:v>1.6</c:v>
                </c:pt>
                <c:pt idx="9">
                  <c:v>0.9</c:v>
                </c:pt>
              </c:numCache>
            </c:numRef>
          </c:yVal>
        </c:ser>
        <c:axId val="35705216"/>
        <c:axId val="36119296"/>
      </c:scatterChart>
      <c:valAx>
        <c:axId val="35705216"/>
        <c:scaling>
          <c:orientation val="minMax"/>
        </c:scaling>
        <c:axPos val="b"/>
        <c:numFmt formatCode="General" sourceLinked="1"/>
        <c:tickLblPos val="nextTo"/>
        <c:crossAx val="36119296"/>
        <c:crosses val="autoZero"/>
        <c:crossBetween val="midCat"/>
      </c:valAx>
      <c:valAx>
        <c:axId val="36119296"/>
        <c:scaling>
          <c:orientation val="minMax"/>
        </c:scaling>
        <c:axPos val="l"/>
        <c:numFmt formatCode="General" sourceLinked="1"/>
        <c:tickLblPos val="nextTo"/>
        <c:crossAx val="35705216"/>
        <c:crosses val="autoZero"/>
        <c:crossBetween val="midCat"/>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GB"/>
  <c:chart>
    <c:plotArea>
      <c:layout/>
      <c:scatterChart>
        <c:scatterStyle val="lineMarker"/>
        <c:ser>
          <c:idx val="0"/>
          <c:order val="0"/>
          <c:spPr>
            <a:ln w="28575">
              <a:noFill/>
            </a:ln>
          </c:spPr>
          <c:xVal>
            <c:numRef>
              <c:f>Sheet1!$C$1:$C$10</c:f>
              <c:numCache>
                <c:formatCode>General</c:formatCode>
                <c:ptCount val="10"/>
                <c:pt idx="0">
                  <c:v>0.69000000000000017</c:v>
                </c:pt>
                <c:pt idx="1">
                  <c:v>-1.31</c:v>
                </c:pt>
                <c:pt idx="2">
                  <c:v>0.39000000000000024</c:v>
                </c:pt>
                <c:pt idx="3">
                  <c:v>8.9999999999999927E-2</c:v>
                </c:pt>
                <c:pt idx="4">
                  <c:v>1.29</c:v>
                </c:pt>
                <c:pt idx="5">
                  <c:v>0.48999999999999994</c:v>
                </c:pt>
                <c:pt idx="6">
                  <c:v>0.19</c:v>
                </c:pt>
                <c:pt idx="7">
                  <c:v>-0.81</c:v>
                </c:pt>
                <c:pt idx="8">
                  <c:v>-0.31000000000000016</c:v>
                </c:pt>
                <c:pt idx="9">
                  <c:v>-0.71000000000000019</c:v>
                </c:pt>
              </c:numCache>
            </c:numRef>
          </c:xVal>
          <c:yVal>
            <c:numRef>
              <c:f>Sheet1!$D$1:$D$10</c:f>
              <c:numCache>
                <c:formatCode>General</c:formatCode>
                <c:ptCount val="10"/>
                <c:pt idx="0">
                  <c:v>0.4900000000000001</c:v>
                </c:pt>
                <c:pt idx="1">
                  <c:v>-1.21</c:v>
                </c:pt>
                <c:pt idx="2">
                  <c:v>0.99</c:v>
                </c:pt>
                <c:pt idx="3">
                  <c:v>0.29000000000000031</c:v>
                </c:pt>
                <c:pt idx="4">
                  <c:v>1.0900000000000001</c:v>
                </c:pt>
                <c:pt idx="5">
                  <c:v>0.79000000000000048</c:v>
                </c:pt>
                <c:pt idx="6">
                  <c:v>-0.31000000000000005</c:v>
                </c:pt>
                <c:pt idx="7">
                  <c:v>-0.80999999999999983</c:v>
                </c:pt>
                <c:pt idx="8">
                  <c:v>-0.31000000000000005</c:v>
                </c:pt>
                <c:pt idx="9">
                  <c:v>-1.0099999999999993</c:v>
                </c:pt>
              </c:numCache>
            </c:numRef>
          </c:yVal>
        </c:ser>
        <c:axId val="37892864"/>
        <c:axId val="37894400"/>
      </c:scatterChart>
      <c:valAx>
        <c:axId val="37892864"/>
        <c:scaling>
          <c:orientation val="minMax"/>
        </c:scaling>
        <c:axPos val="b"/>
        <c:numFmt formatCode="General" sourceLinked="1"/>
        <c:tickLblPos val="nextTo"/>
        <c:crossAx val="37894400"/>
        <c:crosses val="autoZero"/>
        <c:crossBetween val="midCat"/>
      </c:valAx>
      <c:valAx>
        <c:axId val="37894400"/>
        <c:scaling>
          <c:orientation val="minMax"/>
        </c:scaling>
        <c:axPos val="l"/>
        <c:numFmt formatCode="General" sourceLinked="1"/>
        <c:tickLblPos val="nextTo"/>
        <c:crossAx val="37892864"/>
        <c:crosses val="autoZero"/>
        <c:crossBetween val="midCat"/>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spPr>
            <a:ln w="28575">
              <a:noFill/>
            </a:ln>
          </c:spPr>
          <c:xVal>
            <c:numRef>
              <c:f>[Book1.xlsx]Sheet1!$C$1:$C$10</c:f>
              <c:numCache>
                <c:formatCode>General</c:formatCode>
                <c:ptCount val="10"/>
                <c:pt idx="0">
                  <c:v>0.69000000000000039</c:v>
                </c:pt>
                <c:pt idx="1">
                  <c:v>-1.31</c:v>
                </c:pt>
                <c:pt idx="2">
                  <c:v>0.3900000000000004</c:v>
                </c:pt>
                <c:pt idx="3">
                  <c:v>0.09</c:v>
                </c:pt>
                <c:pt idx="4">
                  <c:v>1.29</c:v>
                </c:pt>
                <c:pt idx="5">
                  <c:v>0.4900000000000001</c:v>
                </c:pt>
                <c:pt idx="6">
                  <c:v>0.19</c:v>
                </c:pt>
                <c:pt idx="7">
                  <c:v>-0.81</c:v>
                </c:pt>
                <c:pt idx="8">
                  <c:v>-0.31000000000000028</c:v>
                </c:pt>
                <c:pt idx="9">
                  <c:v>-0.71000000000000041</c:v>
                </c:pt>
              </c:numCache>
            </c:numRef>
          </c:xVal>
          <c:yVal>
            <c:numRef>
              <c:f>[Book1.xlsx]Sheet1!$D$1:$D$10</c:f>
              <c:numCache>
                <c:formatCode>General</c:formatCode>
                <c:ptCount val="10"/>
                <c:pt idx="0">
                  <c:v>0.49000000000000021</c:v>
                </c:pt>
                <c:pt idx="1">
                  <c:v>-1.21</c:v>
                </c:pt>
                <c:pt idx="2">
                  <c:v>0.99</c:v>
                </c:pt>
                <c:pt idx="3">
                  <c:v>0.29000000000000031</c:v>
                </c:pt>
                <c:pt idx="4">
                  <c:v>1.0900000000000001</c:v>
                </c:pt>
                <c:pt idx="5">
                  <c:v>0.7900000000000007</c:v>
                </c:pt>
                <c:pt idx="6">
                  <c:v>-0.31000000000000016</c:v>
                </c:pt>
                <c:pt idx="7">
                  <c:v>-0.80999999999999983</c:v>
                </c:pt>
                <c:pt idx="8">
                  <c:v>-0.31000000000000016</c:v>
                </c:pt>
                <c:pt idx="9">
                  <c:v>-1.0099999999999985</c:v>
                </c:pt>
              </c:numCache>
            </c:numRef>
          </c:yVal>
        </c:ser>
        <c:axId val="38058624"/>
        <c:axId val="38082816"/>
      </c:scatterChart>
      <c:valAx>
        <c:axId val="38058624"/>
        <c:scaling>
          <c:orientation val="minMax"/>
        </c:scaling>
        <c:axPos val="b"/>
        <c:numFmt formatCode="General" sourceLinked="1"/>
        <c:tickLblPos val="nextTo"/>
        <c:crossAx val="38082816"/>
        <c:crosses val="autoZero"/>
        <c:crossBetween val="midCat"/>
      </c:valAx>
      <c:valAx>
        <c:axId val="38082816"/>
        <c:scaling>
          <c:orientation val="minMax"/>
        </c:scaling>
        <c:axPos val="l"/>
        <c:numFmt formatCode="General" sourceLinked="1"/>
        <c:tickLblPos val="nextTo"/>
        <c:crossAx val="38058624"/>
        <c:crosses val="autoZero"/>
        <c:crossBetween val="midCat"/>
      </c:valAx>
    </c:plotArea>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spPr>
            <a:ln w="28575">
              <a:noFill/>
            </a:ln>
          </c:spPr>
          <c:xVal>
            <c:numRef>
              <c:f>Sheet1!$F$1:$F$10</c:f>
              <c:numCache>
                <c:formatCode>General</c:formatCode>
                <c:ptCount val="10"/>
                <c:pt idx="0">
                  <c:v>-0.83180000000000021</c:v>
                </c:pt>
                <c:pt idx="1">
                  <c:v>1.7862</c:v>
                </c:pt>
                <c:pt idx="2">
                  <c:v>-0.99780000000000013</c:v>
                </c:pt>
                <c:pt idx="3">
                  <c:v>-0.27580000000000021</c:v>
                </c:pt>
                <c:pt idx="4">
                  <c:v>-1.6838000000000002</c:v>
                </c:pt>
                <c:pt idx="5">
                  <c:v>-0.91780000000000039</c:v>
                </c:pt>
                <c:pt idx="6">
                  <c:v>0.1001999999999999</c:v>
                </c:pt>
                <c:pt idx="7">
                  <c:v>1.1501999999999999</c:v>
                </c:pt>
                <c:pt idx="8">
                  <c:v>0.44019999999999992</c:v>
                </c:pt>
                <c:pt idx="9">
                  <c:v>1.2302</c:v>
                </c:pt>
              </c:numCache>
            </c:numRef>
          </c:xVal>
          <c:yVal>
            <c:numRef>
              <c:f>Sheet1!$G$1:$G$10</c:f>
              <c:numCache>
                <c:formatCode>General</c:formatCode>
                <c:ptCount val="10"/>
                <c:pt idx="0">
                  <c:v>-0.1774</c:v>
                </c:pt>
                <c:pt idx="1">
                  <c:v>0.14660000000000001</c:v>
                </c:pt>
                <c:pt idx="2">
                  <c:v>0.38460000000000011</c:v>
                </c:pt>
                <c:pt idx="3">
                  <c:v>0.13060000000000027</c:v>
                </c:pt>
                <c:pt idx="4">
                  <c:v>-0.21339999999999998</c:v>
                </c:pt>
                <c:pt idx="5">
                  <c:v>0.17460000000000042</c:v>
                </c:pt>
                <c:pt idx="6">
                  <c:v>-0.35139999999999993</c:v>
                </c:pt>
                <c:pt idx="7">
                  <c:v>4.8600000000000088E-2</c:v>
                </c:pt>
                <c:pt idx="8">
                  <c:v>1.8600000000000151E-2</c:v>
                </c:pt>
                <c:pt idx="9">
                  <c:v>-0.1613999999999999</c:v>
                </c:pt>
              </c:numCache>
            </c:numRef>
          </c:yVal>
        </c:ser>
        <c:axId val="38315136"/>
        <c:axId val="38316672"/>
      </c:scatterChart>
      <c:valAx>
        <c:axId val="38315136"/>
        <c:scaling>
          <c:orientation val="minMax"/>
        </c:scaling>
        <c:axPos val="b"/>
        <c:numFmt formatCode="General" sourceLinked="1"/>
        <c:tickLblPos val="nextTo"/>
        <c:crossAx val="38316672"/>
        <c:crosses val="autoZero"/>
        <c:crossBetween val="midCat"/>
      </c:valAx>
      <c:valAx>
        <c:axId val="38316672"/>
        <c:scaling>
          <c:orientation val="minMax"/>
          <c:max val="1.5"/>
          <c:min val="-1.5"/>
        </c:scaling>
        <c:axPos val="l"/>
        <c:numFmt formatCode="General" sourceLinked="1"/>
        <c:tickLblPos val="nextTo"/>
        <c:crossAx val="38315136"/>
        <c:crosses val="autoZero"/>
        <c:crossBetween val="midCat"/>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spPr>
            <a:ln w="28575">
              <a:noFill/>
            </a:ln>
          </c:spPr>
          <c:xVal>
            <c:numRef>
              <c:f>Sheet1!$I$1:$I$10</c:f>
              <c:numCache>
                <c:formatCode>General</c:formatCode>
                <c:ptCount val="10"/>
                <c:pt idx="0">
                  <c:v>0.56562400000000024</c:v>
                </c:pt>
                <c:pt idx="1">
                  <c:v>-1.2146159999999999</c:v>
                </c:pt>
                <c:pt idx="2">
                  <c:v>0.67850400000000033</c:v>
                </c:pt>
                <c:pt idx="3">
                  <c:v>0.18754400000000018</c:v>
                </c:pt>
                <c:pt idx="4">
                  <c:v>1.1449840000000002</c:v>
                </c:pt>
                <c:pt idx="5">
                  <c:v>0.62410400000000044</c:v>
                </c:pt>
                <c:pt idx="6">
                  <c:v>-6.8135999999999933E-2</c:v>
                </c:pt>
                <c:pt idx="7">
                  <c:v>-0.78213599999999972</c:v>
                </c:pt>
                <c:pt idx="8">
                  <c:v>-0.29933600000000016</c:v>
                </c:pt>
                <c:pt idx="9">
                  <c:v>-0.83653600000000006</c:v>
                </c:pt>
              </c:numCache>
            </c:numRef>
          </c:xVal>
          <c:yVal>
            <c:numRef>
              <c:f>Sheet1!$J$1:$J$10</c:f>
              <c:numCache>
                <c:formatCode>General</c:formatCode>
                <c:ptCount val="10"/>
                <c:pt idx="0">
                  <c:v>0.61553199999999997</c:v>
                </c:pt>
                <c:pt idx="1">
                  <c:v>-1.321788</c:v>
                </c:pt>
                <c:pt idx="2">
                  <c:v>0.73837200000000014</c:v>
                </c:pt>
                <c:pt idx="3">
                  <c:v>0.20409200000000013</c:v>
                </c:pt>
                <c:pt idx="4">
                  <c:v>1.2460120000000001</c:v>
                </c:pt>
                <c:pt idx="5">
                  <c:v>0.67917200000000033</c:v>
                </c:pt>
                <c:pt idx="6">
                  <c:v>-7.4147999999999922E-2</c:v>
                </c:pt>
                <c:pt idx="7">
                  <c:v>-0.8511479999999999</c:v>
                </c:pt>
                <c:pt idx="8">
                  <c:v>-0.32574800000000009</c:v>
                </c:pt>
                <c:pt idx="9">
                  <c:v>-0.91034799999999971</c:v>
                </c:pt>
              </c:numCache>
            </c:numRef>
          </c:yVal>
        </c:ser>
        <c:axId val="38700160"/>
        <c:axId val="38701696"/>
      </c:scatterChart>
      <c:valAx>
        <c:axId val="38700160"/>
        <c:scaling>
          <c:orientation val="minMax"/>
        </c:scaling>
        <c:axPos val="b"/>
        <c:numFmt formatCode="General" sourceLinked="1"/>
        <c:tickLblPos val="nextTo"/>
        <c:crossAx val="38701696"/>
        <c:crosses val="autoZero"/>
        <c:crossBetween val="midCat"/>
      </c:valAx>
      <c:valAx>
        <c:axId val="38701696"/>
        <c:scaling>
          <c:orientation val="minMax"/>
        </c:scaling>
        <c:axPos val="l"/>
        <c:numFmt formatCode="General" sourceLinked="1"/>
        <c:tickLblPos val="nextTo"/>
        <c:crossAx val="38700160"/>
        <c:crosses val="autoZero"/>
        <c:crossBetween val="midCat"/>
      </c:valAx>
      <c:spPr>
        <a:noFill/>
        <a:ln w="25400">
          <a:noFill/>
        </a:ln>
      </c:spPr>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clrMapOvr bg1="lt1" tx1="dk1" bg2="lt2" tx2="dk2" accent1="accent1" accent2="accent2" accent3="accent3" accent4="accent4" accent5="accent5" accent6="accent6" hlink="hlink" folHlink="folHlink"/>
  <c:chart>
    <c:plotArea>
      <c:layout/>
      <c:scatterChart>
        <c:scatterStyle val="lineMarker"/>
        <c:ser>
          <c:idx val="0"/>
          <c:order val="0"/>
          <c:spPr>
            <a:ln w="28575">
              <a:noFill/>
            </a:ln>
          </c:spPr>
          <c:xVal>
            <c:numRef>
              <c:f>Sheet1!$I$1:$I$10</c:f>
              <c:numCache>
                <c:formatCode>General</c:formatCode>
                <c:ptCount val="10"/>
                <c:pt idx="0">
                  <c:v>0.56562400000000035</c:v>
                </c:pt>
                <c:pt idx="1">
                  <c:v>-1.2146159999999999</c:v>
                </c:pt>
                <c:pt idx="2">
                  <c:v>0.67850400000000044</c:v>
                </c:pt>
                <c:pt idx="3">
                  <c:v>0.18754400000000024</c:v>
                </c:pt>
                <c:pt idx="4">
                  <c:v>1.1449840000000002</c:v>
                </c:pt>
                <c:pt idx="5">
                  <c:v>0.62410400000000055</c:v>
                </c:pt>
                <c:pt idx="6">
                  <c:v>-6.8135999999999933E-2</c:v>
                </c:pt>
                <c:pt idx="7">
                  <c:v>-0.78213599999999961</c:v>
                </c:pt>
                <c:pt idx="8">
                  <c:v>-0.29933600000000021</c:v>
                </c:pt>
                <c:pt idx="9">
                  <c:v>-0.83653600000000006</c:v>
                </c:pt>
              </c:numCache>
            </c:numRef>
          </c:xVal>
          <c:yVal>
            <c:numRef>
              <c:f>Sheet1!$J$1:$J$10</c:f>
              <c:numCache>
                <c:formatCode>General</c:formatCode>
                <c:ptCount val="10"/>
                <c:pt idx="0">
                  <c:v>0.61553199999999997</c:v>
                </c:pt>
                <c:pt idx="1">
                  <c:v>-1.321788</c:v>
                </c:pt>
                <c:pt idx="2">
                  <c:v>0.73837200000000014</c:v>
                </c:pt>
                <c:pt idx="3">
                  <c:v>0.20409200000000016</c:v>
                </c:pt>
                <c:pt idx="4">
                  <c:v>1.2460120000000001</c:v>
                </c:pt>
                <c:pt idx="5">
                  <c:v>0.67917200000000044</c:v>
                </c:pt>
                <c:pt idx="6">
                  <c:v>-7.4147999999999922E-2</c:v>
                </c:pt>
                <c:pt idx="7">
                  <c:v>-0.8511479999999999</c:v>
                </c:pt>
                <c:pt idx="8">
                  <c:v>-0.32574800000000015</c:v>
                </c:pt>
                <c:pt idx="9">
                  <c:v>-0.9103479999999996</c:v>
                </c:pt>
              </c:numCache>
            </c:numRef>
          </c:yVal>
        </c:ser>
        <c:axId val="38807040"/>
        <c:axId val="38808576"/>
      </c:scatterChart>
      <c:valAx>
        <c:axId val="38807040"/>
        <c:scaling>
          <c:orientation val="minMax"/>
        </c:scaling>
        <c:axPos val="b"/>
        <c:numFmt formatCode="General" sourceLinked="1"/>
        <c:tickLblPos val="nextTo"/>
        <c:crossAx val="38808576"/>
        <c:crosses val="autoZero"/>
        <c:crossBetween val="midCat"/>
      </c:valAx>
      <c:valAx>
        <c:axId val="38808576"/>
        <c:scaling>
          <c:orientation val="minMax"/>
        </c:scaling>
        <c:axPos val="l"/>
        <c:numFmt formatCode="General" sourceLinked="1"/>
        <c:tickLblPos val="nextTo"/>
        <c:crossAx val="38807040"/>
        <c:crosses val="autoZero"/>
        <c:crossBetween val="midCat"/>
      </c:valAx>
      <c:spPr>
        <a:noFill/>
        <a:ln w="25400">
          <a:noFill/>
        </a:ln>
      </c:spPr>
    </c:plotArea>
    <c:plotVisOnly val="1"/>
  </c:chart>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spPr>
            <a:ln w="28575">
              <a:noFill/>
            </a:ln>
          </c:spPr>
          <c:xVal>
            <c:numRef>
              <c:f>[Book1.xlsx]Sheet1!$C$1:$C$10</c:f>
              <c:numCache>
                <c:formatCode>General</c:formatCode>
                <c:ptCount val="10"/>
                <c:pt idx="0">
                  <c:v>0.69000000000000061</c:v>
                </c:pt>
                <c:pt idx="1">
                  <c:v>-1.31</c:v>
                </c:pt>
                <c:pt idx="2">
                  <c:v>0.39000000000000051</c:v>
                </c:pt>
                <c:pt idx="3">
                  <c:v>9.0000000000000024E-2</c:v>
                </c:pt>
                <c:pt idx="4">
                  <c:v>1.29</c:v>
                </c:pt>
                <c:pt idx="5">
                  <c:v>0.49000000000000021</c:v>
                </c:pt>
                <c:pt idx="6">
                  <c:v>0.19</c:v>
                </c:pt>
                <c:pt idx="7">
                  <c:v>-0.81</c:v>
                </c:pt>
                <c:pt idx="8">
                  <c:v>-0.31000000000000039</c:v>
                </c:pt>
                <c:pt idx="9">
                  <c:v>-0.71000000000000063</c:v>
                </c:pt>
              </c:numCache>
            </c:numRef>
          </c:xVal>
          <c:yVal>
            <c:numRef>
              <c:f>[Book1.xlsx]Sheet1!$D$1:$D$10</c:f>
              <c:numCache>
                <c:formatCode>General</c:formatCode>
                <c:ptCount val="10"/>
                <c:pt idx="0">
                  <c:v>0.49000000000000032</c:v>
                </c:pt>
                <c:pt idx="1">
                  <c:v>-1.21</c:v>
                </c:pt>
                <c:pt idx="2">
                  <c:v>0.99</c:v>
                </c:pt>
                <c:pt idx="3">
                  <c:v>0.29000000000000031</c:v>
                </c:pt>
                <c:pt idx="4">
                  <c:v>1.0900000000000001</c:v>
                </c:pt>
                <c:pt idx="5">
                  <c:v>0.7900000000000007</c:v>
                </c:pt>
                <c:pt idx="6">
                  <c:v>-0.31000000000000028</c:v>
                </c:pt>
                <c:pt idx="7">
                  <c:v>-0.80999999999999983</c:v>
                </c:pt>
                <c:pt idx="8">
                  <c:v>-0.31000000000000028</c:v>
                </c:pt>
                <c:pt idx="9">
                  <c:v>-1.0099999999999976</c:v>
                </c:pt>
              </c:numCache>
            </c:numRef>
          </c:yVal>
        </c:ser>
        <c:axId val="38864768"/>
        <c:axId val="38866304"/>
      </c:scatterChart>
      <c:valAx>
        <c:axId val="38864768"/>
        <c:scaling>
          <c:orientation val="minMax"/>
        </c:scaling>
        <c:axPos val="b"/>
        <c:numFmt formatCode="General" sourceLinked="1"/>
        <c:tickLblPos val="nextTo"/>
        <c:crossAx val="38866304"/>
        <c:crosses val="autoZero"/>
        <c:crossBetween val="midCat"/>
      </c:valAx>
      <c:valAx>
        <c:axId val="38866304"/>
        <c:scaling>
          <c:orientation val="minMax"/>
        </c:scaling>
        <c:axPos val="l"/>
        <c:numFmt formatCode="General" sourceLinked="1"/>
        <c:tickLblPos val="nextTo"/>
        <c:crossAx val="38864768"/>
        <c:crosses val="autoZero"/>
        <c:crossBetween val="midCat"/>
      </c:valAx>
    </c:plotArea>
    <c:plotVisOnly val="1"/>
  </c:chart>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6.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wmf"/></Relationships>
</file>

<file path=ppt/drawings/drawing1.xml><?xml version="1.0" encoding="utf-8"?>
<c:userShapes xmlns:c="http://schemas.openxmlformats.org/drawingml/2006/chart">
  <cdr:relSizeAnchor xmlns:cdr="http://schemas.openxmlformats.org/drawingml/2006/chartDrawing">
    <cdr:from>
      <cdr:x>0.78106</cdr:x>
      <cdr:y>0.5</cdr:y>
    </cdr:from>
    <cdr:to>
      <cdr:x>1</cdr:x>
      <cdr:y>0.85274</cdr:y>
    </cdr:to>
    <cdr:sp macro="" textlink="">
      <cdr:nvSpPr>
        <cdr:cNvPr id="2" name="TextBox 1"/>
        <cdr:cNvSpPr txBox="1"/>
      </cdr:nvSpPr>
      <cdr:spPr>
        <a:xfrm xmlns:a="http://schemas.openxmlformats.org/drawingml/2006/main">
          <a:off x="4032448" y="129614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0.78106</cdr:x>
      <cdr:y>0.5</cdr:y>
    </cdr:from>
    <cdr:to>
      <cdr:x>1</cdr:x>
      <cdr:y>0.85274</cdr:y>
    </cdr:to>
    <cdr:sp macro="" textlink="">
      <cdr:nvSpPr>
        <cdr:cNvPr id="2" name="TextBox 1"/>
        <cdr:cNvSpPr txBox="1"/>
      </cdr:nvSpPr>
      <cdr:spPr>
        <a:xfrm xmlns:a="http://schemas.openxmlformats.org/drawingml/2006/main">
          <a:off x="4032448" y="129614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0.78106</cdr:x>
      <cdr:y>0.41667</cdr:y>
    </cdr:from>
    <cdr:to>
      <cdr:x>1</cdr:x>
      <cdr:y>0.76941</cdr:y>
    </cdr:to>
    <cdr:sp macro="" textlink="">
      <cdr:nvSpPr>
        <cdr:cNvPr id="4" name="TextBox 3"/>
        <cdr:cNvSpPr txBox="1"/>
      </cdr:nvSpPr>
      <cdr:spPr>
        <a:xfrm xmlns:a="http://schemas.openxmlformats.org/drawingml/2006/main">
          <a:off x="3816424" y="108012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defRPr>
            </a:lvl1pPr>
          </a:lstStyle>
          <a:p>
            <a:pPr>
              <a:defRPr/>
            </a:pPr>
            <a:endParaRPr lang="en-GB"/>
          </a:p>
        </p:txBody>
      </p:sp>
      <p:sp>
        <p:nvSpPr>
          <p:cNvPr id="122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defRPr>
            </a:lvl1pPr>
          </a:lstStyle>
          <a:p>
            <a:pPr>
              <a:defRPr/>
            </a:pPr>
            <a:endParaRPr lang="en-GB"/>
          </a:p>
        </p:txBody>
      </p:sp>
      <p:sp>
        <p:nvSpPr>
          <p:cNvPr id="122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defRPr>
            </a:lvl1pPr>
          </a:lstStyle>
          <a:p>
            <a:pPr>
              <a:defRPr/>
            </a:pPr>
            <a:endParaRPr lang="en-GB"/>
          </a:p>
        </p:txBody>
      </p:sp>
      <p:sp>
        <p:nvSpPr>
          <p:cNvPr id="122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solidFill>
                  <a:schemeClr val="tx1"/>
                </a:solidFill>
              </a:defRPr>
            </a:lvl1pPr>
          </a:lstStyle>
          <a:p>
            <a:pPr>
              <a:defRPr/>
            </a:pPr>
            <a:fld id="{82A4459B-BEE9-48E4-B401-C47EFF0D58E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defRPr>
            </a:lvl1pPr>
          </a:lstStyle>
          <a:p>
            <a:pPr>
              <a:defRPr/>
            </a:pPr>
            <a:endParaRPr lang="en-GB"/>
          </a:p>
        </p:txBody>
      </p:sp>
      <p:sp>
        <p:nvSpPr>
          <p:cNvPr id="1024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24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defRPr>
            </a:lvl1pPr>
          </a:lstStyle>
          <a:p>
            <a:pPr>
              <a:defRPr/>
            </a:pPr>
            <a:endParaRPr lang="en-GB"/>
          </a:p>
        </p:txBody>
      </p:sp>
      <p:sp>
        <p:nvSpPr>
          <p:cNvPr id="1024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solidFill>
                  <a:schemeClr val="tx1"/>
                </a:solidFill>
              </a:defRPr>
            </a:lvl1pPr>
          </a:lstStyle>
          <a:p>
            <a:pPr>
              <a:defRPr/>
            </a:pPr>
            <a:fld id="{CF8F5600-EA1B-41DE-97B1-CD0B99E7F97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7"/>
          <p:cNvSpPr>
            <a:spLocks noGrp="1" noChangeArrowheads="1"/>
          </p:cNvSpPr>
          <p:nvPr>
            <p:ph type="sldNum" sz="quarter" idx="5"/>
          </p:nvPr>
        </p:nvSpPr>
        <p:spPr>
          <a:noFill/>
        </p:spPr>
        <p:txBody>
          <a:bodyPr/>
          <a:lstStyle/>
          <a:p>
            <a:fld id="{DC465E97-488D-4A03-8043-097C697D89F2}" type="slidenum">
              <a:rPr lang="en-US" smtClean="0"/>
              <a:pPr/>
              <a:t>11</a:t>
            </a:fld>
            <a:endParaRPr lang="en-US" smtClean="0"/>
          </a:p>
        </p:txBody>
      </p:sp>
      <p:sp>
        <p:nvSpPr>
          <p:cNvPr id="142338" name="Rectangle 2"/>
          <p:cNvSpPr>
            <a:spLocks noGrp="1" noRot="1" noChangeArrowheads="1" noTextEdit="1"/>
          </p:cNvSpPr>
          <p:nvPr>
            <p:ph type="sldImg"/>
          </p:nvPr>
        </p:nvSpPr>
        <p:spPr>
          <a:xfrm>
            <a:off x="928688" y="752475"/>
            <a:ext cx="4940300" cy="3706813"/>
          </a:xfrm>
          <a:ln w="12700" cap="flat">
            <a:solidFill>
              <a:schemeClr val="tx1"/>
            </a:solidFill>
          </a:ln>
        </p:spPr>
      </p:sp>
      <p:sp>
        <p:nvSpPr>
          <p:cNvPr id="142339" name="Rectangle 3"/>
          <p:cNvSpPr>
            <a:spLocks noGrp="1" noChangeArrowheads="1"/>
          </p:cNvSpPr>
          <p:nvPr>
            <p:ph type="body" idx="1"/>
          </p:nvPr>
        </p:nvSpPr>
        <p:spPr>
          <a:xfrm>
            <a:off x="904875" y="4713288"/>
            <a:ext cx="4986338" cy="4467225"/>
          </a:xfrm>
          <a:noFill/>
          <a:ln/>
        </p:spPr>
        <p:txBody>
          <a:bodyPr lIns="95655" tIns="46988" rIns="95655" bIns="46988"/>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Rectangle 7"/>
          <p:cNvSpPr>
            <a:spLocks noGrp="1" noChangeArrowheads="1"/>
          </p:cNvSpPr>
          <p:nvPr>
            <p:ph type="sldNum" sz="quarter" idx="5"/>
          </p:nvPr>
        </p:nvSpPr>
        <p:spPr>
          <a:noFill/>
        </p:spPr>
        <p:txBody>
          <a:bodyPr/>
          <a:lstStyle/>
          <a:p>
            <a:fld id="{6B220A31-B730-41F2-BB45-C2763751D533}" type="slidenum">
              <a:rPr lang="en-US" smtClean="0"/>
              <a:pPr/>
              <a:t>46</a:t>
            </a:fld>
            <a:endParaRPr lang="en-US" smtClean="0"/>
          </a:p>
        </p:txBody>
      </p:sp>
      <p:sp>
        <p:nvSpPr>
          <p:cNvPr id="158722" name="Rectangle 2"/>
          <p:cNvSpPr>
            <a:spLocks noGrp="1" noRot="1" noChangeArrowheads="1" noTextEdit="1"/>
          </p:cNvSpPr>
          <p:nvPr>
            <p:ph type="sldImg"/>
          </p:nvPr>
        </p:nvSpPr>
        <p:spPr>
          <a:xfrm>
            <a:off x="917575" y="744538"/>
            <a:ext cx="4962525" cy="3722687"/>
          </a:xfrm>
          <a:ln/>
        </p:spPr>
      </p:sp>
      <p:sp>
        <p:nvSpPr>
          <p:cNvPr id="158723"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7"/>
          <p:cNvSpPr>
            <a:spLocks noGrp="1" noChangeArrowheads="1"/>
          </p:cNvSpPr>
          <p:nvPr>
            <p:ph type="sldNum" sz="quarter" idx="5"/>
          </p:nvPr>
        </p:nvSpPr>
        <p:spPr>
          <a:noFill/>
        </p:spPr>
        <p:txBody>
          <a:bodyPr/>
          <a:lstStyle/>
          <a:p>
            <a:fld id="{BF84CD2D-141A-48AA-B6D7-4A82C7C3AF52}" type="slidenum">
              <a:rPr lang="en-US" smtClean="0"/>
              <a:pPr/>
              <a:t>47</a:t>
            </a:fld>
            <a:endParaRPr lang="en-US" smtClean="0"/>
          </a:p>
        </p:txBody>
      </p:sp>
      <p:sp>
        <p:nvSpPr>
          <p:cNvPr id="160770" name="Rectangle 2"/>
          <p:cNvSpPr>
            <a:spLocks noGrp="1" noRot="1" noChangeArrowheads="1" noTextEdit="1"/>
          </p:cNvSpPr>
          <p:nvPr>
            <p:ph type="sldImg"/>
          </p:nvPr>
        </p:nvSpPr>
        <p:spPr>
          <a:xfrm>
            <a:off x="917575" y="744538"/>
            <a:ext cx="4962525" cy="3722687"/>
          </a:xfrm>
          <a:ln/>
        </p:spPr>
      </p:sp>
      <p:sp>
        <p:nvSpPr>
          <p:cNvPr id="160771"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7"/>
          <p:cNvSpPr>
            <a:spLocks noGrp="1" noChangeArrowheads="1"/>
          </p:cNvSpPr>
          <p:nvPr>
            <p:ph type="sldNum" sz="quarter" idx="5"/>
          </p:nvPr>
        </p:nvSpPr>
        <p:spPr>
          <a:noFill/>
        </p:spPr>
        <p:txBody>
          <a:bodyPr/>
          <a:lstStyle/>
          <a:p>
            <a:fld id="{5795F48C-9798-45BF-8235-061D02E8E94D}" type="slidenum">
              <a:rPr lang="en-US" smtClean="0"/>
              <a:pPr/>
              <a:t>48</a:t>
            </a:fld>
            <a:endParaRPr lang="en-US" smtClean="0"/>
          </a:p>
        </p:txBody>
      </p:sp>
      <p:sp>
        <p:nvSpPr>
          <p:cNvPr id="162818" name="Rectangle 2"/>
          <p:cNvSpPr>
            <a:spLocks noGrp="1" noRot="1" noChangeArrowheads="1" noTextEdit="1"/>
          </p:cNvSpPr>
          <p:nvPr>
            <p:ph type="sldImg"/>
          </p:nvPr>
        </p:nvSpPr>
        <p:spPr>
          <a:xfrm>
            <a:off x="917575" y="744538"/>
            <a:ext cx="4962525" cy="3722687"/>
          </a:xfrm>
          <a:ln/>
        </p:spPr>
      </p:sp>
      <p:sp>
        <p:nvSpPr>
          <p:cNvPr id="162819"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7"/>
          <p:cNvSpPr>
            <a:spLocks noGrp="1" noChangeArrowheads="1"/>
          </p:cNvSpPr>
          <p:nvPr>
            <p:ph type="sldNum" sz="quarter" idx="5"/>
          </p:nvPr>
        </p:nvSpPr>
        <p:spPr>
          <a:noFill/>
        </p:spPr>
        <p:txBody>
          <a:bodyPr/>
          <a:lstStyle/>
          <a:p>
            <a:fld id="{88E3E0D0-3399-494A-A564-FC52E26AD22C}" type="slidenum">
              <a:rPr lang="en-US" smtClean="0"/>
              <a:pPr/>
              <a:t>49</a:t>
            </a:fld>
            <a:endParaRPr lang="en-US" smtClean="0"/>
          </a:p>
        </p:txBody>
      </p:sp>
      <p:sp>
        <p:nvSpPr>
          <p:cNvPr id="164866" name="Rectangle 2"/>
          <p:cNvSpPr>
            <a:spLocks noGrp="1" noRot="1" noChangeArrowheads="1" noTextEdit="1"/>
          </p:cNvSpPr>
          <p:nvPr>
            <p:ph type="sldImg"/>
          </p:nvPr>
        </p:nvSpPr>
        <p:spPr>
          <a:xfrm>
            <a:off x="917575" y="744538"/>
            <a:ext cx="4962525" cy="3722687"/>
          </a:xfrm>
          <a:ln/>
        </p:spPr>
      </p:sp>
      <p:sp>
        <p:nvSpPr>
          <p:cNvPr id="164867"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7"/>
          <p:cNvSpPr>
            <a:spLocks noGrp="1" noChangeArrowheads="1"/>
          </p:cNvSpPr>
          <p:nvPr>
            <p:ph type="sldNum" sz="quarter" idx="5"/>
          </p:nvPr>
        </p:nvSpPr>
        <p:spPr>
          <a:noFill/>
        </p:spPr>
        <p:txBody>
          <a:bodyPr/>
          <a:lstStyle/>
          <a:p>
            <a:fld id="{95308A81-3BF8-4E3D-AAB7-B3B14906680F}" type="slidenum">
              <a:rPr lang="en-US" smtClean="0"/>
              <a:pPr/>
              <a:t>50</a:t>
            </a:fld>
            <a:endParaRPr lang="en-US" smtClean="0"/>
          </a:p>
        </p:txBody>
      </p:sp>
      <p:sp>
        <p:nvSpPr>
          <p:cNvPr id="166914" name="Rectangle 2"/>
          <p:cNvSpPr>
            <a:spLocks noGrp="1" noRot="1" noChangeArrowheads="1" noTextEdit="1"/>
          </p:cNvSpPr>
          <p:nvPr>
            <p:ph type="sldImg"/>
          </p:nvPr>
        </p:nvSpPr>
        <p:spPr>
          <a:xfrm>
            <a:off x="917575" y="744538"/>
            <a:ext cx="4962525" cy="3722687"/>
          </a:xfrm>
          <a:ln/>
        </p:spPr>
      </p:sp>
      <p:sp>
        <p:nvSpPr>
          <p:cNvPr id="166915"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p:cNvSpPr>
            <a:spLocks noGrp="1" noChangeArrowheads="1"/>
          </p:cNvSpPr>
          <p:nvPr>
            <p:ph type="sldNum" sz="quarter" idx="5"/>
          </p:nvPr>
        </p:nvSpPr>
        <p:spPr>
          <a:noFill/>
        </p:spPr>
        <p:txBody>
          <a:bodyPr/>
          <a:lstStyle/>
          <a:p>
            <a:fld id="{DED6429D-B0D9-409A-9BEC-D84ECF3AA31A}" type="slidenum">
              <a:rPr lang="en-US" smtClean="0"/>
              <a:pPr/>
              <a:t>51</a:t>
            </a:fld>
            <a:endParaRPr lang="en-US" smtClean="0"/>
          </a:p>
        </p:txBody>
      </p:sp>
      <p:sp>
        <p:nvSpPr>
          <p:cNvPr id="168962" name="Rectangle 2"/>
          <p:cNvSpPr>
            <a:spLocks noGrp="1" noRot="1" noChangeArrowheads="1" noTextEdit="1"/>
          </p:cNvSpPr>
          <p:nvPr>
            <p:ph type="sldImg"/>
          </p:nvPr>
        </p:nvSpPr>
        <p:spPr>
          <a:xfrm>
            <a:off x="917575" y="744538"/>
            <a:ext cx="4962525" cy="3722687"/>
          </a:xfrm>
          <a:ln/>
        </p:spPr>
      </p:sp>
      <p:sp>
        <p:nvSpPr>
          <p:cNvPr id="168963"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7"/>
          <p:cNvSpPr>
            <a:spLocks noGrp="1" noChangeArrowheads="1"/>
          </p:cNvSpPr>
          <p:nvPr>
            <p:ph type="sldNum" sz="quarter" idx="5"/>
          </p:nvPr>
        </p:nvSpPr>
        <p:spPr>
          <a:noFill/>
        </p:spPr>
        <p:txBody>
          <a:bodyPr/>
          <a:lstStyle/>
          <a:p>
            <a:fld id="{CB8B3F33-2A6A-4697-98D9-E3296044A380}" type="slidenum">
              <a:rPr lang="en-US" smtClean="0"/>
              <a:pPr/>
              <a:t>52</a:t>
            </a:fld>
            <a:endParaRPr lang="en-US" smtClean="0"/>
          </a:p>
        </p:txBody>
      </p:sp>
      <p:sp>
        <p:nvSpPr>
          <p:cNvPr id="171010" name="Rectangle 2"/>
          <p:cNvSpPr>
            <a:spLocks noGrp="1" noRot="1" noChangeArrowheads="1" noTextEdit="1"/>
          </p:cNvSpPr>
          <p:nvPr>
            <p:ph type="sldImg"/>
          </p:nvPr>
        </p:nvSpPr>
        <p:spPr>
          <a:xfrm>
            <a:off x="917575" y="744538"/>
            <a:ext cx="4962525" cy="3722687"/>
          </a:xfrm>
          <a:ln/>
        </p:spPr>
      </p:sp>
      <p:sp>
        <p:nvSpPr>
          <p:cNvPr id="171011"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7"/>
          <p:cNvSpPr>
            <a:spLocks noGrp="1" noChangeArrowheads="1"/>
          </p:cNvSpPr>
          <p:nvPr>
            <p:ph type="sldNum" sz="quarter" idx="5"/>
          </p:nvPr>
        </p:nvSpPr>
        <p:spPr>
          <a:noFill/>
        </p:spPr>
        <p:txBody>
          <a:bodyPr/>
          <a:lstStyle/>
          <a:p>
            <a:fld id="{455699FE-84F0-49B4-B866-D0BFBF873C04}" type="slidenum">
              <a:rPr lang="en-US" smtClean="0"/>
              <a:pPr/>
              <a:t>53</a:t>
            </a:fld>
            <a:endParaRPr lang="en-US" smtClean="0"/>
          </a:p>
        </p:txBody>
      </p:sp>
      <p:sp>
        <p:nvSpPr>
          <p:cNvPr id="173058" name="Rectangle 2"/>
          <p:cNvSpPr>
            <a:spLocks noGrp="1" noRot="1" noChangeArrowheads="1" noTextEdit="1"/>
          </p:cNvSpPr>
          <p:nvPr>
            <p:ph type="sldImg"/>
          </p:nvPr>
        </p:nvSpPr>
        <p:spPr>
          <a:xfrm>
            <a:off x="917575" y="744538"/>
            <a:ext cx="4962525" cy="3722687"/>
          </a:xfrm>
          <a:ln/>
        </p:spPr>
      </p:sp>
      <p:sp>
        <p:nvSpPr>
          <p:cNvPr id="173059"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7"/>
          <p:cNvSpPr>
            <a:spLocks noGrp="1" noChangeArrowheads="1"/>
          </p:cNvSpPr>
          <p:nvPr>
            <p:ph type="sldNum" sz="quarter" idx="5"/>
          </p:nvPr>
        </p:nvSpPr>
        <p:spPr>
          <a:noFill/>
        </p:spPr>
        <p:txBody>
          <a:bodyPr/>
          <a:lstStyle/>
          <a:p>
            <a:fld id="{E06E5ED1-6EC7-420E-9330-A16D73F76E3E}" type="slidenum">
              <a:rPr lang="en-US" smtClean="0"/>
              <a:pPr/>
              <a:t>54</a:t>
            </a:fld>
            <a:endParaRPr lang="en-US" smtClean="0"/>
          </a:p>
        </p:txBody>
      </p:sp>
      <p:sp>
        <p:nvSpPr>
          <p:cNvPr id="175106" name="Rectangle 2"/>
          <p:cNvSpPr>
            <a:spLocks noGrp="1" noRot="1" noChangeArrowheads="1" noTextEdit="1"/>
          </p:cNvSpPr>
          <p:nvPr>
            <p:ph type="sldImg"/>
          </p:nvPr>
        </p:nvSpPr>
        <p:spPr>
          <a:xfrm>
            <a:off x="917575" y="744538"/>
            <a:ext cx="4962525" cy="3722687"/>
          </a:xfrm>
          <a:ln/>
        </p:spPr>
      </p:sp>
      <p:sp>
        <p:nvSpPr>
          <p:cNvPr id="175107"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7"/>
          <p:cNvSpPr>
            <a:spLocks noGrp="1" noChangeArrowheads="1"/>
          </p:cNvSpPr>
          <p:nvPr>
            <p:ph type="sldNum" sz="quarter" idx="5"/>
          </p:nvPr>
        </p:nvSpPr>
        <p:spPr>
          <a:noFill/>
        </p:spPr>
        <p:txBody>
          <a:bodyPr/>
          <a:lstStyle/>
          <a:p>
            <a:fld id="{A77B9D49-2832-4048-B5B1-E58ADBC20D06}" type="slidenum">
              <a:rPr lang="en-US" smtClean="0"/>
              <a:pPr/>
              <a:t>55</a:t>
            </a:fld>
            <a:endParaRPr lang="en-US" smtClean="0"/>
          </a:p>
        </p:txBody>
      </p:sp>
      <p:sp>
        <p:nvSpPr>
          <p:cNvPr id="177154" name="Rectangle 2"/>
          <p:cNvSpPr>
            <a:spLocks noGrp="1" noRot="1" noChangeArrowheads="1" noTextEdit="1"/>
          </p:cNvSpPr>
          <p:nvPr>
            <p:ph type="sldImg"/>
          </p:nvPr>
        </p:nvSpPr>
        <p:spPr>
          <a:xfrm>
            <a:off x="917575" y="744538"/>
            <a:ext cx="4962525" cy="3722687"/>
          </a:xfrm>
          <a:ln/>
        </p:spPr>
      </p:sp>
      <p:sp>
        <p:nvSpPr>
          <p:cNvPr id="177155"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Rectangle 7"/>
          <p:cNvSpPr>
            <a:spLocks noGrp="1" noChangeArrowheads="1"/>
          </p:cNvSpPr>
          <p:nvPr>
            <p:ph type="sldNum" sz="quarter" idx="5"/>
          </p:nvPr>
        </p:nvSpPr>
        <p:spPr>
          <a:noFill/>
        </p:spPr>
        <p:txBody>
          <a:bodyPr/>
          <a:lstStyle/>
          <a:p>
            <a:fld id="{9FE05FDD-1D50-420E-BC01-8409F20C171F}" type="slidenum">
              <a:rPr lang="en-US" smtClean="0"/>
              <a:pPr/>
              <a:t>12</a:t>
            </a:fld>
            <a:endParaRPr lang="en-US" smtClean="0"/>
          </a:p>
        </p:txBody>
      </p:sp>
      <p:sp>
        <p:nvSpPr>
          <p:cNvPr id="189442" name="Rectangle 2"/>
          <p:cNvSpPr>
            <a:spLocks noGrp="1" noRot="1" noChangeArrowheads="1" noTextEdit="1"/>
          </p:cNvSpPr>
          <p:nvPr>
            <p:ph type="sldImg"/>
          </p:nvPr>
        </p:nvSpPr>
        <p:spPr>
          <a:xfrm>
            <a:off x="917575" y="744538"/>
            <a:ext cx="4962525" cy="3722687"/>
          </a:xfrm>
          <a:ln/>
        </p:spPr>
      </p:sp>
      <p:sp>
        <p:nvSpPr>
          <p:cNvPr id="1894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Rectangle 7"/>
          <p:cNvSpPr>
            <a:spLocks noGrp="1" noChangeArrowheads="1"/>
          </p:cNvSpPr>
          <p:nvPr>
            <p:ph type="sldNum" sz="quarter" idx="5"/>
          </p:nvPr>
        </p:nvSpPr>
        <p:spPr>
          <a:noFill/>
        </p:spPr>
        <p:txBody>
          <a:bodyPr/>
          <a:lstStyle/>
          <a:p>
            <a:fld id="{EC675602-B983-4831-87D3-57A5483813F4}" type="slidenum">
              <a:rPr lang="en-US" smtClean="0"/>
              <a:pPr/>
              <a:t>56</a:t>
            </a:fld>
            <a:endParaRPr lang="en-US" smtClean="0"/>
          </a:p>
        </p:txBody>
      </p:sp>
      <p:sp>
        <p:nvSpPr>
          <p:cNvPr id="179202" name="Rectangle 2"/>
          <p:cNvSpPr>
            <a:spLocks noGrp="1" noRot="1" noChangeArrowheads="1" noTextEdit="1"/>
          </p:cNvSpPr>
          <p:nvPr>
            <p:ph type="sldImg"/>
          </p:nvPr>
        </p:nvSpPr>
        <p:spPr>
          <a:xfrm>
            <a:off x="917575" y="744538"/>
            <a:ext cx="4962525" cy="3722687"/>
          </a:xfrm>
          <a:ln/>
        </p:spPr>
      </p:sp>
      <p:sp>
        <p:nvSpPr>
          <p:cNvPr id="179203"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Rectangle 7"/>
          <p:cNvSpPr>
            <a:spLocks noGrp="1" noChangeArrowheads="1"/>
          </p:cNvSpPr>
          <p:nvPr>
            <p:ph type="sldNum" sz="quarter" idx="5"/>
          </p:nvPr>
        </p:nvSpPr>
        <p:spPr>
          <a:noFill/>
        </p:spPr>
        <p:txBody>
          <a:bodyPr/>
          <a:lstStyle/>
          <a:p>
            <a:fld id="{B4445207-9CB9-4418-938E-4F37184AD7A8}" type="slidenum">
              <a:rPr lang="en-US" smtClean="0"/>
              <a:pPr/>
              <a:t>57</a:t>
            </a:fld>
            <a:endParaRPr lang="en-US" smtClean="0"/>
          </a:p>
        </p:txBody>
      </p:sp>
      <p:sp>
        <p:nvSpPr>
          <p:cNvPr id="181250" name="Rectangle 2"/>
          <p:cNvSpPr>
            <a:spLocks noGrp="1" noRot="1" noChangeArrowheads="1" noTextEdit="1"/>
          </p:cNvSpPr>
          <p:nvPr>
            <p:ph type="sldImg"/>
          </p:nvPr>
        </p:nvSpPr>
        <p:spPr>
          <a:xfrm>
            <a:off x="917575" y="744538"/>
            <a:ext cx="4962525" cy="3722687"/>
          </a:xfrm>
          <a:ln/>
        </p:spPr>
      </p:sp>
      <p:sp>
        <p:nvSpPr>
          <p:cNvPr id="181251"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7"/>
          <p:cNvSpPr>
            <a:spLocks noGrp="1" noChangeArrowheads="1"/>
          </p:cNvSpPr>
          <p:nvPr>
            <p:ph type="sldNum" sz="quarter" idx="5"/>
          </p:nvPr>
        </p:nvSpPr>
        <p:spPr>
          <a:noFill/>
        </p:spPr>
        <p:txBody>
          <a:bodyPr/>
          <a:lstStyle/>
          <a:p>
            <a:fld id="{546A48E1-7F70-49C2-A51E-ED5605938E32}" type="slidenum">
              <a:rPr lang="en-US" smtClean="0"/>
              <a:pPr/>
              <a:t>33</a:t>
            </a:fld>
            <a:endParaRPr lang="en-US" smtClean="0"/>
          </a:p>
        </p:txBody>
      </p:sp>
      <p:sp>
        <p:nvSpPr>
          <p:cNvPr id="136194" name="Rectangle 2"/>
          <p:cNvSpPr>
            <a:spLocks noGrp="1" noRot="1" noChangeArrowheads="1" noTextEdit="1"/>
          </p:cNvSpPr>
          <p:nvPr>
            <p:ph type="sldImg"/>
          </p:nvPr>
        </p:nvSpPr>
        <p:spPr>
          <a:xfrm>
            <a:off x="917575" y="744538"/>
            <a:ext cx="4962525" cy="3722687"/>
          </a:xfrm>
          <a:ln/>
        </p:spPr>
      </p:sp>
      <p:sp>
        <p:nvSpPr>
          <p:cNvPr id="1361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7"/>
          <p:cNvSpPr>
            <a:spLocks noGrp="1" noChangeArrowheads="1"/>
          </p:cNvSpPr>
          <p:nvPr>
            <p:ph type="sldNum" sz="quarter" idx="5"/>
          </p:nvPr>
        </p:nvSpPr>
        <p:spPr>
          <a:noFill/>
        </p:spPr>
        <p:txBody>
          <a:bodyPr/>
          <a:lstStyle/>
          <a:p>
            <a:fld id="{842B46E6-0AA5-41DC-AA3D-3061A94840DE}" type="slidenum">
              <a:rPr lang="en-US" smtClean="0"/>
              <a:pPr/>
              <a:t>40</a:t>
            </a:fld>
            <a:endParaRPr lang="en-US" smtClean="0"/>
          </a:p>
        </p:txBody>
      </p:sp>
      <p:sp>
        <p:nvSpPr>
          <p:cNvPr id="146434" name="Rectangle 2"/>
          <p:cNvSpPr>
            <a:spLocks noGrp="1" noRot="1" noChangeArrowheads="1" noTextEdit="1"/>
          </p:cNvSpPr>
          <p:nvPr>
            <p:ph type="sldImg"/>
          </p:nvPr>
        </p:nvSpPr>
        <p:spPr>
          <a:xfrm>
            <a:off x="917575" y="744538"/>
            <a:ext cx="4962525" cy="3722687"/>
          </a:xfrm>
          <a:ln/>
        </p:spPr>
      </p:sp>
      <p:sp>
        <p:nvSpPr>
          <p:cNvPr id="1464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7"/>
          <p:cNvSpPr>
            <a:spLocks noGrp="1" noChangeArrowheads="1"/>
          </p:cNvSpPr>
          <p:nvPr>
            <p:ph type="sldNum" sz="quarter" idx="5"/>
          </p:nvPr>
        </p:nvSpPr>
        <p:spPr>
          <a:noFill/>
        </p:spPr>
        <p:txBody>
          <a:bodyPr/>
          <a:lstStyle/>
          <a:p>
            <a:fld id="{2543DB25-C12F-4681-A226-02401BE4812C}" type="slidenum">
              <a:rPr lang="en-US" smtClean="0"/>
              <a:pPr/>
              <a:t>41</a:t>
            </a:fld>
            <a:endParaRPr lang="en-US" smtClean="0"/>
          </a:p>
        </p:txBody>
      </p:sp>
      <p:sp>
        <p:nvSpPr>
          <p:cNvPr id="148482" name="Rectangle 2"/>
          <p:cNvSpPr>
            <a:spLocks noGrp="1" noRot="1" noChangeArrowheads="1" noTextEdit="1"/>
          </p:cNvSpPr>
          <p:nvPr>
            <p:ph type="sldImg"/>
          </p:nvPr>
        </p:nvSpPr>
        <p:spPr>
          <a:xfrm>
            <a:off x="917575" y="744538"/>
            <a:ext cx="4962525" cy="3722687"/>
          </a:xfrm>
          <a:ln/>
        </p:spPr>
      </p:sp>
      <p:sp>
        <p:nvSpPr>
          <p:cNvPr id="148483"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7"/>
          <p:cNvSpPr>
            <a:spLocks noGrp="1" noChangeArrowheads="1"/>
          </p:cNvSpPr>
          <p:nvPr>
            <p:ph type="sldNum" sz="quarter" idx="5"/>
          </p:nvPr>
        </p:nvSpPr>
        <p:spPr>
          <a:noFill/>
        </p:spPr>
        <p:txBody>
          <a:bodyPr/>
          <a:lstStyle/>
          <a:p>
            <a:fld id="{FE3C8C1D-DD7C-4A23-8CE2-1D9022A09786}" type="slidenum">
              <a:rPr lang="en-US" smtClean="0"/>
              <a:pPr/>
              <a:t>42</a:t>
            </a:fld>
            <a:endParaRPr lang="en-US" smtClean="0"/>
          </a:p>
        </p:txBody>
      </p:sp>
      <p:sp>
        <p:nvSpPr>
          <p:cNvPr id="150530" name="Rectangle 2"/>
          <p:cNvSpPr>
            <a:spLocks noGrp="1" noRot="1" noChangeArrowheads="1" noTextEdit="1"/>
          </p:cNvSpPr>
          <p:nvPr>
            <p:ph type="sldImg"/>
          </p:nvPr>
        </p:nvSpPr>
        <p:spPr>
          <a:xfrm>
            <a:off x="917575" y="744538"/>
            <a:ext cx="4962525" cy="3722687"/>
          </a:xfrm>
          <a:ln/>
        </p:spPr>
      </p:sp>
      <p:sp>
        <p:nvSpPr>
          <p:cNvPr id="150531"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7"/>
          <p:cNvSpPr>
            <a:spLocks noGrp="1" noChangeArrowheads="1"/>
          </p:cNvSpPr>
          <p:nvPr>
            <p:ph type="sldNum" sz="quarter" idx="5"/>
          </p:nvPr>
        </p:nvSpPr>
        <p:spPr>
          <a:noFill/>
        </p:spPr>
        <p:txBody>
          <a:bodyPr/>
          <a:lstStyle/>
          <a:p>
            <a:fld id="{36A0AAC6-50A2-4A4F-AADF-8452CB4A7B1A}" type="slidenum">
              <a:rPr lang="en-US" smtClean="0"/>
              <a:pPr/>
              <a:t>43</a:t>
            </a:fld>
            <a:endParaRPr lang="en-US" smtClean="0"/>
          </a:p>
        </p:txBody>
      </p:sp>
      <p:sp>
        <p:nvSpPr>
          <p:cNvPr id="152578" name="Rectangle 2"/>
          <p:cNvSpPr>
            <a:spLocks noGrp="1" noRot="1" noChangeArrowheads="1" noTextEdit="1"/>
          </p:cNvSpPr>
          <p:nvPr>
            <p:ph type="sldImg"/>
          </p:nvPr>
        </p:nvSpPr>
        <p:spPr>
          <a:xfrm>
            <a:off x="917575" y="744538"/>
            <a:ext cx="4962525" cy="3722687"/>
          </a:xfrm>
          <a:ln/>
        </p:spPr>
      </p:sp>
      <p:sp>
        <p:nvSpPr>
          <p:cNvPr id="152579"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7"/>
          <p:cNvSpPr>
            <a:spLocks noGrp="1" noChangeArrowheads="1"/>
          </p:cNvSpPr>
          <p:nvPr>
            <p:ph type="sldNum" sz="quarter" idx="5"/>
          </p:nvPr>
        </p:nvSpPr>
        <p:spPr>
          <a:noFill/>
        </p:spPr>
        <p:txBody>
          <a:bodyPr/>
          <a:lstStyle/>
          <a:p>
            <a:fld id="{FA74276C-2EE4-48BD-A4EF-ED586A7F4846}" type="slidenum">
              <a:rPr lang="en-US" smtClean="0"/>
              <a:pPr/>
              <a:t>44</a:t>
            </a:fld>
            <a:endParaRPr lang="en-US" smtClean="0"/>
          </a:p>
        </p:txBody>
      </p:sp>
      <p:sp>
        <p:nvSpPr>
          <p:cNvPr id="154626" name="Rectangle 2"/>
          <p:cNvSpPr>
            <a:spLocks noGrp="1" noRot="1" noChangeArrowheads="1" noTextEdit="1"/>
          </p:cNvSpPr>
          <p:nvPr>
            <p:ph type="sldImg"/>
          </p:nvPr>
        </p:nvSpPr>
        <p:spPr>
          <a:xfrm>
            <a:off x="917575" y="744538"/>
            <a:ext cx="4962525" cy="3722687"/>
          </a:xfrm>
          <a:ln/>
        </p:spPr>
      </p:sp>
      <p:sp>
        <p:nvSpPr>
          <p:cNvPr id="154627"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7"/>
          <p:cNvSpPr>
            <a:spLocks noGrp="1" noChangeArrowheads="1"/>
          </p:cNvSpPr>
          <p:nvPr>
            <p:ph type="sldNum" sz="quarter" idx="5"/>
          </p:nvPr>
        </p:nvSpPr>
        <p:spPr>
          <a:noFill/>
        </p:spPr>
        <p:txBody>
          <a:bodyPr/>
          <a:lstStyle/>
          <a:p>
            <a:fld id="{5B98F04A-1985-4A8F-A439-23F5B1C1E12A}" type="slidenum">
              <a:rPr lang="en-US" smtClean="0"/>
              <a:pPr/>
              <a:t>45</a:t>
            </a:fld>
            <a:endParaRPr lang="en-US" smtClean="0"/>
          </a:p>
        </p:txBody>
      </p:sp>
      <p:sp>
        <p:nvSpPr>
          <p:cNvPr id="156674" name="Rectangle 2"/>
          <p:cNvSpPr>
            <a:spLocks noGrp="1" noRot="1" noChangeArrowheads="1" noTextEdit="1"/>
          </p:cNvSpPr>
          <p:nvPr>
            <p:ph type="sldImg"/>
          </p:nvPr>
        </p:nvSpPr>
        <p:spPr>
          <a:xfrm>
            <a:off x="917575" y="744538"/>
            <a:ext cx="4962525" cy="3722687"/>
          </a:xfrm>
          <a:ln/>
        </p:spPr>
      </p:sp>
      <p:sp>
        <p:nvSpPr>
          <p:cNvPr id="156675" name="Rectangle 3"/>
          <p:cNvSpPr>
            <a:spLocks noGrp="1" noChangeArrowheads="1"/>
          </p:cNvSpPr>
          <p:nvPr>
            <p:ph type="body" idx="1"/>
          </p:nvPr>
        </p:nvSpPr>
        <p:spPr>
          <a:xfrm>
            <a:off x="906463" y="4714875"/>
            <a:ext cx="4984750" cy="4467225"/>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6" name="Slide Number Placeholder 5"/>
          <p:cNvSpPr>
            <a:spLocks noGrp="1"/>
          </p:cNvSpPr>
          <p:nvPr>
            <p:ph type="sldNum" sz="quarter" idx="12"/>
          </p:nvPr>
        </p:nvSpPr>
        <p:spPr/>
        <p:txBody>
          <a:bodyPr/>
          <a:lstStyle>
            <a:lvl1pPr>
              <a:defRPr/>
            </a:lvl1pPr>
          </a:lstStyle>
          <a:p>
            <a:pPr>
              <a:defRPr/>
            </a:pPr>
            <a:endParaRPr lang="en-GB"/>
          </a:p>
          <a:p>
            <a:pPr>
              <a:defRPr/>
            </a:pPr>
            <a:fld id="{AB521F6C-4F1B-475A-9087-2C51B6ADA705}"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6" name="Slide Number Placeholder 5"/>
          <p:cNvSpPr>
            <a:spLocks noGrp="1"/>
          </p:cNvSpPr>
          <p:nvPr>
            <p:ph type="sldNum" sz="quarter" idx="12"/>
          </p:nvPr>
        </p:nvSpPr>
        <p:spPr/>
        <p:txBody>
          <a:bodyPr/>
          <a:lstStyle>
            <a:lvl1pPr>
              <a:defRPr/>
            </a:lvl1pPr>
          </a:lstStyle>
          <a:p>
            <a:pPr>
              <a:defRPr/>
            </a:pPr>
            <a:endParaRPr lang="en-GB"/>
          </a:p>
          <a:p>
            <a:pPr>
              <a:defRPr/>
            </a:pPr>
            <a:fld id="{148D65C5-6E8A-4272-9C72-78FDE4E4C79F}"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6" name="Slide Number Placeholder 5"/>
          <p:cNvSpPr>
            <a:spLocks noGrp="1"/>
          </p:cNvSpPr>
          <p:nvPr>
            <p:ph type="sldNum" sz="quarter" idx="12"/>
          </p:nvPr>
        </p:nvSpPr>
        <p:spPr/>
        <p:txBody>
          <a:bodyPr/>
          <a:lstStyle>
            <a:lvl1pPr>
              <a:defRPr/>
            </a:lvl1pPr>
          </a:lstStyle>
          <a:p>
            <a:pPr>
              <a:defRPr/>
            </a:pPr>
            <a:endParaRPr lang="en-GB"/>
          </a:p>
          <a:p>
            <a:pPr>
              <a:defRPr/>
            </a:pPr>
            <a:fld id="{2ACEEB91-7322-4A86-B767-4441B3F3927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6" name="Slide Number Placeholder 5"/>
          <p:cNvSpPr>
            <a:spLocks noGrp="1"/>
          </p:cNvSpPr>
          <p:nvPr>
            <p:ph type="sldNum" sz="quarter" idx="12"/>
          </p:nvPr>
        </p:nvSpPr>
        <p:spPr/>
        <p:txBody>
          <a:bodyPr/>
          <a:lstStyle>
            <a:lvl1pPr>
              <a:defRPr/>
            </a:lvl1pPr>
          </a:lstStyle>
          <a:p>
            <a:pPr>
              <a:defRPr/>
            </a:pPr>
            <a:endParaRPr lang="en-GB"/>
          </a:p>
          <a:p>
            <a:pPr>
              <a:defRPr/>
            </a:pPr>
            <a:fld id="{7B352C15-C45F-493D-BC4F-E613075F6A46}"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6" name="Slide Number Placeholder 5"/>
          <p:cNvSpPr>
            <a:spLocks noGrp="1"/>
          </p:cNvSpPr>
          <p:nvPr>
            <p:ph type="sldNum" sz="quarter" idx="12"/>
          </p:nvPr>
        </p:nvSpPr>
        <p:spPr/>
        <p:txBody>
          <a:bodyPr/>
          <a:lstStyle>
            <a:lvl1pPr>
              <a:defRPr/>
            </a:lvl1pPr>
          </a:lstStyle>
          <a:p>
            <a:pPr>
              <a:defRPr/>
            </a:pPr>
            <a:endParaRPr lang="en-GB"/>
          </a:p>
          <a:p>
            <a:pPr>
              <a:defRPr/>
            </a:pPr>
            <a:fld id="{62D719AE-BFA8-47D6-A3C0-FB6CDAD96F46}"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7" name="Slide Number Placeholder 5"/>
          <p:cNvSpPr>
            <a:spLocks noGrp="1"/>
          </p:cNvSpPr>
          <p:nvPr>
            <p:ph type="sldNum" sz="quarter" idx="12"/>
          </p:nvPr>
        </p:nvSpPr>
        <p:spPr/>
        <p:txBody>
          <a:bodyPr/>
          <a:lstStyle>
            <a:lvl1pPr>
              <a:defRPr/>
            </a:lvl1pPr>
          </a:lstStyle>
          <a:p>
            <a:pPr>
              <a:defRPr/>
            </a:pPr>
            <a:endParaRPr lang="en-GB"/>
          </a:p>
          <a:p>
            <a:pPr>
              <a:defRPr/>
            </a:pPr>
            <a:fld id="{AC51BB0F-5E29-4117-AABE-B69E31EF7586}"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GB"/>
          </a:p>
        </p:txBody>
      </p:sp>
      <p:sp>
        <p:nvSpPr>
          <p:cNvPr id="8"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9" name="Slide Number Placeholder 5"/>
          <p:cNvSpPr>
            <a:spLocks noGrp="1"/>
          </p:cNvSpPr>
          <p:nvPr>
            <p:ph type="sldNum" sz="quarter" idx="12"/>
          </p:nvPr>
        </p:nvSpPr>
        <p:spPr/>
        <p:txBody>
          <a:bodyPr/>
          <a:lstStyle>
            <a:lvl1pPr>
              <a:defRPr/>
            </a:lvl1pPr>
          </a:lstStyle>
          <a:p>
            <a:pPr>
              <a:defRPr/>
            </a:pPr>
            <a:endParaRPr lang="en-GB"/>
          </a:p>
          <a:p>
            <a:pPr>
              <a:defRPr/>
            </a:pPr>
            <a:fld id="{9904AA16-F377-43AA-BC6A-583149825A2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GB"/>
          </a:p>
        </p:txBody>
      </p:sp>
      <p:sp>
        <p:nvSpPr>
          <p:cNvPr id="4"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5" name="Slide Number Placeholder 5"/>
          <p:cNvSpPr>
            <a:spLocks noGrp="1"/>
          </p:cNvSpPr>
          <p:nvPr>
            <p:ph type="sldNum" sz="quarter" idx="12"/>
          </p:nvPr>
        </p:nvSpPr>
        <p:spPr/>
        <p:txBody>
          <a:bodyPr/>
          <a:lstStyle>
            <a:lvl1pPr>
              <a:defRPr/>
            </a:lvl1pPr>
          </a:lstStyle>
          <a:p>
            <a:pPr>
              <a:defRPr/>
            </a:pPr>
            <a:endParaRPr lang="en-GB"/>
          </a:p>
          <a:p>
            <a:pPr>
              <a:defRPr/>
            </a:pPr>
            <a:fld id="{940082D0-AA96-48EE-8231-561B7AD12A1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p>
        </p:txBody>
      </p:sp>
      <p:sp>
        <p:nvSpPr>
          <p:cNvPr id="3"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4" name="Slide Number Placeholder 5"/>
          <p:cNvSpPr>
            <a:spLocks noGrp="1"/>
          </p:cNvSpPr>
          <p:nvPr>
            <p:ph type="sldNum" sz="quarter" idx="12"/>
          </p:nvPr>
        </p:nvSpPr>
        <p:spPr/>
        <p:txBody>
          <a:bodyPr/>
          <a:lstStyle>
            <a:lvl1pPr>
              <a:defRPr/>
            </a:lvl1pPr>
          </a:lstStyle>
          <a:p>
            <a:pPr>
              <a:defRPr/>
            </a:pPr>
            <a:endParaRPr lang="en-GB"/>
          </a:p>
          <a:p>
            <a:pPr>
              <a:defRPr/>
            </a:pPr>
            <a:fld id="{CF9CCFDC-DD72-4D43-977A-5A3A6CD9BC8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7" name="Slide Number Placeholder 5"/>
          <p:cNvSpPr>
            <a:spLocks noGrp="1"/>
          </p:cNvSpPr>
          <p:nvPr>
            <p:ph type="sldNum" sz="quarter" idx="12"/>
          </p:nvPr>
        </p:nvSpPr>
        <p:spPr/>
        <p:txBody>
          <a:bodyPr/>
          <a:lstStyle>
            <a:lvl1pPr>
              <a:defRPr/>
            </a:lvl1pPr>
          </a:lstStyle>
          <a:p>
            <a:pPr>
              <a:defRPr/>
            </a:pPr>
            <a:endParaRPr lang="en-GB"/>
          </a:p>
          <a:p>
            <a:pPr>
              <a:defRPr/>
            </a:pPr>
            <a:fld id="{6D8D3309-23EF-4423-A764-F1B9F196C39D}"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r>
              <a:rPr lang="en-US"/>
              <a:t>G53MLE Machine Learning Dr Guoping Qiu</a:t>
            </a:r>
            <a:endParaRPr lang="en-GB"/>
          </a:p>
        </p:txBody>
      </p:sp>
      <p:sp>
        <p:nvSpPr>
          <p:cNvPr id="7" name="Slide Number Placeholder 5"/>
          <p:cNvSpPr>
            <a:spLocks noGrp="1"/>
          </p:cNvSpPr>
          <p:nvPr>
            <p:ph type="sldNum" sz="quarter" idx="12"/>
          </p:nvPr>
        </p:nvSpPr>
        <p:spPr/>
        <p:txBody>
          <a:bodyPr/>
          <a:lstStyle>
            <a:lvl1pPr>
              <a:defRPr/>
            </a:lvl1pPr>
          </a:lstStyle>
          <a:p>
            <a:pPr>
              <a:defRPr/>
            </a:pPr>
            <a:endParaRPr lang="en-GB"/>
          </a:p>
          <a:p>
            <a:pPr>
              <a:defRPr/>
            </a:pPr>
            <a:fld id="{90413B90-C6A2-4FFA-9F71-E987A9126694}"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ct val="20000"/>
              </a:spcBef>
              <a:buClr>
                <a:srgbClr val="0E1F54"/>
              </a:buClr>
              <a:buFont typeface="Wingdings" pitchFamily="2" charset="2"/>
              <a:buNone/>
              <a:defRPr sz="12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ct val="20000"/>
              </a:spcBef>
              <a:buClr>
                <a:srgbClr val="0E1F54"/>
              </a:buClr>
              <a:buFont typeface="Wingdings" pitchFamily="2" charset="2"/>
              <a:buNone/>
              <a:defRPr sz="1200" smtClean="0">
                <a:solidFill>
                  <a:schemeClr val="tx1">
                    <a:tint val="75000"/>
                  </a:schemeClr>
                </a:solidFill>
              </a:defRPr>
            </a:lvl1pPr>
          </a:lstStyle>
          <a:p>
            <a:pPr>
              <a:defRPr/>
            </a:pPr>
            <a:r>
              <a:rPr lang="en-US"/>
              <a:t>G53MLE Machine Learning Dr Guoping Qiu</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spcBef>
                <a:spcPct val="20000"/>
              </a:spcBef>
              <a:buClr>
                <a:srgbClr val="0E1F54"/>
              </a:buClr>
              <a:buFont typeface="Wingdings" pitchFamily="2" charset="2"/>
              <a:buNone/>
              <a:defRPr sz="1200" smtClean="0">
                <a:solidFill>
                  <a:schemeClr val="tx1">
                    <a:tint val="75000"/>
                  </a:schemeClr>
                </a:solidFill>
              </a:defRPr>
            </a:lvl1pPr>
          </a:lstStyle>
          <a:p>
            <a:pPr>
              <a:defRPr/>
            </a:pPr>
            <a:endParaRPr lang="en-GB"/>
          </a:p>
          <a:p>
            <a:pPr>
              <a:defRPr/>
            </a:pPr>
            <a:fld id="{45F319B5-EC15-4766-A990-6F2A386FE8E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2.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oleObject" Target="../embeddings/oleObject16.bin"/><Relationship Id="rId4" Type="http://schemas.openxmlformats.org/officeDocument/2006/relationships/image" Target="../media/image16.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oleObject" Target="../embeddings/oleObject21.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21.v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oleObject" Target="../embeddings/oleObject23.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oleObject" Target="../embeddings/oleObject24.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25.bin"/><Relationship Id="rId5" Type="http://schemas.openxmlformats.org/officeDocument/2006/relationships/chart" Target="../charts/chart4.xml"/><Relationship Id="rId4" Type="http://schemas.openxmlformats.org/officeDocument/2006/relationships/chart" Target="../charts/chart3.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25.vml"/><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oleObject" Target="../embeddings/oleObject28.bin"/></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oleObject" Target="../embeddings/oleObject29.bin"/><Relationship Id="rId4" Type="http://schemas.openxmlformats.org/officeDocument/2006/relationships/chart" Target="../charts/chart5.xml"/></Relationships>
</file>

<file path=ppt/slides/_rels/slide5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28.vml"/><Relationship Id="rId4" Type="http://schemas.openxmlformats.org/officeDocument/2006/relationships/oleObject" Target="../embeddings/oleObject30.bin"/></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29.vml"/><Relationship Id="rId4" Type="http://schemas.openxmlformats.org/officeDocument/2006/relationships/oleObject" Target="../embeddings/oleObject32.bin"/></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30.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oleObject" Target="../embeddings/oleObject35.bin"/></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32.vml"/><Relationship Id="rId4" Type="http://schemas.openxmlformats.org/officeDocument/2006/relationships/oleObject" Target="../embeddings/oleObject37.bin"/></Relationships>
</file>

<file path=ppt/slides/_rels/slide62.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slideLayout" Target="../slideLayouts/slideLayout2.xml"/><Relationship Id="rId1" Type="http://schemas.openxmlformats.org/officeDocument/2006/relationships/vmlDrawing" Target="../drawings/vmlDrawing33.vml"/><Relationship Id="rId5" Type="http://schemas.openxmlformats.org/officeDocument/2006/relationships/image" Target="../media/image36.png"/><Relationship Id="rId4" Type="http://schemas.openxmlformats.org/officeDocument/2006/relationships/oleObject" Target="../embeddings/oleObject38.bin"/></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34.v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p:txBody>
          <a:bodyPr/>
          <a:lstStyle/>
          <a:p>
            <a:r>
              <a:rPr lang="en-US" sz="4800" smtClean="0"/>
              <a:t>Machine Learning</a:t>
            </a:r>
            <a:endParaRPr lang="en-US" sz="7200" smtClean="0"/>
          </a:p>
        </p:txBody>
      </p:sp>
      <p:sp>
        <p:nvSpPr>
          <p:cNvPr id="773125" name="Rectangle 5"/>
          <p:cNvSpPr>
            <a:spLocks noGrp="1" noChangeArrowheads="1"/>
          </p:cNvSpPr>
          <p:nvPr>
            <p:ph type="subTitle" idx="1"/>
          </p:nvPr>
        </p:nvSpPr>
        <p:spPr/>
        <p:txBody>
          <a:bodyPr rtlCol="0">
            <a:normAutofit fontScale="92500" lnSpcReduction="20000"/>
          </a:bodyPr>
          <a:lstStyle/>
          <a:p>
            <a:pPr fontAlgn="auto">
              <a:lnSpc>
                <a:spcPct val="90000"/>
              </a:lnSpc>
              <a:spcAft>
                <a:spcPts val="0"/>
              </a:spcAft>
              <a:buFont typeface="Arial" pitchFamily="34" charset="0"/>
              <a:buNone/>
              <a:defRPr/>
            </a:pPr>
            <a:r>
              <a:rPr lang="en-US" dirty="0"/>
              <a:t>Lecture </a:t>
            </a:r>
            <a:r>
              <a:rPr lang="en-US" dirty="0" smtClean="0"/>
              <a:t>8</a:t>
            </a:r>
            <a:endParaRPr lang="en-US" dirty="0"/>
          </a:p>
          <a:p>
            <a:pPr fontAlgn="auto">
              <a:lnSpc>
                <a:spcPct val="90000"/>
              </a:lnSpc>
              <a:spcAft>
                <a:spcPts val="0"/>
              </a:spcAft>
              <a:buFont typeface="Arial" pitchFamily="34" charset="0"/>
              <a:buNone/>
              <a:defRPr/>
            </a:pPr>
            <a:endParaRPr lang="en-US" dirty="0"/>
          </a:p>
          <a:p>
            <a:pPr fontAlgn="auto">
              <a:lnSpc>
                <a:spcPct val="90000"/>
              </a:lnSpc>
              <a:spcAft>
                <a:spcPts val="0"/>
              </a:spcAft>
              <a:buFont typeface="Arial" pitchFamily="34" charset="0"/>
              <a:buNone/>
              <a:defRPr/>
            </a:pPr>
            <a:r>
              <a:rPr lang="en-US" dirty="0" smtClean="0"/>
              <a:t>Data Processing and Representation</a:t>
            </a:r>
          </a:p>
          <a:p>
            <a:pPr fontAlgn="auto">
              <a:lnSpc>
                <a:spcPct val="90000"/>
              </a:lnSpc>
              <a:spcAft>
                <a:spcPts val="0"/>
              </a:spcAft>
              <a:buFont typeface="Arial" pitchFamily="34" charset="0"/>
              <a:buNone/>
              <a:defRPr/>
            </a:pPr>
            <a:r>
              <a:rPr lang="en-GB" dirty="0" smtClean="0"/>
              <a:t>Principal Component Analysis (PCA)</a:t>
            </a:r>
            <a:endParaRPr lang="en-US" dirty="0"/>
          </a:p>
          <a:p>
            <a:pPr fontAlgn="auto">
              <a:lnSpc>
                <a:spcPct val="90000"/>
              </a:lnSpc>
              <a:spcAft>
                <a:spcPts val="0"/>
              </a:spcAft>
              <a:buFont typeface="Arial" pitchFamily="34" charset="0"/>
              <a:buNone/>
              <a:defRPr/>
            </a:pPr>
            <a:endParaRPr lang="en-US" dirty="0">
              <a:latin typeface="Courier New" pitchFamily="49" charset="0"/>
            </a:endParaRPr>
          </a:p>
        </p:txBody>
      </p:sp>
      <p:sp>
        <p:nvSpPr>
          <p:cNvPr id="7" name="Footer Placeholder 6"/>
          <p:cNvSpPr>
            <a:spLocks noGrp="1"/>
          </p:cNvSpPr>
          <p:nvPr>
            <p:ph type="ftr" sz="quarter" idx="11"/>
          </p:nvPr>
        </p:nvSpPr>
        <p:spPr/>
        <p:txBody>
          <a:bodyPr/>
          <a:lstStyle/>
          <a:p>
            <a:pPr>
              <a:defRPr/>
            </a:pPr>
            <a:r>
              <a:rPr lang="en-US"/>
              <a:t>G53MLE Machine Learning Dr Guoping Qiu</a:t>
            </a:r>
            <a:endParaRPr lang="en-GB"/>
          </a:p>
        </p:txBody>
      </p:sp>
      <p:sp>
        <p:nvSpPr>
          <p:cNvPr id="8" name="Slide Number Placeholder 7"/>
          <p:cNvSpPr>
            <a:spLocks noGrp="1"/>
          </p:cNvSpPr>
          <p:nvPr>
            <p:ph type="sldNum" sz="quarter" idx="12"/>
          </p:nvPr>
        </p:nvSpPr>
        <p:spPr/>
        <p:txBody>
          <a:bodyPr/>
          <a:lstStyle/>
          <a:p>
            <a:pPr>
              <a:defRPr/>
            </a:pPr>
            <a:endParaRPr lang="en-GB"/>
          </a:p>
          <a:p>
            <a:pPr>
              <a:defRPr/>
            </a:pPr>
            <a:fld id="{2414AB59-8D6C-4779-9DA2-FB17C7F1462A}" type="slidenum">
              <a:rPr lang="en-GB"/>
              <a:pPr>
                <a:defRPr/>
              </a:pPr>
              <a:t>1</a:t>
            </a:fld>
            <a:endParaRPr lang="en-GB"/>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ChangeArrowheads="1"/>
          </p:cNvSpPr>
          <p:nvPr>
            <p:ph type="title"/>
          </p:nvPr>
        </p:nvSpPr>
        <p:spPr/>
        <p:txBody>
          <a:bodyPr/>
          <a:lstStyle/>
          <a:p>
            <a:r>
              <a:rPr lang="en-GB" sz="2800" smtClean="0"/>
              <a:t>PCA</a:t>
            </a:r>
            <a:endParaRPr lang="en-US" sz="2800" smtClean="0"/>
          </a:p>
        </p:txBody>
      </p:sp>
      <p:sp>
        <p:nvSpPr>
          <p:cNvPr id="123906" name="Rectangle 3"/>
          <p:cNvSpPr>
            <a:spLocks noGrp="1" noChangeArrowheads="1"/>
          </p:cNvSpPr>
          <p:nvPr>
            <p:ph idx="1"/>
          </p:nvPr>
        </p:nvSpPr>
        <p:spPr/>
        <p:txBody>
          <a:bodyPr/>
          <a:lstStyle/>
          <a:p>
            <a:r>
              <a:rPr lang="en-GB" smtClean="0"/>
              <a:t>Principal Component Analysis (PCA) is one of the most often used dimensionality reduction technique. </a:t>
            </a:r>
            <a:endParaRPr lang="en-US" smtClean="0"/>
          </a:p>
        </p:txBody>
      </p:sp>
      <p:sp>
        <p:nvSpPr>
          <p:cNvPr id="4" name="Slide Number Placeholder 3"/>
          <p:cNvSpPr>
            <a:spLocks noGrp="1"/>
          </p:cNvSpPr>
          <p:nvPr>
            <p:ph type="sldNum" sz="quarter" idx="12"/>
          </p:nvPr>
        </p:nvSpPr>
        <p:spPr/>
        <p:txBody>
          <a:bodyPr/>
          <a:lstStyle/>
          <a:p>
            <a:pPr>
              <a:defRPr/>
            </a:pPr>
            <a:endParaRPr lang="en-GB"/>
          </a:p>
          <a:p>
            <a:pPr>
              <a:defRPr/>
            </a:pPr>
            <a:fld id="{302C5867-19EC-4BA2-BBAF-C0EF448B0A76}" type="slidenum">
              <a:rPr lang="en-GB"/>
              <a:pPr>
                <a:defRPr/>
              </a:pPr>
              <a:t>10</a:t>
            </a:fld>
            <a:endParaRPr lang="en-GB"/>
          </a:p>
        </p:txBody>
      </p:sp>
      <p:sp>
        <p:nvSpPr>
          <p:cNvPr id="5" name="Footer Placeholder 4"/>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2"/>
          <p:cNvSpPr>
            <a:spLocks noChangeArrowheads="1"/>
          </p:cNvSpPr>
          <p:nvPr/>
        </p:nvSpPr>
        <p:spPr bwMode="auto">
          <a:xfrm>
            <a:off x="684213" y="549275"/>
            <a:ext cx="7935912" cy="638175"/>
          </a:xfrm>
          <a:prstGeom prst="rect">
            <a:avLst/>
          </a:prstGeom>
          <a:noFill/>
          <a:ln w="12700">
            <a:noFill/>
            <a:miter lim="800000"/>
            <a:headEnd/>
            <a:tailEnd/>
          </a:ln>
        </p:spPr>
        <p:txBody>
          <a:bodyPr lIns="90488" tIns="44450" rIns="90488" bIns="44450">
            <a:spAutoFit/>
          </a:bodyPr>
          <a:lstStyle/>
          <a:p>
            <a:pPr algn="ctr">
              <a:spcBef>
                <a:spcPct val="20000"/>
              </a:spcBef>
              <a:buClr>
                <a:srgbClr val="0E1F54"/>
              </a:buClr>
              <a:buFont typeface="Wingdings" pitchFamily="2" charset="2"/>
              <a:buNone/>
            </a:pPr>
            <a:r>
              <a:rPr lang="en-US" sz="3600"/>
              <a:t>PCA Goal</a:t>
            </a:r>
          </a:p>
        </p:txBody>
      </p:sp>
      <p:sp>
        <p:nvSpPr>
          <p:cNvPr id="139266" name="Rectangle 3"/>
          <p:cNvSpPr>
            <a:spLocks noChangeArrowheads="1"/>
          </p:cNvSpPr>
          <p:nvPr/>
        </p:nvSpPr>
        <p:spPr bwMode="auto">
          <a:xfrm>
            <a:off x="152400" y="1600200"/>
            <a:ext cx="8610600" cy="3124200"/>
          </a:xfrm>
          <a:prstGeom prst="rect">
            <a:avLst/>
          </a:prstGeom>
          <a:noFill/>
          <a:ln w="12700">
            <a:noFill/>
            <a:miter lim="800000"/>
            <a:headEnd/>
            <a:tailEnd/>
          </a:ln>
        </p:spPr>
        <p:txBody>
          <a:bodyPr lIns="90488" tIns="44450" rIns="90488" bIns="44450"/>
          <a:lstStyle/>
          <a:p>
            <a:pPr marL="450850" indent="-450850">
              <a:spcBef>
                <a:spcPct val="20000"/>
              </a:spcBef>
              <a:buClr>
                <a:srgbClr val="0E1F54"/>
              </a:buClr>
              <a:buFont typeface="Wingdings" pitchFamily="2" charset="2"/>
              <a:buNone/>
            </a:pPr>
            <a:r>
              <a:rPr lang="en-US" sz="2400">
                <a:solidFill>
                  <a:schemeClr val="tx1"/>
                </a:solidFill>
              </a:rPr>
              <a:t>	We wish to explain/summarize the underlying variance-covariance structure of a large set of variables through a few linear combinations of these variables. </a:t>
            </a:r>
            <a:endParaRPr lang="en-US" sz="1200">
              <a:solidFill>
                <a:schemeClr val="tx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2"/>
          <p:cNvSpPr>
            <a:spLocks noGrp="1" noChangeArrowheads="1"/>
          </p:cNvSpPr>
          <p:nvPr>
            <p:ph type="title"/>
          </p:nvPr>
        </p:nvSpPr>
        <p:spPr>
          <a:xfrm>
            <a:off x="468313" y="188913"/>
            <a:ext cx="8229600" cy="1143000"/>
          </a:xfrm>
        </p:spPr>
        <p:txBody>
          <a:bodyPr/>
          <a:lstStyle/>
          <a:p>
            <a:r>
              <a:rPr lang="en-US" sz="3600" smtClean="0"/>
              <a:t>Applications</a:t>
            </a:r>
          </a:p>
        </p:txBody>
      </p:sp>
      <p:sp>
        <p:nvSpPr>
          <p:cNvPr id="183298" name="Rectangle 3"/>
          <p:cNvSpPr>
            <a:spLocks noGrp="1" noChangeArrowheads="1"/>
          </p:cNvSpPr>
          <p:nvPr>
            <p:ph type="body" sz="half" idx="1"/>
          </p:nvPr>
        </p:nvSpPr>
        <p:spPr>
          <a:xfrm>
            <a:off x="457200" y="1600200"/>
            <a:ext cx="4033838" cy="4525963"/>
          </a:xfrm>
        </p:spPr>
        <p:txBody>
          <a:bodyPr/>
          <a:lstStyle/>
          <a:p>
            <a:pPr lvl="1"/>
            <a:r>
              <a:rPr lang="en-US" sz="2800" smtClean="0"/>
              <a:t>Data Visualization</a:t>
            </a:r>
          </a:p>
          <a:p>
            <a:pPr lvl="1"/>
            <a:r>
              <a:rPr lang="en-US" sz="2800" smtClean="0"/>
              <a:t>Data Reduction</a:t>
            </a:r>
          </a:p>
          <a:p>
            <a:pPr lvl="1"/>
            <a:r>
              <a:rPr lang="en-US" sz="2800" smtClean="0"/>
              <a:t>Data Classification</a:t>
            </a:r>
          </a:p>
          <a:p>
            <a:pPr lvl="1"/>
            <a:r>
              <a:rPr lang="en-US" sz="2800" smtClean="0"/>
              <a:t>Trend Analysis</a:t>
            </a:r>
          </a:p>
          <a:p>
            <a:pPr lvl="1"/>
            <a:r>
              <a:rPr lang="en-US" sz="2800" smtClean="0"/>
              <a:t>Factor Analysis</a:t>
            </a:r>
          </a:p>
          <a:p>
            <a:pPr lvl="1"/>
            <a:r>
              <a:rPr lang="en-US" sz="2800" smtClean="0"/>
              <a:t>Noise Reduction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Rectangle 2"/>
          <p:cNvSpPr>
            <a:spLocks noGrp="1" noChangeArrowheads="1"/>
          </p:cNvSpPr>
          <p:nvPr>
            <p:ph type="title"/>
          </p:nvPr>
        </p:nvSpPr>
        <p:spPr/>
        <p:txBody>
          <a:bodyPr/>
          <a:lstStyle/>
          <a:p>
            <a:r>
              <a:rPr lang="en-GB" sz="2800" smtClean="0"/>
              <a:t>An example</a:t>
            </a:r>
            <a:endParaRPr lang="en-US" sz="2800" smtClean="0"/>
          </a:p>
        </p:txBody>
      </p:sp>
      <p:sp>
        <p:nvSpPr>
          <p:cNvPr id="191490" name="Rectangle 3"/>
          <p:cNvSpPr>
            <a:spLocks noGrp="1" noChangeArrowheads="1"/>
          </p:cNvSpPr>
          <p:nvPr>
            <p:ph idx="1"/>
          </p:nvPr>
        </p:nvSpPr>
        <p:spPr/>
        <p:txBody>
          <a:bodyPr/>
          <a:lstStyle/>
          <a:p>
            <a:r>
              <a:rPr lang="en-GB" smtClean="0"/>
              <a:t>A toy example: The movement of an ideal spring, the underlying dynamics can be expressed as a function of a single variable x.</a:t>
            </a:r>
          </a:p>
          <a:p>
            <a:endParaRPr lang="en-US" smtClean="0"/>
          </a:p>
        </p:txBody>
      </p:sp>
      <p:pic>
        <p:nvPicPr>
          <p:cNvPr id="191491" name="Picture 4"/>
          <p:cNvPicPr>
            <a:picLocks noChangeAspect="1" noChangeArrowheads="1"/>
          </p:cNvPicPr>
          <p:nvPr/>
        </p:nvPicPr>
        <p:blipFill>
          <a:blip r:embed="rId2"/>
          <a:srcRect/>
          <a:stretch>
            <a:fillRect/>
          </a:stretch>
        </p:blipFill>
        <p:spPr bwMode="auto">
          <a:xfrm>
            <a:off x="2268538" y="3141663"/>
            <a:ext cx="4683125" cy="3170237"/>
          </a:xfrm>
          <a:prstGeom prst="rect">
            <a:avLst/>
          </a:prstGeom>
          <a:noFill/>
          <a:ln w="9525">
            <a:noFill/>
            <a:miter lim="800000"/>
            <a:headEnd/>
            <a:tailEnd/>
          </a:ln>
        </p:spPr>
      </p:pic>
      <p:sp>
        <p:nvSpPr>
          <p:cNvPr id="5" name="Rectangle 3"/>
          <p:cNvSpPr txBox="1">
            <a:spLocks noChangeArrowheads="1"/>
          </p:cNvSpPr>
          <p:nvPr/>
        </p:nvSpPr>
        <p:spPr>
          <a:xfrm>
            <a:off x="685800" y="1295400"/>
            <a:ext cx="7772400" cy="4800600"/>
          </a:xfrm>
          <a:prstGeom prst="rect">
            <a:avLst/>
          </a:prstGeom>
        </p:spPr>
        <p:txBody>
          <a:bodyPr>
            <a:normAutofit/>
          </a:bodyPr>
          <a:lstStyle/>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p:txBody>
      </p:sp>
      <p:sp>
        <p:nvSpPr>
          <p:cNvPr id="6" name="Slide Number Placeholder 5"/>
          <p:cNvSpPr>
            <a:spLocks noGrp="1"/>
          </p:cNvSpPr>
          <p:nvPr>
            <p:ph type="sldNum" sz="quarter" idx="12"/>
          </p:nvPr>
        </p:nvSpPr>
        <p:spPr/>
        <p:txBody>
          <a:bodyPr/>
          <a:lstStyle/>
          <a:p>
            <a:pPr>
              <a:defRPr/>
            </a:pPr>
            <a:endParaRPr lang="en-GB"/>
          </a:p>
          <a:p>
            <a:pPr>
              <a:defRPr/>
            </a:pPr>
            <a:fld id="{88EE946D-8C0E-4636-801D-431685A32CDE}" type="slidenum">
              <a:rPr lang="en-GB"/>
              <a:pPr>
                <a:defRPr/>
              </a:pPr>
              <a:t>13</a:t>
            </a:fld>
            <a:endParaRPr lang="en-GB"/>
          </a:p>
        </p:txBody>
      </p:sp>
      <p:sp>
        <p:nvSpPr>
          <p:cNvPr id="7" name="Footer Placeholder 6"/>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r>
              <a:rPr lang="en-GB" sz="2800" smtClean="0"/>
              <a:t>An example</a:t>
            </a:r>
            <a:endParaRPr lang="en-US" sz="2800" smtClean="0"/>
          </a:p>
        </p:txBody>
      </p:sp>
      <p:sp>
        <p:nvSpPr>
          <p:cNvPr id="257027" name="Rectangle 3"/>
          <p:cNvSpPr>
            <a:spLocks noGrp="1" noChangeArrowheads="1"/>
          </p:cNvSpPr>
          <p:nvPr>
            <p:ph idx="1"/>
          </p:nvPr>
        </p:nvSpPr>
        <p:spPr/>
        <p:txBody>
          <a:bodyPr rtlCol="0">
            <a:normAutofit fontScale="77500" lnSpcReduction="20000"/>
          </a:bodyPr>
          <a:lstStyle/>
          <a:p>
            <a:pPr fontAlgn="auto">
              <a:spcAft>
                <a:spcPts val="0"/>
              </a:spcAft>
              <a:buFont typeface="Arial" pitchFamily="34" charset="0"/>
              <a:buChar char="•"/>
              <a:defRPr/>
            </a:pPr>
            <a:r>
              <a:rPr lang="en-GB" dirty="0" smtClean="0"/>
              <a:t>But, pretend that we are ignorant of that and </a:t>
            </a:r>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r>
              <a:rPr lang="en-GB" dirty="0" smtClean="0"/>
              <a:t>Using 3 cameras, each records 2d projection of the ball’s position. We record the data for 2 minutes at 200Hz</a:t>
            </a:r>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r>
              <a:rPr lang="en-GB" dirty="0" smtClean="0"/>
              <a:t>We have 12,000, 6-d data</a:t>
            </a:r>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r>
              <a:rPr lang="en-GB" dirty="0" smtClean="0"/>
              <a:t>How can we work out the dynamic is only along the x-axis</a:t>
            </a:r>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r>
              <a:rPr lang="en-GB" dirty="0" smtClean="0"/>
              <a:t>Thus determining that only the dynamics along x are important and the rest are redundant. </a:t>
            </a:r>
          </a:p>
          <a:p>
            <a:pPr fontAlgn="auto">
              <a:spcAft>
                <a:spcPts val="0"/>
              </a:spcAft>
              <a:buFont typeface="Arial" pitchFamily="34" charset="0"/>
              <a:buChar char="•"/>
              <a:defRPr/>
            </a:pPr>
            <a:endParaRPr lang="en-US" dirty="0" smtClean="0"/>
          </a:p>
        </p:txBody>
      </p:sp>
      <p:sp>
        <p:nvSpPr>
          <p:cNvPr id="5" name="Rectangle 3"/>
          <p:cNvSpPr txBox="1">
            <a:spLocks noChangeArrowheads="1"/>
          </p:cNvSpPr>
          <p:nvPr/>
        </p:nvSpPr>
        <p:spPr>
          <a:xfrm>
            <a:off x="685800" y="1295400"/>
            <a:ext cx="7772400" cy="4800600"/>
          </a:xfrm>
          <a:prstGeom prst="rect">
            <a:avLst/>
          </a:prstGeom>
        </p:spPr>
        <p:txBody>
          <a:bodyPr>
            <a:normAutofit/>
          </a:bodyPr>
          <a:lstStyle/>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p:txBody>
      </p:sp>
      <p:pic>
        <p:nvPicPr>
          <p:cNvPr id="36868" name="Picture 4"/>
          <p:cNvPicPr>
            <a:picLocks noChangeAspect="1" noChangeArrowheads="1"/>
          </p:cNvPicPr>
          <p:nvPr/>
        </p:nvPicPr>
        <p:blipFill>
          <a:blip r:embed="rId2"/>
          <a:srcRect/>
          <a:stretch>
            <a:fillRect/>
          </a:stretch>
        </p:blipFill>
        <p:spPr bwMode="auto">
          <a:xfrm>
            <a:off x="6875463" y="42863"/>
            <a:ext cx="2236787" cy="1514475"/>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endParaRPr lang="en-GB"/>
          </a:p>
          <a:p>
            <a:pPr>
              <a:defRPr/>
            </a:pPr>
            <a:fld id="{3CA6900E-7F1C-4D46-9CD6-54AB4CE31ED9}" type="slidenum">
              <a:rPr lang="en-GB"/>
              <a:pPr>
                <a:defRPr/>
              </a:pPr>
              <a:t>14</a:t>
            </a:fld>
            <a:endParaRPr lang="en-GB"/>
          </a:p>
        </p:txBody>
      </p:sp>
      <p:sp>
        <p:nvSpPr>
          <p:cNvPr id="7" name="Footer Placeholder 6"/>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r>
              <a:rPr lang="en-GB" sz="2800" smtClean="0"/>
              <a:t>An example</a:t>
            </a:r>
            <a:endParaRPr lang="en-US" sz="2800" smtClean="0"/>
          </a:p>
        </p:txBody>
      </p:sp>
      <p:sp>
        <p:nvSpPr>
          <p:cNvPr id="28676" name="Rectangle 3"/>
          <p:cNvSpPr>
            <a:spLocks noGrp="1" noChangeArrowheads="1"/>
          </p:cNvSpPr>
          <p:nvPr>
            <p:ph idx="1"/>
          </p:nvPr>
        </p:nvSpPr>
        <p:spPr/>
        <p:txBody>
          <a:bodyPr/>
          <a:lstStyle/>
          <a:p>
            <a:endParaRPr lang="en-US" smtClean="0"/>
          </a:p>
        </p:txBody>
      </p:sp>
      <p:sp>
        <p:nvSpPr>
          <p:cNvPr id="5" name="Rectangle 3"/>
          <p:cNvSpPr txBox="1">
            <a:spLocks noChangeArrowheads="1"/>
          </p:cNvSpPr>
          <p:nvPr/>
        </p:nvSpPr>
        <p:spPr>
          <a:xfrm>
            <a:off x="685800" y="1295400"/>
            <a:ext cx="7772400" cy="4800600"/>
          </a:xfrm>
          <a:prstGeom prst="rect">
            <a:avLst/>
          </a:prstGeom>
        </p:spPr>
        <p:txBody>
          <a:bodyPr>
            <a:normAutofit/>
          </a:bodyPr>
          <a:lstStyle/>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p:txBody>
      </p:sp>
      <p:graphicFrame>
        <p:nvGraphicFramePr>
          <p:cNvPr id="28674" name="Object 2"/>
          <p:cNvGraphicFramePr>
            <a:graphicFrameLocks noChangeAspect="1"/>
          </p:cNvGraphicFramePr>
          <p:nvPr/>
        </p:nvGraphicFramePr>
        <p:xfrm>
          <a:off x="2474913" y="2708275"/>
          <a:ext cx="4041775" cy="2457450"/>
        </p:xfrm>
        <a:graphic>
          <a:graphicData uri="http://schemas.openxmlformats.org/presentationml/2006/ole">
            <p:oleObj spid="_x0000_s28674" name="Equation" r:id="rId3" imgW="2298600" imgH="1396800" progId="Equation.3">
              <p:embed/>
            </p:oleObj>
          </a:graphicData>
        </a:graphic>
      </p:graphicFrame>
      <p:sp>
        <p:nvSpPr>
          <p:cNvPr id="6" name="Slide Number Placeholder 5"/>
          <p:cNvSpPr>
            <a:spLocks noGrp="1"/>
          </p:cNvSpPr>
          <p:nvPr>
            <p:ph type="sldNum" sz="quarter" idx="12"/>
          </p:nvPr>
        </p:nvSpPr>
        <p:spPr/>
        <p:txBody>
          <a:bodyPr/>
          <a:lstStyle/>
          <a:p>
            <a:pPr>
              <a:defRPr/>
            </a:pPr>
            <a:endParaRPr lang="en-GB"/>
          </a:p>
          <a:p>
            <a:pPr>
              <a:defRPr/>
            </a:pPr>
            <a:fld id="{6D282788-D687-4EE1-86ED-BD7D06293392}" type="slidenum">
              <a:rPr lang="en-GB"/>
              <a:pPr>
                <a:defRPr/>
              </a:pPr>
              <a:t>15</a:t>
            </a:fld>
            <a:endParaRPr lang="en-GB"/>
          </a:p>
        </p:txBody>
      </p:sp>
      <p:sp>
        <p:nvSpPr>
          <p:cNvPr id="7" name="Footer Placeholder 6"/>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r>
              <a:rPr lang="en-GB" sz="2800" smtClean="0"/>
              <a:t>An example</a:t>
            </a:r>
            <a:endParaRPr lang="en-US" sz="2800" smtClean="0"/>
          </a:p>
        </p:txBody>
      </p:sp>
      <p:sp>
        <p:nvSpPr>
          <p:cNvPr id="29700" name="Rectangle 3"/>
          <p:cNvSpPr>
            <a:spLocks noGrp="1" noChangeArrowheads="1"/>
          </p:cNvSpPr>
          <p:nvPr>
            <p:ph idx="1"/>
          </p:nvPr>
        </p:nvSpPr>
        <p:spPr/>
        <p:txBody>
          <a:bodyPr/>
          <a:lstStyle/>
          <a:p>
            <a:endParaRPr lang="en-US" smtClean="0"/>
          </a:p>
        </p:txBody>
      </p:sp>
      <p:sp>
        <p:nvSpPr>
          <p:cNvPr id="5" name="Rectangle 3"/>
          <p:cNvSpPr txBox="1">
            <a:spLocks noChangeArrowheads="1"/>
          </p:cNvSpPr>
          <p:nvPr/>
        </p:nvSpPr>
        <p:spPr>
          <a:xfrm>
            <a:off x="685800" y="1295400"/>
            <a:ext cx="7772400" cy="4800600"/>
          </a:xfrm>
          <a:prstGeom prst="rect">
            <a:avLst/>
          </a:prstGeom>
        </p:spPr>
        <p:txBody>
          <a:bodyPr>
            <a:normAutofit/>
          </a:bodyPr>
          <a:lstStyle/>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p:txBody>
      </p:sp>
      <p:graphicFrame>
        <p:nvGraphicFramePr>
          <p:cNvPr id="29698" name="Object 2"/>
          <p:cNvGraphicFramePr>
            <a:graphicFrameLocks noChangeAspect="1"/>
          </p:cNvGraphicFramePr>
          <p:nvPr/>
        </p:nvGraphicFramePr>
        <p:xfrm>
          <a:off x="2474913" y="2708275"/>
          <a:ext cx="4041775" cy="2457450"/>
        </p:xfrm>
        <a:graphic>
          <a:graphicData uri="http://schemas.openxmlformats.org/presentationml/2006/ole">
            <p:oleObj spid="_x0000_s29698" name="Equation" r:id="rId3" imgW="2298600" imgH="1396800" progId="Equation.3">
              <p:embed/>
            </p:oleObj>
          </a:graphicData>
        </a:graphic>
      </p:graphicFrame>
      <p:sp>
        <p:nvSpPr>
          <p:cNvPr id="6" name="Rectangle 5"/>
          <p:cNvSpPr/>
          <p:nvPr/>
        </p:nvSpPr>
        <p:spPr>
          <a:xfrm>
            <a:off x="3348038" y="2781300"/>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7" name="Oval Callout 6"/>
          <p:cNvSpPr/>
          <p:nvPr/>
        </p:nvSpPr>
        <p:spPr>
          <a:xfrm>
            <a:off x="4643438" y="549275"/>
            <a:ext cx="2592387" cy="1511300"/>
          </a:xfrm>
          <a:prstGeom prst="wedgeEllipseCallout">
            <a:avLst>
              <a:gd name="adj1" fmla="val -60599"/>
              <a:gd name="adj2" fmla="val 9617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1</a:t>
            </a:r>
            <a:r>
              <a:rPr lang="en-GB" baseline="30000" dirty="0">
                <a:solidFill>
                  <a:schemeClr val="tx1"/>
                </a:solidFill>
              </a:rPr>
              <a:t>st</a:t>
            </a:r>
            <a:r>
              <a:rPr lang="en-GB" dirty="0">
                <a:solidFill>
                  <a:schemeClr val="tx1"/>
                </a:solidFill>
              </a:rPr>
              <a:t> Eigenvector of the Covariance matrix</a:t>
            </a:r>
            <a:endParaRPr lang="en-US" dirty="0">
              <a:solidFill>
                <a:schemeClr val="tx1"/>
              </a:solidFill>
            </a:endParaRPr>
          </a:p>
        </p:txBody>
      </p:sp>
      <p:sp>
        <p:nvSpPr>
          <p:cNvPr id="8" name="Rectangle 7"/>
          <p:cNvSpPr/>
          <p:nvPr/>
        </p:nvSpPr>
        <p:spPr>
          <a:xfrm>
            <a:off x="3348038" y="3284538"/>
            <a:ext cx="2519362" cy="360362"/>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9" name="Oval Callout 8"/>
          <p:cNvSpPr/>
          <p:nvPr/>
        </p:nvSpPr>
        <p:spPr>
          <a:xfrm>
            <a:off x="6948488" y="1268413"/>
            <a:ext cx="2592387" cy="1512887"/>
          </a:xfrm>
          <a:prstGeom prst="wedgeEllipseCallout">
            <a:avLst>
              <a:gd name="adj1" fmla="val -91954"/>
              <a:gd name="adj2" fmla="val 8358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2</a:t>
            </a:r>
            <a:r>
              <a:rPr lang="en-GB" baseline="30000" dirty="0">
                <a:solidFill>
                  <a:schemeClr val="tx1"/>
                </a:solidFill>
              </a:rPr>
              <a:t>nd</a:t>
            </a:r>
            <a:r>
              <a:rPr lang="en-GB" dirty="0">
                <a:solidFill>
                  <a:schemeClr val="tx1"/>
                </a:solidFill>
              </a:rPr>
              <a:t>  Eigenvector of the Covariance matrix</a:t>
            </a:r>
            <a:endParaRPr lang="en-US" dirty="0">
              <a:solidFill>
                <a:schemeClr val="tx1"/>
              </a:solidFill>
            </a:endParaRPr>
          </a:p>
        </p:txBody>
      </p:sp>
      <p:sp>
        <p:nvSpPr>
          <p:cNvPr id="10" name="Oval Callout 9"/>
          <p:cNvSpPr/>
          <p:nvPr/>
        </p:nvSpPr>
        <p:spPr>
          <a:xfrm>
            <a:off x="6300788" y="5345113"/>
            <a:ext cx="2592387" cy="1512887"/>
          </a:xfrm>
          <a:prstGeom prst="wedgeEllipseCallout">
            <a:avLst>
              <a:gd name="adj1" fmla="val -70397"/>
              <a:gd name="adj2" fmla="val -60875"/>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6</a:t>
            </a:r>
            <a:r>
              <a:rPr lang="en-GB" baseline="30000" dirty="0">
                <a:solidFill>
                  <a:schemeClr val="tx1"/>
                </a:solidFill>
              </a:rPr>
              <a:t>th</a:t>
            </a:r>
            <a:r>
              <a:rPr lang="en-GB" dirty="0">
                <a:solidFill>
                  <a:schemeClr val="tx1"/>
                </a:solidFill>
              </a:rPr>
              <a:t>  Eigenvector of the Covariance matrix</a:t>
            </a:r>
            <a:endParaRPr lang="en-US" dirty="0">
              <a:solidFill>
                <a:schemeClr val="tx1"/>
              </a:solidFill>
            </a:endParaRPr>
          </a:p>
        </p:txBody>
      </p:sp>
      <p:sp>
        <p:nvSpPr>
          <p:cNvPr id="11" name="Rectangle 10"/>
          <p:cNvSpPr/>
          <p:nvPr/>
        </p:nvSpPr>
        <p:spPr>
          <a:xfrm>
            <a:off x="3348038" y="4797425"/>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12" name="Slide Number Placeholder 11"/>
          <p:cNvSpPr>
            <a:spLocks noGrp="1"/>
          </p:cNvSpPr>
          <p:nvPr>
            <p:ph type="sldNum" sz="quarter" idx="12"/>
          </p:nvPr>
        </p:nvSpPr>
        <p:spPr/>
        <p:txBody>
          <a:bodyPr/>
          <a:lstStyle/>
          <a:p>
            <a:pPr>
              <a:defRPr/>
            </a:pPr>
            <a:endParaRPr lang="en-GB"/>
          </a:p>
          <a:p>
            <a:pPr>
              <a:defRPr/>
            </a:pPr>
            <a:fld id="{1FE2636A-5F10-4AC3-A9E0-F51FAA229767}" type="slidenum">
              <a:rPr lang="en-GB"/>
              <a:pPr>
                <a:defRPr/>
              </a:pPr>
              <a:t>16</a:t>
            </a:fld>
            <a:endParaRPr lang="en-GB"/>
          </a:p>
        </p:txBody>
      </p:sp>
      <p:sp>
        <p:nvSpPr>
          <p:cNvPr id="13" name="Footer Placeholder 12"/>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GB" sz="2800" smtClean="0"/>
              <a:t>An example</a:t>
            </a:r>
            <a:endParaRPr lang="en-US" sz="2800" smtClean="0"/>
          </a:p>
        </p:txBody>
      </p:sp>
      <p:sp>
        <p:nvSpPr>
          <p:cNvPr id="30724" name="Rectangle 3"/>
          <p:cNvSpPr>
            <a:spLocks noGrp="1" noChangeArrowheads="1"/>
          </p:cNvSpPr>
          <p:nvPr>
            <p:ph idx="1"/>
          </p:nvPr>
        </p:nvSpPr>
        <p:spPr/>
        <p:txBody>
          <a:bodyPr/>
          <a:lstStyle/>
          <a:p>
            <a:endParaRPr lang="en-US" smtClean="0"/>
          </a:p>
        </p:txBody>
      </p:sp>
      <p:sp>
        <p:nvSpPr>
          <p:cNvPr id="5" name="Rectangle 3"/>
          <p:cNvSpPr txBox="1">
            <a:spLocks noChangeArrowheads="1"/>
          </p:cNvSpPr>
          <p:nvPr/>
        </p:nvSpPr>
        <p:spPr>
          <a:xfrm>
            <a:off x="685800" y="1295400"/>
            <a:ext cx="7772400" cy="4800600"/>
          </a:xfrm>
          <a:prstGeom prst="rect">
            <a:avLst/>
          </a:prstGeom>
        </p:spPr>
        <p:txBody>
          <a:bodyPr>
            <a:normAutofit/>
          </a:bodyPr>
          <a:lstStyle/>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p:txBody>
      </p:sp>
      <p:graphicFrame>
        <p:nvGraphicFramePr>
          <p:cNvPr id="30722" name="Object 2"/>
          <p:cNvGraphicFramePr>
            <a:graphicFrameLocks noChangeAspect="1"/>
          </p:cNvGraphicFramePr>
          <p:nvPr/>
        </p:nvGraphicFramePr>
        <p:xfrm>
          <a:off x="2474913" y="2708275"/>
          <a:ext cx="4041775" cy="2457450"/>
        </p:xfrm>
        <a:graphic>
          <a:graphicData uri="http://schemas.openxmlformats.org/presentationml/2006/ole">
            <p:oleObj spid="_x0000_s30722" name="Equation" r:id="rId3" imgW="2298600" imgH="1396800" progId="Equation.3">
              <p:embed/>
            </p:oleObj>
          </a:graphicData>
        </a:graphic>
      </p:graphicFrame>
      <p:sp>
        <p:nvSpPr>
          <p:cNvPr id="6" name="Rectangle 5"/>
          <p:cNvSpPr/>
          <p:nvPr/>
        </p:nvSpPr>
        <p:spPr>
          <a:xfrm>
            <a:off x="3348038" y="2781300"/>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7" name="Oval Callout 6"/>
          <p:cNvSpPr/>
          <p:nvPr/>
        </p:nvSpPr>
        <p:spPr>
          <a:xfrm>
            <a:off x="4643438" y="549275"/>
            <a:ext cx="2592387" cy="1511300"/>
          </a:xfrm>
          <a:prstGeom prst="wedgeEllipseCallout">
            <a:avLst>
              <a:gd name="adj1" fmla="val -60599"/>
              <a:gd name="adj2" fmla="val 9617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1</a:t>
            </a:r>
            <a:r>
              <a:rPr lang="en-GB" baseline="30000" dirty="0">
                <a:solidFill>
                  <a:schemeClr val="tx1"/>
                </a:solidFill>
              </a:rPr>
              <a:t>st</a:t>
            </a:r>
            <a:r>
              <a:rPr lang="en-GB" dirty="0">
                <a:solidFill>
                  <a:schemeClr val="tx1"/>
                </a:solidFill>
              </a:rPr>
              <a:t> Eigenvector of the Covariance matrix</a:t>
            </a:r>
            <a:endParaRPr lang="en-US" dirty="0">
              <a:solidFill>
                <a:schemeClr val="tx1"/>
              </a:solidFill>
            </a:endParaRPr>
          </a:p>
        </p:txBody>
      </p:sp>
      <p:sp>
        <p:nvSpPr>
          <p:cNvPr id="8" name="Rectangle 7"/>
          <p:cNvSpPr/>
          <p:nvPr/>
        </p:nvSpPr>
        <p:spPr>
          <a:xfrm>
            <a:off x="3348038" y="3284538"/>
            <a:ext cx="2519362" cy="360362"/>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9" name="Oval Callout 8"/>
          <p:cNvSpPr/>
          <p:nvPr/>
        </p:nvSpPr>
        <p:spPr>
          <a:xfrm>
            <a:off x="6948488" y="1268413"/>
            <a:ext cx="2592387" cy="1512887"/>
          </a:xfrm>
          <a:prstGeom prst="wedgeEllipseCallout">
            <a:avLst>
              <a:gd name="adj1" fmla="val -91954"/>
              <a:gd name="adj2" fmla="val 8358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2</a:t>
            </a:r>
            <a:r>
              <a:rPr lang="en-GB" baseline="30000" dirty="0">
                <a:solidFill>
                  <a:schemeClr val="tx1"/>
                </a:solidFill>
              </a:rPr>
              <a:t>nd</a:t>
            </a:r>
            <a:r>
              <a:rPr lang="en-GB" dirty="0">
                <a:solidFill>
                  <a:schemeClr val="tx1"/>
                </a:solidFill>
              </a:rPr>
              <a:t>  Eigenvector of the Covariance matrix</a:t>
            </a:r>
            <a:endParaRPr lang="en-US" dirty="0">
              <a:solidFill>
                <a:schemeClr val="tx1"/>
              </a:solidFill>
            </a:endParaRPr>
          </a:p>
        </p:txBody>
      </p:sp>
      <p:sp>
        <p:nvSpPr>
          <p:cNvPr id="10" name="Oval Callout 9"/>
          <p:cNvSpPr/>
          <p:nvPr/>
        </p:nvSpPr>
        <p:spPr>
          <a:xfrm>
            <a:off x="6300788" y="5345113"/>
            <a:ext cx="2592387" cy="1512887"/>
          </a:xfrm>
          <a:prstGeom prst="wedgeEllipseCallout">
            <a:avLst>
              <a:gd name="adj1" fmla="val -70397"/>
              <a:gd name="adj2" fmla="val -60875"/>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6</a:t>
            </a:r>
            <a:r>
              <a:rPr lang="en-GB" baseline="30000" dirty="0">
                <a:solidFill>
                  <a:schemeClr val="tx1"/>
                </a:solidFill>
              </a:rPr>
              <a:t>th</a:t>
            </a:r>
            <a:r>
              <a:rPr lang="en-GB" dirty="0">
                <a:solidFill>
                  <a:schemeClr val="tx1"/>
                </a:solidFill>
              </a:rPr>
              <a:t>  Eigenvector of the Covariance matrix</a:t>
            </a:r>
            <a:endParaRPr lang="en-US" dirty="0">
              <a:solidFill>
                <a:schemeClr val="tx1"/>
              </a:solidFill>
            </a:endParaRPr>
          </a:p>
        </p:txBody>
      </p:sp>
      <p:sp>
        <p:nvSpPr>
          <p:cNvPr id="11" name="Rectangle 10"/>
          <p:cNvSpPr/>
          <p:nvPr/>
        </p:nvSpPr>
        <p:spPr>
          <a:xfrm>
            <a:off x="3348038" y="4797425"/>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30732" name="TextBox 11"/>
          <p:cNvSpPr txBox="1">
            <a:spLocks noChangeArrowheads="1"/>
          </p:cNvSpPr>
          <p:nvPr/>
        </p:nvSpPr>
        <p:spPr bwMode="auto">
          <a:xfrm>
            <a:off x="34925" y="2760663"/>
            <a:ext cx="2330450" cy="307975"/>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1400"/>
              <a:t>1</a:t>
            </a:r>
            <a:r>
              <a:rPr lang="en-GB" sz="1400" baseline="30000"/>
              <a:t>st</a:t>
            </a:r>
            <a:r>
              <a:rPr lang="en-GB" sz="1400"/>
              <a:t> Principal Component</a:t>
            </a:r>
            <a:endParaRPr lang="en-US" sz="1400"/>
          </a:p>
        </p:txBody>
      </p:sp>
      <p:cxnSp>
        <p:nvCxnSpPr>
          <p:cNvPr id="14" name="Straight Arrow Connector 13"/>
          <p:cNvCxnSpPr/>
          <p:nvPr/>
        </p:nvCxnSpPr>
        <p:spPr>
          <a:xfrm>
            <a:off x="2195513" y="2924175"/>
            <a:ext cx="3603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734" name="TextBox 15"/>
          <p:cNvSpPr txBox="1">
            <a:spLocks noChangeArrowheads="1"/>
          </p:cNvSpPr>
          <p:nvPr/>
        </p:nvSpPr>
        <p:spPr bwMode="auto">
          <a:xfrm>
            <a:off x="34925" y="3192463"/>
            <a:ext cx="2371725" cy="307975"/>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1400"/>
              <a:t>2</a:t>
            </a:r>
            <a:r>
              <a:rPr lang="en-GB" sz="1400" baseline="30000"/>
              <a:t>nd</a:t>
            </a:r>
            <a:r>
              <a:rPr lang="en-GB" sz="1400"/>
              <a:t> Principal Component</a:t>
            </a:r>
            <a:endParaRPr lang="en-US" sz="1400"/>
          </a:p>
        </p:txBody>
      </p:sp>
      <p:cxnSp>
        <p:nvCxnSpPr>
          <p:cNvPr id="17" name="Straight Arrow Connector 16"/>
          <p:cNvCxnSpPr/>
          <p:nvPr/>
        </p:nvCxnSpPr>
        <p:spPr>
          <a:xfrm>
            <a:off x="2195513" y="3357563"/>
            <a:ext cx="3603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2"/>
          </p:nvPr>
        </p:nvSpPr>
        <p:spPr/>
        <p:txBody>
          <a:bodyPr/>
          <a:lstStyle/>
          <a:p>
            <a:pPr>
              <a:defRPr/>
            </a:pPr>
            <a:endParaRPr lang="en-GB"/>
          </a:p>
          <a:p>
            <a:pPr>
              <a:defRPr/>
            </a:pPr>
            <a:fld id="{EC919303-A252-46AF-93E4-63D662EF069D}" type="slidenum">
              <a:rPr lang="en-GB"/>
              <a:pPr>
                <a:defRPr/>
              </a:pPr>
              <a:t>17</a:t>
            </a:fld>
            <a:endParaRPr lang="en-GB"/>
          </a:p>
        </p:txBody>
      </p:sp>
      <p:sp>
        <p:nvSpPr>
          <p:cNvPr id="18" name="Footer Placeholder 17"/>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r>
              <a:rPr lang="en-GB" sz="2800" smtClean="0"/>
              <a:t>PCA</a:t>
            </a:r>
            <a:endParaRPr lang="en-US" sz="2800" smtClean="0"/>
          </a:p>
        </p:txBody>
      </p:sp>
      <p:sp>
        <p:nvSpPr>
          <p:cNvPr id="31748" name="Rectangle 3"/>
          <p:cNvSpPr>
            <a:spLocks noGrp="1" noChangeArrowheads="1"/>
          </p:cNvSpPr>
          <p:nvPr>
            <p:ph idx="1"/>
          </p:nvPr>
        </p:nvSpPr>
        <p:spPr/>
        <p:txBody>
          <a:bodyPr/>
          <a:lstStyle/>
          <a:p>
            <a:endParaRPr lang="en-US" smtClean="0"/>
          </a:p>
        </p:txBody>
      </p:sp>
      <p:sp>
        <p:nvSpPr>
          <p:cNvPr id="5" name="Rectangle 3"/>
          <p:cNvSpPr txBox="1">
            <a:spLocks noChangeArrowheads="1"/>
          </p:cNvSpPr>
          <p:nvPr/>
        </p:nvSpPr>
        <p:spPr>
          <a:xfrm>
            <a:off x="685800" y="1295400"/>
            <a:ext cx="7772400" cy="4800600"/>
          </a:xfrm>
          <a:prstGeom prst="rect">
            <a:avLst/>
          </a:prstGeom>
        </p:spPr>
        <p:txBody>
          <a:bodyPr>
            <a:normAutofit/>
          </a:bodyPr>
          <a:lstStyle/>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p:txBody>
      </p:sp>
      <p:graphicFrame>
        <p:nvGraphicFramePr>
          <p:cNvPr id="31746" name="Object 2"/>
          <p:cNvGraphicFramePr>
            <a:graphicFrameLocks noChangeAspect="1"/>
          </p:cNvGraphicFramePr>
          <p:nvPr/>
        </p:nvGraphicFramePr>
        <p:xfrm>
          <a:off x="2474913" y="2708275"/>
          <a:ext cx="4041775" cy="2457450"/>
        </p:xfrm>
        <a:graphic>
          <a:graphicData uri="http://schemas.openxmlformats.org/presentationml/2006/ole">
            <p:oleObj spid="_x0000_s31746" name="Equation" r:id="rId3" imgW="2298600" imgH="1396800" progId="Equation.3">
              <p:embed/>
            </p:oleObj>
          </a:graphicData>
        </a:graphic>
      </p:graphicFrame>
      <p:sp>
        <p:nvSpPr>
          <p:cNvPr id="6" name="Rectangle 5"/>
          <p:cNvSpPr/>
          <p:nvPr/>
        </p:nvSpPr>
        <p:spPr>
          <a:xfrm>
            <a:off x="3348038" y="2781300"/>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7" name="Oval Callout 6"/>
          <p:cNvSpPr/>
          <p:nvPr/>
        </p:nvSpPr>
        <p:spPr>
          <a:xfrm>
            <a:off x="4643438" y="549275"/>
            <a:ext cx="2592387" cy="1511300"/>
          </a:xfrm>
          <a:prstGeom prst="wedgeEllipseCallout">
            <a:avLst>
              <a:gd name="adj1" fmla="val -60599"/>
              <a:gd name="adj2" fmla="val 9617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1</a:t>
            </a:r>
            <a:r>
              <a:rPr lang="en-GB" baseline="30000" dirty="0">
                <a:solidFill>
                  <a:schemeClr val="tx1"/>
                </a:solidFill>
              </a:rPr>
              <a:t>st</a:t>
            </a:r>
            <a:r>
              <a:rPr lang="en-GB" dirty="0">
                <a:solidFill>
                  <a:schemeClr val="tx1"/>
                </a:solidFill>
              </a:rPr>
              <a:t> Eigenvector of the Covariance matrix</a:t>
            </a:r>
            <a:endParaRPr lang="en-US" dirty="0">
              <a:solidFill>
                <a:schemeClr val="tx1"/>
              </a:solidFill>
            </a:endParaRPr>
          </a:p>
        </p:txBody>
      </p:sp>
      <p:sp>
        <p:nvSpPr>
          <p:cNvPr id="8" name="Rectangle 7"/>
          <p:cNvSpPr/>
          <p:nvPr/>
        </p:nvSpPr>
        <p:spPr>
          <a:xfrm>
            <a:off x="3348038" y="3284538"/>
            <a:ext cx="2519362" cy="360362"/>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9" name="Oval Callout 8"/>
          <p:cNvSpPr/>
          <p:nvPr/>
        </p:nvSpPr>
        <p:spPr>
          <a:xfrm>
            <a:off x="6948488" y="1268413"/>
            <a:ext cx="2592387" cy="1512887"/>
          </a:xfrm>
          <a:prstGeom prst="wedgeEllipseCallout">
            <a:avLst>
              <a:gd name="adj1" fmla="val -91954"/>
              <a:gd name="adj2" fmla="val 8358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2</a:t>
            </a:r>
            <a:r>
              <a:rPr lang="en-GB" baseline="30000" dirty="0">
                <a:solidFill>
                  <a:schemeClr val="tx1"/>
                </a:solidFill>
              </a:rPr>
              <a:t>nd</a:t>
            </a:r>
            <a:r>
              <a:rPr lang="en-GB" dirty="0">
                <a:solidFill>
                  <a:schemeClr val="tx1"/>
                </a:solidFill>
              </a:rPr>
              <a:t>  Eigenvector of the Covariance matrix</a:t>
            </a:r>
            <a:endParaRPr lang="en-US" dirty="0">
              <a:solidFill>
                <a:schemeClr val="tx1"/>
              </a:solidFill>
            </a:endParaRPr>
          </a:p>
        </p:txBody>
      </p:sp>
      <p:sp>
        <p:nvSpPr>
          <p:cNvPr id="10" name="Oval Callout 9"/>
          <p:cNvSpPr/>
          <p:nvPr/>
        </p:nvSpPr>
        <p:spPr>
          <a:xfrm>
            <a:off x="6300788" y="5345113"/>
            <a:ext cx="2592387" cy="1512887"/>
          </a:xfrm>
          <a:prstGeom prst="wedgeEllipseCallout">
            <a:avLst>
              <a:gd name="adj1" fmla="val -70397"/>
              <a:gd name="adj2" fmla="val -60875"/>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6</a:t>
            </a:r>
            <a:r>
              <a:rPr lang="en-GB" baseline="30000" dirty="0">
                <a:solidFill>
                  <a:schemeClr val="tx1"/>
                </a:solidFill>
              </a:rPr>
              <a:t>th</a:t>
            </a:r>
            <a:r>
              <a:rPr lang="en-GB" dirty="0">
                <a:solidFill>
                  <a:schemeClr val="tx1"/>
                </a:solidFill>
              </a:rPr>
              <a:t>  Eigenvector of the Covariance matrix</a:t>
            </a:r>
            <a:endParaRPr lang="en-US" dirty="0">
              <a:solidFill>
                <a:schemeClr val="tx1"/>
              </a:solidFill>
            </a:endParaRPr>
          </a:p>
        </p:txBody>
      </p:sp>
      <p:sp>
        <p:nvSpPr>
          <p:cNvPr id="11" name="Rectangle 10"/>
          <p:cNvSpPr/>
          <p:nvPr/>
        </p:nvSpPr>
        <p:spPr>
          <a:xfrm>
            <a:off x="3348038" y="4797425"/>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pic>
        <p:nvPicPr>
          <p:cNvPr id="31756" name="Picture 4"/>
          <p:cNvPicPr>
            <a:picLocks noChangeAspect="1" noChangeArrowheads="1"/>
          </p:cNvPicPr>
          <p:nvPr/>
        </p:nvPicPr>
        <p:blipFill>
          <a:blip r:embed="rId4"/>
          <a:srcRect/>
          <a:stretch>
            <a:fillRect/>
          </a:stretch>
        </p:blipFill>
        <p:spPr bwMode="auto">
          <a:xfrm>
            <a:off x="179388" y="4652963"/>
            <a:ext cx="2236787" cy="1514475"/>
          </a:xfrm>
          <a:prstGeom prst="rect">
            <a:avLst/>
          </a:prstGeom>
          <a:noFill/>
          <a:ln w="9525">
            <a:noFill/>
            <a:miter lim="800000"/>
            <a:headEnd/>
            <a:tailEnd/>
          </a:ln>
        </p:spPr>
      </p:pic>
      <p:sp>
        <p:nvSpPr>
          <p:cNvPr id="19" name="Oval 18"/>
          <p:cNvSpPr/>
          <p:nvPr/>
        </p:nvSpPr>
        <p:spPr>
          <a:xfrm>
            <a:off x="2555875" y="2708275"/>
            <a:ext cx="360363" cy="433388"/>
          </a:xfrm>
          <a:prstGeom prst="ellipse">
            <a:avLst/>
          </a:prstGeom>
          <a:noFill/>
        </p:spPr>
        <p:style>
          <a:lnRef idx="1">
            <a:schemeClr val="accent2"/>
          </a:lnRef>
          <a:fillRef idx="3">
            <a:schemeClr val="accent2"/>
          </a:fillRef>
          <a:effectRef idx="2">
            <a:schemeClr val="accent2"/>
          </a:effectRef>
          <a:fontRef idx="minor">
            <a:schemeClr val="lt1"/>
          </a:fontRef>
        </p:style>
        <p:txBody>
          <a:bodyPr anchor="ctr"/>
          <a:lstStyle/>
          <a:p>
            <a:pPr algn="ctr">
              <a:spcBef>
                <a:spcPct val="20000"/>
              </a:spcBef>
              <a:buClr>
                <a:srgbClr val="0E1F54"/>
              </a:buClr>
              <a:buFont typeface="Wingdings" pitchFamily="2" charset="2"/>
              <a:buNone/>
              <a:defRPr/>
            </a:pPr>
            <a:endParaRPr lang="en-US"/>
          </a:p>
        </p:txBody>
      </p:sp>
      <p:cxnSp>
        <p:nvCxnSpPr>
          <p:cNvPr id="26" name="Straight Arrow Connector 25"/>
          <p:cNvCxnSpPr>
            <a:stCxn id="19" idx="3"/>
          </p:cNvCxnSpPr>
          <p:nvPr/>
        </p:nvCxnSpPr>
        <p:spPr>
          <a:xfrm rot="5400000">
            <a:off x="823119" y="3731419"/>
            <a:ext cx="2438400" cy="11318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759" name="TextBox 28"/>
          <p:cNvSpPr txBox="1">
            <a:spLocks noChangeArrowheads="1"/>
          </p:cNvSpPr>
          <p:nvPr/>
        </p:nvSpPr>
        <p:spPr bwMode="auto">
          <a:xfrm>
            <a:off x="34925" y="2781300"/>
            <a:ext cx="2466975" cy="338138"/>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1600"/>
              <a:t>Dynamic of the spring</a:t>
            </a:r>
            <a:endParaRPr lang="en-US" sz="1600"/>
          </a:p>
        </p:txBody>
      </p:sp>
      <p:sp>
        <p:nvSpPr>
          <p:cNvPr id="16" name="Slide Number Placeholder 15"/>
          <p:cNvSpPr>
            <a:spLocks noGrp="1"/>
          </p:cNvSpPr>
          <p:nvPr>
            <p:ph type="sldNum" sz="quarter" idx="12"/>
          </p:nvPr>
        </p:nvSpPr>
        <p:spPr/>
        <p:txBody>
          <a:bodyPr/>
          <a:lstStyle/>
          <a:p>
            <a:pPr>
              <a:defRPr/>
            </a:pPr>
            <a:endParaRPr lang="en-GB"/>
          </a:p>
          <a:p>
            <a:pPr>
              <a:defRPr/>
            </a:pPr>
            <a:fld id="{D374651E-08BD-4807-B8CE-E9CAB67D0763}" type="slidenum">
              <a:rPr lang="en-GB"/>
              <a:pPr>
                <a:defRPr/>
              </a:pPr>
              <a:t>18</a:t>
            </a:fld>
            <a:endParaRPr lang="en-GB"/>
          </a:p>
        </p:txBody>
      </p:sp>
      <p:sp>
        <p:nvSpPr>
          <p:cNvPr id="17" name="Footer Placeholder 16"/>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GB" sz="2800" smtClean="0"/>
              <a:t>PCA</a:t>
            </a:r>
            <a:endParaRPr lang="en-US" sz="2800" smtClean="0"/>
          </a:p>
        </p:txBody>
      </p:sp>
      <p:sp>
        <p:nvSpPr>
          <p:cNvPr id="32772" name="Rectangle 3"/>
          <p:cNvSpPr>
            <a:spLocks noGrp="1" noChangeArrowheads="1"/>
          </p:cNvSpPr>
          <p:nvPr>
            <p:ph idx="1"/>
          </p:nvPr>
        </p:nvSpPr>
        <p:spPr/>
        <p:txBody>
          <a:bodyPr/>
          <a:lstStyle/>
          <a:p>
            <a:endParaRPr lang="en-US" smtClean="0"/>
          </a:p>
        </p:txBody>
      </p:sp>
      <p:sp>
        <p:nvSpPr>
          <p:cNvPr id="5" name="Rectangle 3"/>
          <p:cNvSpPr txBox="1">
            <a:spLocks noChangeArrowheads="1"/>
          </p:cNvSpPr>
          <p:nvPr/>
        </p:nvSpPr>
        <p:spPr>
          <a:xfrm>
            <a:off x="685800" y="1295400"/>
            <a:ext cx="7772400" cy="4800600"/>
          </a:xfrm>
          <a:prstGeom prst="rect">
            <a:avLst/>
          </a:prstGeom>
        </p:spPr>
        <p:txBody>
          <a:bodyPr>
            <a:normAutofit/>
          </a:bodyPr>
          <a:lstStyle/>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p:txBody>
      </p:sp>
      <p:graphicFrame>
        <p:nvGraphicFramePr>
          <p:cNvPr id="32770" name="Object 2"/>
          <p:cNvGraphicFramePr>
            <a:graphicFrameLocks noChangeAspect="1"/>
          </p:cNvGraphicFramePr>
          <p:nvPr/>
        </p:nvGraphicFramePr>
        <p:xfrm>
          <a:off x="2474913" y="2708275"/>
          <a:ext cx="4041775" cy="2457450"/>
        </p:xfrm>
        <a:graphic>
          <a:graphicData uri="http://schemas.openxmlformats.org/presentationml/2006/ole">
            <p:oleObj spid="_x0000_s32770" name="Equation" r:id="rId3" imgW="2298600" imgH="1396800" progId="Equation.3">
              <p:embed/>
            </p:oleObj>
          </a:graphicData>
        </a:graphic>
      </p:graphicFrame>
      <p:sp>
        <p:nvSpPr>
          <p:cNvPr id="6" name="Rectangle 5"/>
          <p:cNvSpPr/>
          <p:nvPr/>
        </p:nvSpPr>
        <p:spPr>
          <a:xfrm>
            <a:off x="3348038" y="2781300"/>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7" name="Oval Callout 6"/>
          <p:cNvSpPr/>
          <p:nvPr/>
        </p:nvSpPr>
        <p:spPr>
          <a:xfrm>
            <a:off x="4643438" y="549275"/>
            <a:ext cx="2592387" cy="1511300"/>
          </a:xfrm>
          <a:prstGeom prst="wedgeEllipseCallout">
            <a:avLst>
              <a:gd name="adj1" fmla="val -60599"/>
              <a:gd name="adj2" fmla="val 96178"/>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1</a:t>
            </a:r>
            <a:r>
              <a:rPr lang="en-GB" baseline="30000" dirty="0">
                <a:solidFill>
                  <a:schemeClr val="tx1"/>
                </a:solidFill>
              </a:rPr>
              <a:t>st</a:t>
            </a:r>
            <a:r>
              <a:rPr lang="en-GB" dirty="0">
                <a:solidFill>
                  <a:schemeClr val="tx1"/>
                </a:solidFill>
              </a:rPr>
              <a:t> Eigenvector of the Covariance matrix</a:t>
            </a:r>
            <a:endParaRPr lang="en-US" dirty="0">
              <a:solidFill>
                <a:schemeClr val="tx1"/>
              </a:solidFill>
            </a:endParaRPr>
          </a:p>
        </p:txBody>
      </p:sp>
      <p:sp>
        <p:nvSpPr>
          <p:cNvPr id="8" name="Rectangle 7"/>
          <p:cNvSpPr/>
          <p:nvPr/>
        </p:nvSpPr>
        <p:spPr>
          <a:xfrm>
            <a:off x="3348038" y="3284538"/>
            <a:ext cx="2519362" cy="360362"/>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9" name="Oval Callout 8"/>
          <p:cNvSpPr/>
          <p:nvPr/>
        </p:nvSpPr>
        <p:spPr>
          <a:xfrm>
            <a:off x="6948488" y="1268413"/>
            <a:ext cx="2592387" cy="1512887"/>
          </a:xfrm>
          <a:prstGeom prst="wedgeEllipseCallout">
            <a:avLst>
              <a:gd name="adj1" fmla="val -91954"/>
              <a:gd name="adj2" fmla="val 8358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2</a:t>
            </a:r>
            <a:r>
              <a:rPr lang="en-GB" baseline="30000" dirty="0">
                <a:solidFill>
                  <a:schemeClr val="tx1"/>
                </a:solidFill>
              </a:rPr>
              <a:t>nd</a:t>
            </a:r>
            <a:r>
              <a:rPr lang="en-GB" dirty="0">
                <a:solidFill>
                  <a:schemeClr val="tx1"/>
                </a:solidFill>
              </a:rPr>
              <a:t>  Eigenvector of the Covariance matrix</a:t>
            </a:r>
            <a:endParaRPr lang="en-US" dirty="0">
              <a:solidFill>
                <a:schemeClr val="tx1"/>
              </a:solidFill>
            </a:endParaRPr>
          </a:p>
        </p:txBody>
      </p:sp>
      <p:sp>
        <p:nvSpPr>
          <p:cNvPr id="10" name="Oval Callout 9"/>
          <p:cNvSpPr/>
          <p:nvPr/>
        </p:nvSpPr>
        <p:spPr>
          <a:xfrm>
            <a:off x="6300788" y="5345113"/>
            <a:ext cx="2592387" cy="1512887"/>
          </a:xfrm>
          <a:prstGeom prst="wedgeEllipseCallout">
            <a:avLst>
              <a:gd name="adj1" fmla="val -70397"/>
              <a:gd name="adj2" fmla="val -60875"/>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6</a:t>
            </a:r>
            <a:r>
              <a:rPr lang="en-GB" baseline="30000" dirty="0">
                <a:solidFill>
                  <a:schemeClr val="tx1"/>
                </a:solidFill>
              </a:rPr>
              <a:t>th</a:t>
            </a:r>
            <a:r>
              <a:rPr lang="en-GB" dirty="0">
                <a:solidFill>
                  <a:schemeClr val="tx1"/>
                </a:solidFill>
              </a:rPr>
              <a:t>  Eigenvector of the Covariance matrix</a:t>
            </a:r>
            <a:endParaRPr lang="en-US" dirty="0">
              <a:solidFill>
                <a:schemeClr val="tx1"/>
              </a:solidFill>
            </a:endParaRPr>
          </a:p>
        </p:txBody>
      </p:sp>
      <p:sp>
        <p:nvSpPr>
          <p:cNvPr id="11" name="Rectangle 10"/>
          <p:cNvSpPr/>
          <p:nvPr/>
        </p:nvSpPr>
        <p:spPr>
          <a:xfrm>
            <a:off x="3348038" y="4797425"/>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pic>
        <p:nvPicPr>
          <p:cNvPr id="32780" name="Picture 4"/>
          <p:cNvPicPr>
            <a:picLocks noChangeAspect="1" noChangeArrowheads="1"/>
          </p:cNvPicPr>
          <p:nvPr/>
        </p:nvPicPr>
        <p:blipFill>
          <a:blip r:embed="rId4"/>
          <a:srcRect/>
          <a:stretch>
            <a:fillRect/>
          </a:stretch>
        </p:blipFill>
        <p:spPr bwMode="auto">
          <a:xfrm>
            <a:off x="179388" y="4652963"/>
            <a:ext cx="2236787" cy="1514475"/>
          </a:xfrm>
          <a:prstGeom prst="rect">
            <a:avLst/>
          </a:prstGeom>
          <a:noFill/>
          <a:ln w="9525">
            <a:noFill/>
            <a:miter lim="800000"/>
            <a:headEnd/>
            <a:tailEnd/>
          </a:ln>
        </p:spPr>
      </p:pic>
      <p:sp>
        <p:nvSpPr>
          <p:cNvPr id="19" name="Oval 18"/>
          <p:cNvSpPr/>
          <p:nvPr/>
        </p:nvSpPr>
        <p:spPr>
          <a:xfrm>
            <a:off x="2555875" y="2708275"/>
            <a:ext cx="360363" cy="433388"/>
          </a:xfrm>
          <a:prstGeom prst="ellipse">
            <a:avLst/>
          </a:prstGeom>
          <a:noFill/>
        </p:spPr>
        <p:style>
          <a:lnRef idx="1">
            <a:schemeClr val="accent2"/>
          </a:lnRef>
          <a:fillRef idx="3">
            <a:schemeClr val="accent2"/>
          </a:fillRef>
          <a:effectRef idx="2">
            <a:schemeClr val="accent2"/>
          </a:effectRef>
          <a:fontRef idx="minor">
            <a:schemeClr val="lt1"/>
          </a:fontRef>
        </p:style>
        <p:txBody>
          <a:bodyPr anchor="ctr"/>
          <a:lstStyle/>
          <a:p>
            <a:pPr algn="ctr">
              <a:spcBef>
                <a:spcPct val="20000"/>
              </a:spcBef>
              <a:buClr>
                <a:srgbClr val="0E1F54"/>
              </a:buClr>
              <a:buFont typeface="Wingdings" pitchFamily="2" charset="2"/>
              <a:buNone/>
              <a:defRPr/>
            </a:pPr>
            <a:endParaRPr lang="en-US"/>
          </a:p>
        </p:txBody>
      </p:sp>
      <p:cxnSp>
        <p:nvCxnSpPr>
          <p:cNvPr id="26" name="Straight Arrow Connector 25"/>
          <p:cNvCxnSpPr>
            <a:stCxn id="19" idx="3"/>
          </p:cNvCxnSpPr>
          <p:nvPr/>
        </p:nvCxnSpPr>
        <p:spPr>
          <a:xfrm rot="5400000">
            <a:off x="823119" y="3731419"/>
            <a:ext cx="2438400" cy="11318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2783" name="TextBox 28"/>
          <p:cNvSpPr txBox="1">
            <a:spLocks noChangeArrowheads="1"/>
          </p:cNvSpPr>
          <p:nvPr/>
        </p:nvSpPr>
        <p:spPr bwMode="auto">
          <a:xfrm>
            <a:off x="34925" y="2730500"/>
            <a:ext cx="2466975" cy="338138"/>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1600"/>
              <a:t>Dynamic of the spring</a:t>
            </a:r>
            <a:endParaRPr lang="en-US" sz="1600"/>
          </a:p>
        </p:txBody>
      </p:sp>
      <p:sp>
        <p:nvSpPr>
          <p:cNvPr id="17" name="Oval 16"/>
          <p:cNvSpPr/>
          <p:nvPr/>
        </p:nvSpPr>
        <p:spPr>
          <a:xfrm>
            <a:off x="2555875" y="3213100"/>
            <a:ext cx="360363" cy="2087563"/>
          </a:xfrm>
          <a:prstGeom prst="ellipse">
            <a:avLst/>
          </a:prstGeom>
          <a:noFill/>
        </p:spPr>
        <p:style>
          <a:lnRef idx="2">
            <a:schemeClr val="dk1">
              <a:shade val="50000"/>
            </a:schemeClr>
          </a:lnRef>
          <a:fillRef idx="1">
            <a:schemeClr val="dk1"/>
          </a:fillRef>
          <a:effectRef idx="0">
            <a:schemeClr val="dk1"/>
          </a:effectRef>
          <a:fontRef idx="minor">
            <a:schemeClr val="lt1"/>
          </a:fontRef>
        </p:style>
        <p:txBody>
          <a:bodyPr anchor="ctr"/>
          <a:lstStyle/>
          <a:p>
            <a:pPr algn="ctr">
              <a:spcBef>
                <a:spcPct val="20000"/>
              </a:spcBef>
              <a:buClr>
                <a:srgbClr val="0E1F54"/>
              </a:buClr>
              <a:buFont typeface="Wingdings" pitchFamily="2" charset="2"/>
              <a:buNone/>
              <a:defRPr/>
            </a:pPr>
            <a:endParaRPr lang="en-US"/>
          </a:p>
        </p:txBody>
      </p:sp>
      <p:cxnSp>
        <p:nvCxnSpPr>
          <p:cNvPr id="21" name="Straight Connector 20"/>
          <p:cNvCxnSpPr/>
          <p:nvPr/>
        </p:nvCxnSpPr>
        <p:spPr>
          <a:xfrm rot="5400000">
            <a:off x="1835944" y="4006057"/>
            <a:ext cx="1800225" cy="50323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V="1">
            <a:off x="2015331" y="4114007"/>
            <a:ext cx="1584325" cy="5032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Oval Callout 24"/>
          <p:cNvSpPr/>
          <p:nvPr/>
        </p:nvSpPr>
        <p:spPr>
          <a:xfrm>
            <a:off x="3419475" y="5157788"/>
            <a:ext cx="2592388" cy="1511300"/>
          </a:xfrm>
          <a:prstGeom prst="wedgeEllipseCallout">
            <a:avLst>
              <a:gd name="adj1" fmla="val -70397"/>
              <a:gd name="adj2" fmla="val -60875"/>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They contain no useful information and can be discarded!</a:t>
            </a:r>
            <a:endParaRPr lang="en-US" dirty="0">
              <a:solidFill>
                <a:schemeClr val="tx1"/>
              </a:solidFill>
            </a:endParaRPr>
          </a:p>
        </p:txBody>
      </p:sp>
      <p:sp>
        <p:nvSpPr>
          <p:cNvPr id="20" name="Slide Number Placeholder 19"/>
          <p:cNvSpPr>
            <a:spLocks noGrp="1"/>
          </p:cNvSpPr>
          <p:nvPr>
            <p:ph type="sldNum" sz="quarter" idx="12"/>
          </p:nvPr>
        </p:nvSpPr>
        <p:spPr/>
        <p:txBody>
          <a:bodyPr/>
          <a:lstStyle/>
          <a:p>
            <a:pPr>
              <a:defRPr/>
            </a:pPr>
            <a:endParaRPr lang="en-GB"/>
          </a:p>
          <a:p>
            <a:pPr>
              <a:defRPr/>
            </a:pPr>
            <a:fld id="{15A4F8FF-A327-46F2-9A66-2A8D714B4CA1}" type="slidenum">
              <a:rPr lang="en-GB"/>
              <a:pPr>
                <a:defRPr/>
              </a:pPr>
              <a:t>19</a:t>
            </a:fld>
            <a:endParaRPr lang="en-GB"/>
          </a:p>
        </p:txBody>
      </p:sp>
      <p:sp>
        <p:nvSpPr>
          <p:cNvPr id="22" name="Footer Placeholder 21"/>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r>
              <a:rPr lang="en-GB" smtClean="0"/>
              <a:t>Problems</a:t>
            </a:r>
            <a:endParaRPr lang="en-US" smtClean="0"/>
          </a:p>
        </p:txBody>
      </p:sp>
      <p:sp>
        <p:nvSpPr>
          <p:cNvPr id="16386" name="Rectangle 3"/>
          <p:cNvSpPr>
            <a:spLocks noGrp="1" noChangeArrowheads="1"/>
          </p:cNvSpPr>
          <p:nvPr>
            <p:ph idx="1"/>
          </p:nvPr>
        </p:nvSpPr>
        <p:spPr/>
        <p:txBody>
          <a:bodyPr/>
          <a:lstStyle/>
          <a:p>
            <a:r>
              <a:rPr lang="en-GB" smtClean="0"/>
              <a:t>Object Detection</a:t>
            </a:r>
          </a:p>
          <a:p>
            <a:endParaRPr lang="en-GB" smtClean="0"/>
          </a:p>
          <a:p>
            <a:endParaRPr lang="en-GB" smtClean="0"/>
          </a:p>
          <a:p>
            <a:endParaRPr lang="en-GB" smtClean="0"/>
          </a:p>
          <a:p>
            <a:endParaRPr lang="en-GB" smtClean="0"/>
          </a:p>
          <a:p>
            <a:endParaRPr lang="en-US" smtClean="0"/>
          </a:p>
        </p:txBody>
      </p:sp>
      <p:pic>
        <p:nvPicPr>
          <p:cNvPr id="16387" name="Picture 31"/>
          <p:cNvPicPr>
            <a:picLocks noChangeAspect="1" noChangeArrowheads="1"/>
          </p:cNvPicPr>
          <p:nvPr/>
        </p:nvPicPr>
        <p:blipFill>
          <a:blip r:embed="rId2"/>
          <a:srcRect/>
          <a:stretch>
            <a:fillRect/>
          </a:stretch>
        </p:blipFill>
        <p:spPr bwMode="auto">
          <a:xfrm>
            <a:off x="1619250" y="2265363"/>
            <a:ext cx="5641975" cy="3684587"/>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endParaRPr lang="en-GB"/>
          </a:p>
          <a:p>
            <a:pPr>
              <a:defRPr/>
            </a:pPr>
            <a:fld id="{3B8E6628-576C-48C2-BFE9-2EABFEF9447C}" type="slidenum">
              <a:rPr lang="en-GB"/>
              <a:pPr>
                <a:defRPr/>
              </a:pPr>
              <a:t>2</a:t>
            </a:fld>
            <a:endParaRPr lang="en-GB"/>
          </a:p>
        </p:txBody>
      </p:sp>
      <p:sp>
        <p:nvSpPr>
          <p:cNvPr id="6" name="Footer Placeholder 5"/>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r>
              <a:rPr lang="en-GB" sz="2800" smtClean="0"/>
              <a:t>PCA</a:t>
            </a:r>
            <a:endParaRPr lang="en-US" sz="2800" smtClean="0"/>
          </a:p>
        </p:txBody>
      </p:sp>
      <p:sp>
        <p:nvSpPr>
          <p:cNvPr id="33796" name="Rectangle 3"/>
          <p:cNvSpPr>
            <a:spLocks noGrp="1" noChangeArrowheads="1"/>
          </p:cNvSpPr>
          <p:nvPr>
            <p:ph idx="1"/>
          </p:nvPr>
        </p:nvSpPr>
        <p:spPr/>
        <p:txBody>
          <a:bodyPr/>
          <a:lstStyle/>
          <a:p>
            <a:endParaRPr lang="en-US" smtClean="0"/>
          </a:p>
        </p:txBody>
      </p:sp>
      <p:sp>
        <p:nvSpPr>
          <p:cNvPr id="5" name="Rectangle 3"/>
          <p:cNvSpPr txBox="1">
            <a:spLocks noChangeArrowheads="1"/>
          </p:cNvSpPr>
          <p:nvPr/>
        </p:nvSpPr>
        <p:spPr>
          <a:xfrm>
            <a:off x="685800" y="1295400"/>
            <a:ext cx="7772400" cy="4800600"/>
          </a:xfrm>
          <a:prstGeom prst="rect">
            <a:avLst/>
          </a:prstGeom>
        </p:spPr>
        <p:txBody>
          <a:bodyPr>
            <a:normAutofit/>
          </a:bodyPr>
          <a:lstStyle/>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p:txBody>
      </p:sp>
      <p:graphicFrame>
        <p:nvGraphicFramePr>
          <p:cNvPr id="33794" name="Object 2"/>
          <p:cNvGraphicFramePr>
            <a:graphicFrameLocks noChangeAspect="1"/>
          </p:cNvGraphicFramePr>
          <p:nvPr/>
        </p:nvGraphicFramePr>
        <p:xfrm>
          <a:off x="2474913" y="2771775"/>
          <a:ext cx="4041775" cy="2457450"/>
        </p:xfrm>
        <a:graphic>
          <a:graphicData uri="http://schemas.openxmlformats.org/presentationml/2006/ole">
            <p:oleObj spid="_x0000_s33794" name="Equation" r:id="rId3" imgW="2298600" imgH="1396800" progId="Equation.3">
              <p:embed/>
            </p:oleObj>
          </a:graphicData>
        </a:graphic>
      </p:graphicFrame>
      <p:sp>
        <p:nvSpPr>
          <p:cNvPr id="6" name="Rectangle 5"/>
          <p:cNvSpPr/>
          <p:nvPr/>
        </p:nvSpPr>
        <p:spPr>
          <a:xfrm>
            <a:off x="3348038" y="2781300"/>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8" name="Rectangle 7"/>
          <p:cNvSpPr/>
          <p:nvPr/>
        </p:nvSpPr>
        <p:spPr>
          <a:xfrm>
            <a:off x="3348038" y="3284538"/>
            <a:ext cx="2519362" cy="360362"/>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sp>
        <p:nvSpPr>
          <p:cNvPr id="11" name="Rectangle 10"/>
          <p:cNvSpPr/>
          <p:nvPr/>
        </p:nvSpPr>
        <p:spPr>
          <a:xfrm>
            <a:off x="3348038" y="4797425"/>
            <a:ext cx="2519362" cy="360363"/>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endParaRPr lang="en-US"/>
          </a:p>
        </p:txBody>
      </p:sp>
      <p:pic>
        <p:nvPicPr>
          <p:cNvPr id="33801" name="Picture 4"/>
          <p:cNvPicPr>
            <a:picLocks noChangeAspect="1" noChangeArrowheads="1"/>
          </p:cNvPicPr>
          <p:nvPr/>
        </p:nvPicPr>
        <p:blipFill>
          <a:blip r:embed="rId4"/>
          <a:srcRect/>
          <a:stretch>
            <a:fillRect/>
          </a:stretch>
        </p:blipFill>
        <p:spPr bwMode="auto">
          <a:xfrm>
            <a:off x="179388" y="4652963"/>
            <a:ext cx="2236787" cy="1514475"/>
          </a:xfrm>
          <a:prstGeom prst="rect">
            <a:avLst/>
          </a:prstGeom>
          <a:noFill/>
          <a:ln w="9525">
            <a:noFill/>
            <a:miter lim="800000"/>
            <a:headEnd/>
            <a:tailEnd/>
          </a:ln>
        </p:spPr>
      </p:pic>
      <p:sp>
        <p:nvSpPr>
          <p:cNvPr id="19" name="Oval 18"/>
          <p:cNvSpPr/>
          <p:nvPr/>
        </p:nvSpPr>
        <p:spPr>
          <a:xfrm>
            <a:off x="2555875" y="2708275"/>
            <a:ext cx="360363" cy="433388"/>
          </a:xfrm>
          <a:prstGeom prst="ellipse">
            <a:avLst/>
          </a:prstGeom>
          <a:noFill/>
        </p:spPr>
        <p:style>
          <a:lnRef idx="1">
            <a:schemeClr val="accent2"/>
          </a:lnRef>
          <a:fillRef idx="3">
            <a:schemeClr val="accent2"/>
          </a:fillRef>
          <a:effectRef idx="2">
            <a:schemeClr val="accent2"/>
          </a:effectRef>
          <a:fontRef idx="minor">
            <a:schemeClr val="lt1"/>
          </a:fontRef>
        </p:style>
        <p:txBody>
          <a:bodyPr anchor="ctr"/>
          <a:lstStyle/>
          <a:p>
            <a:pPr algn="ctr">
              <a:spcBef>
                <a:spcPct val="20000"/>
              </a:spcBef>
              <a:buClr>
                <a:srgbClr val="0E1F54"/>
              </a:buClr>
              <a:buFont typeface="Wingdings" pitchFamily="2" charset="2"/>
              <a:buNone/>
              <a:defRPr/>
            </a:pPr>
            <a:endParaRPr lang="en-US"/>
          </a:p>
        </p:txBody>
      </p:sp>
      <p:cxnSp>
        <p:nvCxnSpPr>
          <p:cNvPr id="26" name="Straight Arrow Connector 25"/>
          <p:cNvCxnSpPr>
            <a:stCxn id="19" idx="3"/>
          </p:cNvCxnSpPr>
          <p:nvPr/>
        </p:nvCxnSpPr>
        <p:spPr>
          <a:xfrm rot="5400000">
            <a:off x="823119" y="3731419"/>
            <a:ext cx="2438400" cy="11318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3804" name="TextBox 28"/>
          <p:cNvSpPr txBox="1">
            <a:spLocks noChangeArrowheads="1"/>
          </p:cNvSpPr>
          <p:nvPr/>
        </p:nvSpPr>
        <p:spPr bwMode="auto">
          <a:xfrm>
            <a:off x="34925" y="2730500"/>
            <a:ext cx="2466975" cy="338138"/>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1600"/>
              <a:t>Dynamic of the spring</a:t>
            </a:r>
            <a:endParaRPr lang="en-US" sz="1600"/>
          </a:p>
        </p:txBody>
      </p:sp>
      <p:sp>
        <p:nvSpPr>
          <p:cNvPr id="25" name="Oval Callout 24"/>
          <p:cNvSpPr/>
          <p:nvPr/>
        </p:nvSpPr>
        <p:spPr>
          <a:xfrm>
            <a:off x="5364163" y="692150"/>
            <a:ext cx="2592387" cy="1512888"/>
          </a:xfrm>
          <a:prstGeom prst="wedgeEllipseCallout">
            <a:avLst>
              <a:gd name="adj1" fmla="val -145844"/>
              <a:gd name="adj2" fmla="val 8442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We only need ONE number</a:t>
            </a:r>
            <a:endParaRPr lang="en-US" dirty="0">
              <a:solidFill>
                <a:schemeClr val="tx1"/>
              </a:solidFill>
            </a:endParaRPr>
          </a:p>
        </p:txBody>
      </p:sp>
      <p:sp>
        <p:nvSpPr>
          <p:cNvPr id="20" name="Oval Callout 19"/>
          <p:cNvSpPr/>
          <p:nvPr/>
        </p:nvSpPr>
        <p:spPr>
          <a:xfrm>
            <a:off x="6516688" y="4292600"/>
            <a:ext cx="2592387" cy="1512888"/>
          </a:xfrm>
          <a:prstGeom prst="wedgeEllipseCallout">
            <a:avLst>
              <a:gd name="adj1" fmla="val -53250"/>
              <a:gd name="adj2" fmla="val -75992"/>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Instead of </a:t>
            </a:r>
          </a:p>
          <a:p>
            <a:pPr algn="ctr">
              <a:spcBef>
                <a:spcPct val="20000"/>
              </a:spcBef>
              <a:buClr>
                <a:srgbClr val="0E1F54"/>
              </a:buClr>
              <a:buFont typeface="Wingdings" pitchFamily="2" charset="2"/>
              <a:buNone/>
              <a:defRPr/>
            </a:pPr>
            <a:r>
              <a:rPr lang="en-GB" dirty="0">
                <a:solidFill>
                  <a:schemeClr val="tx1"/>
                </a:solidFill>
              </a:rPr>
              <a:t>SIX</a:t>
            </a:r>
          </a:p>
          <a:p>
            <a:pPr algn="ctr">
              <a:spcBef>
                <a:spcPct val="20000"/>
              </a:spcBef>
              <a:buClr>
                <a:srgbClr val="0E1F54"/>
              </a:buClr>
              <a:buFont typeface="Wingdings" pitchFamily="2" charset="2"/>
              <a:buNone/>
              <a:defRPr/>
            </a:pPr>
            <a:r>
              <a:rPr lang="en-GB" dirty="0">
                <a:solidFill>
                  <a:schemeClr val="tx1"/>
                </a:solidFill>
              </a:rPr>
              <a:t>Numbers!</a:t>
            </a:r>
            <a:endParaRPr lang="en-US" dirty="0">
              <a:solidFill>
                <a:schemeClr val="tx1"/>
              </a:solidFill>
            </a:endParaRPr>
          </a:p>
        </p:txBody>
      </p:sp>
      <p:sp>
        <p:nvSpPr>
          <p:cNvPr id="15" name="Slide Number Placeholder 14"/>
          <p:cNvSpPr>
            <a:spLocks noGrp="1"/>
          </p:cNvSpPr>
          <p:nvPr>
            <p:ph type="sldNum" sz="quarter" idx="12"/>
          </p:nvPr>
        </p:nvSpPr>
        <p:spPr/>
        <p:txBody>
          <a:bodyPr/>
          <a:lstStyle/>
          <a:p>
            <a:pPr>
              <a:defRPr/>
            </a:pPr>
            <a:endParaRPr lang="en-GB"/>
          </a:p>
          <a:p>
            <a:pPr>
              <a:defRPr/>
            </a:pPr>
            <a:fld id="{76452DDF-D8B9-48C5-8CDA-87973F46BCAF}" type="slidenum">
              <a:rPr lang="en-GB"/>
              <a:pPr>
                <a:defRPr/>
              </a:pPr>
              <a:t>20</a:t>
            </a:fld>
            <a:endParaRPr lang="en-GB"/>
          </a:p>
        </p:txBody>
      </p:sp>
      <p:sp>
        <p:nvSpPr>
          <p:cNvPr id="16" name="Footer Placeholder 15"/>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Grp="1" noChangeArrowheads="1"/>
          </p:cNvSpPr>
          <p:nvPr>
            <p:ph type="title"/>
          </p:nvPr>
        </p:nvSpPr>
        <p:spPr/>
        <p:txBody>
          <a:bodyPr/>
          <a:lstStyle/>
          <a:p>
            <a:r>
              <a:rPr lang="en-GB" sz="2800" smtClean="0"/>
              <a:t>PCA</a:t>
            </a:r>
            <a:endParaRPr lang="en-US" sz="2800" smtClean="0"/>
          </a:p>
        </p:txBody>
      </p:sp>
      <p:sp>
        <p:nvSpPr>
          <p:cNvPr id="119812" name="Rectangle 3"/>
          <p:cNvSpPr>
            <a:spLocks noGrp="1" noChangeArrowheads="1"/>
          </p:cNvSpPr>
          <p:nvPr>
            <p:ph idx="1"/>
          </p:nvPr>
        </p:nvSpPr>
        <p:spPr/>
        <p:txBody>
          <a:bodyPr/>
          <a:lstStyle/>
          <a:p>
            <a:endParaRPr lang="en-US" smtClean="0"/>
          </a:p>
        </p:txBody>
      </p:sp>
      <p:sp>
        <p:nvSpPr>
          <p:cNvPr id="5" name="Rectangle 3"/>
          <p:cNvSpPr txBox="1">
            <a:spLocks noChangeArrowheads="1"/>
          </p:cNvSpPr>
          <p:nvPr/>
        </p:nvSpPr>
        <p:spPr>
          <a:xfrm>
            <a:off x="685800" y="1295400"/>
            <a:ext cx="7772400" cy="4800600"/>
          </a:xfrm>
          <a:prstGeom prst="rect">
            <a:avLst/>
          </a:prstGeom>
        </p:spPr>
        <p:txBody>
          <a:bodyPr>
            <a:normAutofit/>
          </a:bodyPr>
          <a:lstStyle/>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a:p>
            <a:pPr marL="342900" indent="-342900" fontAlgn="auto">
              <a:spcBef>
                <a:spcPct val="20000"/>
              </a:spcBef>
              <a:spcAft>
                <a:spcPts val="0"/>
              </a:spcAft>
              <a:buClr>
                <a:srgbClr val="0E1F54"/>
              </a:buClr>
              <a:buFont typeface="Arial" pitchFamily="34" charset="0"/>
              <a:buChar char="•"/>
              <a:defRPr/>
            </a:pPr>
            <a:endParaRPr lang="en-GB" sz="3200" dirty="0">
              <a:solidFill>
                <a:schemeClr val="tx1"/>
              </a:solidFill>
              <a:latin typeface="+mn-lt"/>
            </a:endParaRPr>
          </a:p>
        </p:txBody>
      </p:sp>
      <p:graphicFrame>
        <p:nvGraphicFramePr>
          <p:cNvPr id="119810" name="Object 2"/>
          <p:cNvGraphicFramePr>
            <a:graphicFrameLocks noChangeAspect="1"/>
          </p:cNvGraphicFramePr>
          <p:nvPr/>
        </p:nvGraphicFramePr>
        <p:xfrm>
          <a:off x="3563938" y="2708275"/>
          <a:ext cx="1741487" cy="2457450"/>
        </p:xfrm>
        <a:graphic>
          <a:graphicData uri="http://schemas.openxmlformats.org/presentationml/2006/ole">
            <p:oleObj spid="_x0000_s119810" name="Equation" r:id="rId3" imgW="990360" imgH="1396800" progId="Equation.3">
              <p:embed/>
            </p:oleObj>
          </a:graphicData>
        </a:graphic>
      </p:graphicFrame>
      <p:pic>
        <p:nvPicPr>
          <p:cNvPr id="119814" name="Picture 4"/>
          <p:cNvPicPr>
            <a:picLocks noChangeAspect="1" noChangeArrowheads="1"/>
          </p:cNvPicPr>
          <p:nvPr/>
        </p:nvPicPr>
        <p:blipFill>
          <a:blip r:embed="rId4"/>
          <a:srcRect/>
          <a:stretch>
            <a:fillRect/>
          </a:stretch>
        </p:blipFill>
        <p:spPr bwMode="auto">
          <a:xfrm>
            <a:off x="827088" y="2349500"/>
            <a:ext cx="2236787" cy="1514475"/>
          </a:xfrm>
          <a:prstGeom prst="rect">
            <a:avLst/>
          </a:prstGeom>
          <a:noFill/>
          <a:ln w="9525">
            <a:noFill/>
            <a:miter lim="800000"/>
            <a:headEnd/>
            <a:tailEnd/>
          </a:ln>
        </p:spPr>
      </p:pic>
      <p:sp>
        <p:nvSpPr>
          <p:cNvPr id="25" name="Oval Callout 24"/>
          <p:cNvSpPr/>
          <p:nvPr/>
        </p:nvSpPr>
        <p:spPr>
          <a:xfrm>
            <a:off x="5003800" y="1052513"/>
            <a:ext cx="2592388" cy="1512887"/>
          </a:xfrm>
          <a:prstGeom prst="wedgeEllipseCallout">
            <a:avLst>
              <a:gd name="adj1" fmla="val -41706"/>
              <a:gd name="adj2" fmla="val 123754"/>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sz="1800" dirty="0">
                <a:solidFill>
                  <a:schemeClr val="tx1"/>
                </a:solidFill>
              </a:rPr>
              <a:t>Linear combination (scaling) of ONE variable</a:t>
            </a:r>
            <a:endParaRPr lang="en-US" sz="1800" dirty="0">
              <a:solidFill>
                <a:schemeClr val="tx1"/>
              </a:solidFill>
            </a:endParaRPr>
          </a:p>
        </p:txBody>
      </p:sp>
      <p:sp>
        <p:nvSpPr>
          <p:cNvPr id="20" name="Oval Callout 19"/>
          <p:cNvSpPr/>
          <p:nvPr/>
        </p:nvSpPr>
        <p:spPr>
          <a:xfrm>
            <a:off x="539750" y="4797425"/>
            <a:ext cx="2592388" cy="1512888"/>
          </a:xfrm>
          <a:prstGeom prst="wedgeEllipseCallout">
            <a:avLst>
              <a:gd name="adj1" fmla="val 15055"/>
              <a:gd name="adj2" fmla="val -115326"/>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sz="2000" dirty="0">
                <a:solidFill>
                  <a:schemeClr val="tx1"/>
                </a:solidFill>
              </a:rPr>
              <a:t>Capture the data patterns of  SIX</a:t>
            </a:r>
            <a:endParaRPr lang="en-GB" sz="2000" dirty="0">
              <a:solidFill>
                <a:schemeClr val="tx1"/>
              </a:solidFill>
            </a:endParaRPr>
          </a:p>
          <a:p>
            <a:pPr algn="ctr">
              <a:spcBef>
                <a:spcPct val="20000"/>
              </a:spcBef>
              <a:buClr>
                <a:srgbClr val="0E1F54"/>
              </a:buClr>
              <a:buFont typeface="Wingdings" pitchFamily="2" charset="2"/>
              <a:buNone/>
              <a:defRPr/>
            </a:pPr>
            <a:r>
              <a:rPr lang="en-GB" sz="2000" dirty="0">
                <a:solidFill>
                  <a:schemeClr val="tx1"/>
                </a:solidFill>
              </a:rPr>
              <a:t>Numbers!</a:t>
            </a:r>
            <a:endParaRPr lang="en-US" sz="2000" dirty="0">
              <a:solidFill>
                <a:schemeClr val="tx1"/>
              </a:solidFill>
            </a:endParaRPr>
          </a:p>
        </p:txBody>
      </p:sp>
      <p:sp>
        <p:nvSpPr>
          <p:cNvPr id="15" name="Slide Number Placeholder 14"/>
          <p:cNvSpPr>
            <a:spLocks noGrp="1"/>
          </p:cNvSpPr>
          <p:nvPr>
            <p:ph type="sldNum" sz="quarter" idx="12"/>
          </p:nvPr>
        </p:nvSpPr>
        <p:spPr/>
        <p:txBody>
          <a:bodyPr/>
          <a:lstStyle/>
          <a:p>
            <a:pPr>
              <a:defRPr/>
            </a:pPr>
            <a:endParaRPr lang="en-GB"/>
          </a:p>
          <a:p>
            <a:pPr>
              <a:defRPr/>
            </a:pPr>
            <a:fld id="{DB58D169-097E-40C3-B571-9F99ED7B4392}" type="slidenum">
              <a:rPr lang="en-GB"/>
              <a:pPr>
                <a:defRPr/>
              </a:pPr>
              <a:t>21</a:t>
            </a:fld>
            <a:endParaRPr lang="en-GB"/>
          </a:p>
        </p:txBody>
      </p:sp>
      <p:sp>
        <p:nvSpPr>
          <p:cNvPr id="16" name="Footer Placeholder 15"/>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Grp="1" noChangeArrowheads="1"/>
          </p:cNvSpPr>
          <p:nvPr>
            <p:ph type="title"/>
          </p:nvPr>
        </p:nvSpPr>
        <p:spPr/>
        <p:txBody>
          <a:bodyPr/>
          <a:lstStyle/>
          <a:p>
            <a:r>
              <a:rPr lang="en-GB" smtClean="0"/>
              <a:t>Noise</a:t>
            </a:r>
          </a:p>
        </p:txBody>
      </p:sp>
      <p:sp>
        <p:nvSpPr>
          <p:cNvPr id="120834" name="AutoShape 3"/>
          <p:cNvSpPr>
            <a:spLocks noGrp="1" noChangeAspect="1" noChangeArrowheads="1"/>
          </p:cNvSpPr>
          <p:nvPr>
            <p:ph type="body" idx="1"/>
          </p:nvPr>
        </p:nvSpPr>
        <p:spPr/>
        <p:txBody>
          <a:bodyPr/>
          <a:lstStyle/>
          <a:p>
            <a:endParaRPr lang="en-GB" smtClean="0"/>
          </a:p>
          <a:p>
            <a:endParaRPr lang="en-GB" smtClean="0"/>
          </a:p>
          <a:p>
            <a:endParaRPr lang="en-GB" smtClean="0"/>
          </a:p>
          <a:p>
            <a:endParaRPr lang="en-GB" smtClean="0"/>
          </a:p>
        </p:txBody>
      </p:sp>
      <p:pic>
        <p:nvPicPr>
          <p:cNvPr id="120835" name="Picture 5"/>
          <p:cNvPicPr>
            <a:picLocks noChangeAspect="1" noChangeArrowheads="1"/>
          </p:cNvPicPr>
          <p:nvPr/>
        </p:nvPicPr>
        <p:blipFill>
          <a:blip r:embed="rId2"/>
          <a:srcRect/>
          <a:stretch>
            <a:fillRect/>
          </a:stretch>
        </p:blipFill>
        <p:spPr bwMode="auto">
          <a:xfrm>
            <a:off x="3276600" y="1447800"/>
            <a:ext cx="4829175" cy="4633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noChangeArrowheads="1"/>
          </p:cNvSpPr>
          <p:nvPr>
            <p:ph type="title"/>
          </p:nvPr>
        </p:nvSpPr>
        <p:spPr/>
        <p:txBody>
          <a:bodyPr/>
          <a:lstStyle/>
          <a:p>
            <a:r>
              <a:rPr lang="en-GB" smtClean="0"/>
              <a:t>Redundancy</a:t>
            </a:r>
          </a:p>
        </p:txBody>
      </p:sp>
      <p:sp>
        <p:nvSpPr>
          <p:cNvPr id="121858" name="AutoShape 3"/>
          <p:cNvSpPr>
            <a:spLocks noGrp="1" noChangeAspect="1" noChangeArrowheads="1"/>
          </p:cNvSpPr>
          <p:nvPr>
            <p:ph type="body" idx="1"/>
          </p:nvPr>
        </p:nvSpPr>
        <p:spPr/>
        <p:txBody>
          <a:bodyPr/>
          <a:lstStyle/>
          <a:p>
            <a:endParaRPr lang="en-GB" smtClean="0"/>
          </a:p>
          <a:p>
            <a:endParaRPr lang="en-GB" smtClean="0"/>
          </a:p>
          <a:p>
            <a:endParaRPr lang="en-GB" smtClean="0"/>
          </a:p>
          <a:p>
            <a:endParaRPr lang="en-GB" smtClean="0"/>
          </a:p>
        </p:txBody>
      </p:sp>
      <p:pic>
        <p:nvPicPr>
          <p:cNvPr id="121859" name="Picture 5"/>
          <p:cNvPicPr>
            <a:picLocks noChangeAspect="1" noChangeArrowheads="1"/>
          </p:cNvPicPr>
          <p:nvPr/>
        </p:nvPicPr>
        <p:blipFill>
          <a:blip r:embed="rId2"/>
          <a:srcRect/>
          <a:stretch>
            <a:fillRect/>
          </a:stretch>
        </p:blipFill>
        <p:spPr bwMode="auto">
          <a:xfrm>
            <a:off x="1692275" y="1989138"/>
            <a:ext cx="5791200" cy="4486275"/>
          </a:xfrm>
          <a:prstGeom prst="rect">
            <a:avLst/>
          </a:prstGeom>
          <a:noFill/>
          <a:ln w="9525">
            <a:noFill/>
            <a:miter lim="800000"/>
            <a:headEnd/>
            <a:tailEnd/>
          </a:ln>
        </p:spPr>
      </p:pic>
      <p:sp>
        <p:nvSpPr>
          <p:cNvPr id="6" name="Oval Callout 5"/>
          <p:cNvSpPr/>
          <p:nvPr/>
        </p:nvSpPr>
        <p:spPr>
          <a:xfrm>
            <a:off x="395288" y="333375"/>
            <a:ext cx="2232025" cy="1582738"/>
          </a:xfrm>
          <a:prstGeom prst="wedgeEllipseCallout">
            <a:avLst>
              <a:gd name="adj1" fmla="val 23356"/>
              <a:gd name="adj2" fmla="val 89771"/>
            </a:avLst>
          </a:prstGeom>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r>
              <a:rPr lang="en-GB" sz="1400" dirty="0"/>
              <a:t>r1 and r2 entirely uncorrelated,</a:t>
            </a:r>
          </a:p>
          <a:p>
            <a:pPr algn="ctr">
              <a:spcBef>
                <a:spcPct val="20000"/>
              </a:spcBef>
              <a:buClr>
                <a:srgbClr val="0E1F54"/>
              </a:buClr>
              <a:buFont typeface="Wingdings" pitchFamily="2" charset="2"/>
              <a:buNone/>
              <a:defRPr/>
            </a:pPr>
            <a:endParaRPr lang="en-GB" sz="1400" dirty="0"/>
          </a:p>
          <a:p>
            <a:pPr algn="ctr">
              <a:spcBef>
                <a:spcPct val="20000"/>
              </a:spcBef>
              <a:buClr>
                <a:srgbClr val="0E1F54"/>
              </a:buClr>
              <a:buFont typeface="Wingdings" pitchFamily="2" charset="2"/>
              <a:buNone/>
              <a:defRPr/>
            </a:pPr>
            <a:r>
              <a:rPr lang="en-GB" sz="1400" dirty="0"/>
              <a:t>No redundancy in the two recordings</a:t>
            </a:r>
            <a:endParaRPr lang="en-US" sz="1400" dirty="0"/>
          </a:p>
        </p:txBody>
      </p:sp>
      <p:sp>
        <p:nvSpPr>
          <p:cNvPr id="7" name="Oval Callout 6"/>
          <p:cNvSpPr/>
          <p:nvPr/>
        </p:nvSpPr>
        <p:spPr>
          <a:xfrm>
            <a:off x="6084888" y="333375"/>
            <a:ext cx="2374900" cy="1366838"/>
          </a:xfrm>
          <a:prstGeom prst="wedgeEllipseCallout">
            <a:avLst>
              <a:gd name="adj1" fmla="val -16534"/>
              <a:gd name="adj2" fmla="val 150989"/>
            </a:avLst>
          </a:prstGeom>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r>
              <a:rPr lang="en-GB" sz="1200" dirty="0"/>
              <a:t>r1 and r2 strongly correlated,</a:t>
            </a:r>
          </a:p>
          <a:p>
            <a:pPr algn="ctr">
              <a:spcBef>
                <a:spcPct val="20000"/>
              </a:spcBef>
              <a:buClr>
                <a:srgbClr val="0E1F54"/>
              </a:buClr>
              <a:buFont typeface="Wingdings" pitchFamily="2" charset="2"/>
              <a:buNone/>
              <a:defRPr/>
            </a:pPr>
            <a:endParaRPr lang="en-GB" sz="1200" dirty="0"/>
          </a:p>
          <a:p>
            <a:pPr algn="ctr">
              <a:spcBef>
                <a:spcPct val="20000"/>
              </a:spcBef>
              <a:buClr>
                <a:srgbClr val="0E1F54"/>
              </a:buClr>
              <a:buFont typeface="Wingdings" pitchFamily="2" charset="2"/>
              <a:buNone/>
              <a:defRPr/>
            </a:pPr>
            <a:r>
              <a:rPr lang="en-GB" sz="1200" dirty="0"/>
              <a:t>high redundancy in the two recordings</a:t>
            </a:r>
            <a:endParaRPr lang="en-US" sz="1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GB" smtClean="0"/>
              <a:t>Covariance matrix</a:t>
            </a:r>
          </a:p>
        </p:txBody>
      </p:sp>
      <p:sp>
        <p:nvSpPr>
          <p:cNvPr id="38916" name="AutoShape 3"/>
          <p:cNvSpPr>
            <a:spLocks noGrp="1" noChangeAspect="1" noChangeArrowheads="1"/>
          </p:cNvSpPr>
          <p:nvPr>
            <p:ph type="body" idx="1"/>
          </p:nvPr>
        </p:nvSpPr>
        <p:spPr/>
        <p:txBody>
          <a:bodyPr/>
          <a:lstStyle/>
          <a:p>
            <a:endParaRPr lang="en-GB" smtClean="0"/>
          </a:p>
          <a:p>
            <a:endParaRPr lang="en-GB" smtClean="0"/>
          </a:p>
          <a:p>
            <a:endParaRPr lang="en-GB" smtClean="0"/>
          </a:p>
          <a:p>
            <a:endParaRPr lang="en-GB" smtClean="0"/>
          </a:p>
        </p:txBody>
      </p:sp>
      <p:graphicFrame>
        <p:nvGraphicFramePr>
          <p:cNvPr id="38914" name="Object 2"/>
          <p:cNvGraphicFramePr>
            <a:graphicFrameLocks noChangeAspect="1"/>
          </p:cNvGraphicFramePr>
          <p:nvPr/>
        </p:nvGraphicFramePr>
        <p:xfrm>
          <a:off x="1447800" y="1905000"/>
          <a:ext cx="4800600" cy="3282950"/>
        </p:xfrm>
        <a:graphic>
          <a:graphicData uri="http://schemas.openxmlformats.org/presentationml/2006/ole">
            <p:oleObj spid="_x0000_s38914" name="Equation" r:id="rId3" imgW="2044440" imgH="1396800" progId="Equation.3">
              <p:embed/>
            </p:oleObj>
          </a:graphicData>
        </a:graphic>
      </p:graphicFrame>
      <p:sp>
        <p:nvSpPr>
          <p:cNvPr id="38917" name="Rectangle 6"/>
          <p:cNvSpPr>
            <a:spLocks noChangeArrowheads="1"/>
          </p:cNvSpPr>
          <p:nvPr/>
        </p:nvSpPr>
        <p:spPr bwMode="auto">
          <a:xfrm>
            <a:off x="2209800" y="2514600"/>
            <a:ext cx="4114800" cy="533400"/>
          </a:xfrm>
          <a:prstGeom prst="rect">
            <a:avLst/>
          </a:prstGeom>
          <a:noFill/>
          <a:ln w="28575">
            <a:solidFill>
              <a:srgbClr val="FF00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38918" name="Rectangle 7"/>
          <p:cNvSpPr>
            <a:spLocks noChangeArrowheads="1"/>
          </p:cNvSpPr>
          <p:nvPr/>
        </p:nvSpPr>
        <p:spPr bwMode="auto">
          <a:xfrm rot="5400000">
            <a:off x="1257300" y="3695700"/>
            <a:ext cx="4114800" cy="533400"/>
          </a:xfrm>
          <a:prstGeom prst="rect">
            <a:avLst/>
          </a:prstGeom>
          <a:noFill/>
          <a:ln w="38100">
            <a:solidFill>
              <a:srgbClr val="000099"/>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38919" name="Text Box 8"/>
          <p:cNvSpPr txBox="1">
            <a:spLocks noChangeArrowheads="1"/>
          </p:cNvSpPr>
          <p:nvPr/>
        </p:nvSpPr>
        <p:spPr bwMode="auto">
          <a:xfrm>
            <a:off x="4648200" y="5334000"/>
            <a:ext cx="3038475" cy="461963"/>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400"/>
              <a:t>One sample (m-d)</a:t>
            </a:r>
          </a:p>
        </p:txBody>
      </p:sp>
      <p:sp>
        <p:nvSpPr>
          <p:cNvPr id="38920" name="Line 9"/>
          <p:cNvSpPr>
            <a:spLocks noChangeShapeType="1"/>
          </p:cNvSpPr>
          <p:nvPr/>
        </p:nvSpPr>
        <p:spPr bwMode="auto">
          <a:xfrm flipH="1">
            <a:off x="3581400" y="5562600"/>
            <a:ext cx="990600" cy="0"/>
          </a:xfrm>
          <a:prstGeom prst="line">
            <a:avLst/>
          </a:prstGeom>
          <a:noFill/>
          <a:ln w="25400">
            <a:solidFill>
              <a:schemeClr val="tx1"/>
            </a:solidFill>
            <a:round/>
            <a:headEnd/>
            <a:tailEnd type="triangle" w="med" len="med"/>
          </a:ln>
        </p:spPr>
        <p:txBody>
          <a:bodyPr/>
          <a:lstStyle/>
          <a:p>
            <a:endParaRPr lang="en-US"/>
          </a:p>
        </p:txBody>
      </p:sp>
      <p:sp>
        <p:nvSpPr>
          <p:cNvPr id="38921" name="Text Box 10"/>
          <p:cNvSpPr txBox="1">
            <a:spLocks noChangeArrowheads="1"/>
          </p:cNvSpPr>
          <p:nvPr/>
        </p:nvSpPr>
        <p:spPr bwMode="auto">
          <a:xfrm>
            <a:off x="6918325" y="1484313"/>
            <a:ext cx="2225675" cy="1323975"/>
          </a:xfrm>
          <a:prstGeom prst="rect">
            <a:avLst/>
          </a:prstGeom>
          <a:noFill/>
          <a:ln w="9525">
            <a:noFill/>
            <a:miter lim="800000"/>
            <a:headEnd/>
            <a:tailEnd/>
          </a:ln>
        </p:spPr>
        <p:txBody>
          <a:bodyPr>
            <a:spAutoFit/>
          </a:bodyPr>
          <a:lstStyle/>
          <a:p>
            <a:pPr>
              <a:spcBef>
                <a:spcPct val="20000"/>
              </a:spcBef>
              <a:buClr>
                <a:srgbClr val="0E1F54"/>
              </a:buClr>
              <a:buFont typeface="Wingdings" pitchFamily="2" charset="2"/>
              <a:buNone/>
            </a:pPr>
            <a:r>
              <a:rPr lang="en-GB" sz="2000"/>
              <a:t>One of the measurements of ALL samples (n samples)</a:t>
            </a:r>
          </a:p>
        </p:txBody>
      </p:sp>
      <p:sp>
        <p:nvSpPr>
          <p:cNvPr id="38922" name="Line 11"/>
          <p:cNvSpPr>
            <a:spLocks noChangeShapeType="1"/>
          </p:cNvSpPr>
          <p:nvPr/>
        </p:nvSpPr>
        <p:spPr bwMode="auto">
          <a:xfrm flipH="1">
            <a:off x="6324600" y="1752600"/>
            <a:ext cx="533400" cy="762000"/>
          </a:xfrm>
          <a:prstGeom prst="line">
            <a:avLst/>
          </a:prstGeom>
          <a:noFill/>
          <a:ln w="1587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r>
              <a:rPr lang="en-GB" smtClean="0"/>
              <a:t>Covariance matrix</a:t>
            </a:r>
          </a:p>
        </p:txBody>
      </p:sp>
      <p:sp>
        <p:nvSpPr>
          <p:cNvPr id="39940" name="AutoShape 3"/>
          <p:cNvSpPr>
            <a:spLocks noGrp="1" noChangeAspect="1" noChangeArrowheads="1"/>
          </p:cNvSpPr>
          <p:nvPr>
            <p:ph type="body" idx="1"/>
          </p:nvPr>
        </p:nvSpPr>
        <p:spPr/>
        <p:txBody>
          <a:bodyPr/>
          <a:lstStyle/>
          <a:p>
            <a:endParaRPr lang="en-GB" smtClean="0"/>
          </a:p>
          <a:p>
            <a:endParaRPr lang="en-GB" smtClean="0"/>
          </a:p>
          <a:p>
            <a:endParaRPr lang="en-GB" smtClean="0"/>
          </a:p>
          <a:p>
            <a:endParaRPr lang="en-GB" smtClean="0"/>
          </a:p>
        </p:txBody>
      </p:sp>
      <p:graphicFrame>
        <p:nvGraphicFramePr>
          <p:cNvPr id="39938" name="Object 2"/>
          <p:cNvGraphicFramePr>
            <a:graphicFrameLocks noChangeAspect="1"/>
          </p:cNvGraphicFramePr>
          <p:nvPr/>
        </p:nvGraphicFramePr>
        <p:xfrm>
          <a:off x="684213" y="2636838"/>
          <a:ext cx="2995612" cy="1223962"/>
        </p:xfrm>
        <a:graphic>
          <a:graphicData uri="http://schemas.openxmlformats.org/presentationml/2006/ole">
            <p:oleObj spid="_x0000_s39938" name="Equation" r:id="rId3" imgW="965160" imgH="393480" progId="Equation.3">
              <p:embed/>
            </p:oleObj>
          </a:graphicData>
        </a:graphic>
      </p:graphicFrame>
      <p:pic>
        <p:nvPicPr>
          <p:cNvPr id="39941" name="Picture 13"/>
          <p:cNvPicPr>
            <a:picLocks noChangeAspect="1" noChangeArrowheads="1"/>
          </p:cNvPicPr>
          <p:nvPr/>
        </p:nvPicPr>
        <p:blipFill>
          <a:blip r:embed="rId4"/>
          <a:srcRect/>
          <a:stretch>
            <a:fillRect/>
          </a:stretch>
        </p:blipFill>
        <p:spPr bwMode="auto">
          <a:xfrm>
            <a:off x="4419600" y="1905000"/>
            <a:ext cx="4419600" cy="2506663"/>
          </a:xfrm>
          <a:prstGeom prst="rect">
            <a:avLst/>
          </a:prstGeom>
          <a:noFill/>
          <a:ln w="9525">
            <a:noFill/>
            <a:miter lim="800000"/>
            <a:headEnd/>
            <a:tailEnd/>
          </a:ln>
        </p:spPr>
      </p:pic>
      <p:sp>
        <p:nvSpPr>
          <p:cNvPr id="39942" name="TextBox 8"/>
          <p:cNvSpPr txBox="1">
            <a:spLocks noChangeArrowheads="1"/>
          </p:cNvSpPr>
          <p:nvPr/>
        </p:nvSpPr>
        <p:spPr bwMode="auto">
          <a:xfrm>
            <a:off x="755650" y="4221163"/>
            <a:ext cx="3744913" cy="830262"/>
          </a:xfrm>
          <a:prstGeom prst="rect">
            <a:avLst/>
          </a:prstGeom>
          <a:noFill/>
          <a:ln w="9525">
            <a:noFill/>
            <a:miter lim="800000"/>
            <a:headEnd/>
            <a:tailEnd/>
          </a:ln>
        </p:spPr>
        <p:txBody>
          <a:bodyPr>
            <a:spAutoFit/>
          </a:bodyPr>
          <a:lstStyle/>
          <a:p>
            <a:pPr>
              <a:spcBef>
                <a:spcPct val="20000"/>
              </a:spcBef>
              <a:buClr>
                <a:srgbClr val="0E1F54"/>
              </a:buClr>
              <a:buFont typeface="Wingdings" pitchFamily="2" charset="2"/>
              <a:buNone/>
            </a:pPr>
            <a:r>
              <a:rPr lang="en-GB" sz="2400"/>
              <a:t>is the covariance matrix of the data</a:t>
            </a:r>
            <a:endParaRPr lang="en-US" sz="24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lstStyle/>
          <a:p>
            <a:r>
              <a:rPr lang="en-GB" smtClean="0"/>
              <a:t>Covariance matrix</a:t>
            </a:r>
          </a:p>
        </p:txBody>
      </p:sp>
      <p:sp>
        <p:nvSpPr>
          <p:cNvPr id="114691" name="AutoShape 3"/>
          <p:cNvSpPr>
            <a:spLocks noGrp="1" noChangeAspect="1" noChangeArrowheads="1"/>
          </p:cNvSpPr>
          <p:nvPr>
            <p:ph type="body" idx="1"/>
          </p:nvPr>
        </p:nvSpPr>
        <p:spPr/>
        <p:txBody>
          <a:bodyPr rtlCol="0">
            <a:normAutofit fontScale="85000" lnSpcReduction="20000"/>
          </a:bodyPr>
          <a:lstStyle/>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err="1"/>
              <a:t>S</a:t>
            </a:r>
            <a:r>
              <a:rPr lang="en-GB" baseline="-25000" dirty="0" err="1"/>
              <a:t>x</a:t>
            </a:r>
            <a:r>
              <a:rPr lang="en-GB" dirty="0"/>
              <a:t> is an m x m square </a:t>
            </a:r>
            <a:r>
              <a:rPr lang="en-GB" dirty="0" smtClean="0"/>
              <a:t>matrix, m is the dimensionality of  the measures (feature vectors)</a:t>
            </a: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The diagonal terms of </a:t>
            </a:r>
            <a:r>
              <a:rPr lang="en-GB" dirty="0" err="1"/>
              <a:t>S</a:t>
            </a:r>
            <a:r>
              <a:rPr lang="en-GB" baseline="-25000" dirty="0" err="1"/>
              <a:t>x</a:t>
            </a:r>
            <a:r>
              <a:rPr lang="en-GB" dirty="0"/>
              <a:t> are the variance of particular measurement type</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The off-diagonal terms of </a:t>
            </a:r>
            <a:r>
              <a:rPr lang="en-GB" dirty="0" err="1"/>
              <a:t>S</a:t>
            </a:r>
            <a:r>
              <a:rPr lang="en-GB" baseline="-25000" dirty="0" err="1"/>
              <a:t>x</a:t>
            </a:r>
            <a:r>
              <a:rPr lang="en-GB" dirty="0"/>
              <a:t> are the covariance between measurement types</a:t>
            </a:r>
          </a:p>
        </p:txBody>
      </p:sp>
      <p:graphicFrame>
        <p:nvGraphicFramePr>
          <p:cNvPr id="40962" name="Object 2"/>
          <p:cNvGraphicFramePr>
            <a:graphicFrameLocks noChangeAspect="1"/>
          </p:cNvGraphicFramePr>
          <p:nvPr/>
        </p:nvGraphicFramePr>
        <p:xfrm>
          <a:off x="1219200" y="1828800"/>
          <a:ext cx="2265363" cy="925513"/>
        </p:xfrm>
        <a:graphic>
          <a:graphicData uri="http://schemas.openxmlformats.org/presentationml/2006/ole">
            <p:oleObj spid="_x0000_s40962" name="Equation" r:id="rId3" imgW="965160" imgH="393480" progId="Equation.3">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lstStyle/>
          <a:p>
            <a:r>
              <a:rPr lang="en-GB" smtClean="0"/>
              <a:t>Covariance matrix</a:t>
            </a:r>
          </a:p>
        </p:txBody>
      </p:sp>
      <p:sp>
        <p:nvSpPr>
          <p:cNvPr id="115715" name="AutoShape 3"/>
          <p:cNvSpPr>
            <a:spLocks noGrp="1" noChangeAspect="1" noChangeArrowheads="1"/>
          </p:cNvSpPr>
          <p:nvPr>
            <p:ph type="body" idx="1"/>
          </p:nvPr>
        </p:nvSpPr>
        <p:spPr/>
        <p:txBody>
          <a:bodyPr rtlCol="0">
            <a:normAutofit fontScale="85000" lnSpcReduction="20000"/>
          </a:bodyPr>
          <a:lstStyle/>
          <a:p>
            <a:pPr fontAlgn="auto">
              <a:lnSpc>
                <a:spcPct val="90000"/>
              </a:lnSpc>
              <a:spcAft>
                <a:spcPts val="0"/>
              </a:spcAft>
              <a:buFont typeface="Arial" pitchFamily="34" charset="0"/>
              <a:buChar char="•"/>
              <a:defRPr/>
            </a:pPr>
            <a:endParaRPr lang="en-GB" dirty="0"/>
          </a:p>
          <a:p>
            <a:pPr fontAlgn="auto">
              <a:lnSpc>
                <a:spcPct val="90000"/>
              </a:lnSpc>
              <a:spcAft>
                <a:spcPts val="0"/>
              </a:spcAft>
              <a:buFont typeface="Arial" pitchFamily="34" charset="0"/>
              <a:buChar char="•"/>
              <a:defRPr/>
            </a:pPr>
            <a:endParaRPr lang="en-GB" dirty="0"/>
          </a:p>
          <a:p>
            <a:pPr fontAlgn="auto">
              <a:lnSpc>
                <a:spcPct val="90000"/>
              </a:lnSpc>
              <a:spcAft>
                <a:spcPts val="0"/>
              </a:spcAft>
              <a:buFont typeface="Arial" pitchFamily="34" charset="0"/>
              <a:buChar char="•"/>
              <a:defRPr/>
            </a:pPr>
            <a:endParaRPr lang="en-GB" dirty="0"/>
          </a:p>
          <a:p>
            <a:pPr fontAlgn="auto">
              <a:lnSpc>
                <a:spcPct val="90000"/>
              </a:lnSpc>
              <a:spcAft>
                <a:spcPts val="0"/>
              </a:spcAft>
              <a:buFont typeface="Arial" pitchFamily="34" charset="0"/>
              <a:buChar char="•"/>
              <a:defRPr/>
            </a:pPr>
            <a:endParaRPr lang="en-GB" dirty="0" smtClean="0"/>
          </a:p>
          <a:p>
            <a:pPr fontAlgn="auto">
              <a:lnSpc>
                <a:spcPct val="90000"/>
              </a:lnSpc>
              <a:spcAft>
                <a:spcPts val="0"/>
              </a:spcAft>
              <a:buFont typeface="Arial" pitchFamily="34" charset="0"/>
              <a:buChar char="•"/>
              <a:defRPr/>
            </a:pPr>
            <a:r>
              <a:rPr lang="en-GB" dirty="0" err="1" smtClean="0"/>
              <a:t>S</a:t>
            </a:r>
            <a:r>
              <a:rPr lang="en-GB" baseline="-25000" dirty="0" err="1" smtClean="0"/>
              <a:t>x</a:t>
            </a:r>
            <a:r>
              <a:rPr lang="en-GB" dirty="0" smtClean="0"/>
              <a:t> </a:t>
            </a:r>
            <a:r>
              <a:rPr lang="en-GB" dirty="0"/>
              <a:t>is special. </a:t>
            </a:r>
          </a:p>
          <a:p>
            <a:pPr fontAlgn="auto">
              <a:lnSpc>
                <a:spcPct val="90000"/>
              </a:lnSpc>
              <a:spcAft>
                <a:spcPts val="0"/>
              </a:spcAft>
              <a:buFont typeface="Arial" pitchFamily="34" charset="0"/>
              <a:buChar char="•"/>
              <a:defRPr/>
            </a:pPr>
            <a:endParaRPr lang="en-GB" dirty="0"/>
          </a:p>
          <a:p>
            <a:pPr fontAlgn="auto">
              <a:lnSpc>
                <a:spcPct val="90000"/>
              </a:lnSpc>
              <a:spcAft>
                <a:spcPts val="0"/>
              </a:spcAft>
              <a:buFont typeface="Arial" pitchFamily="34" charset="0"/>
              <a:buChar char="•"/>
              <a:defRPr/>
            </a:pPr>
            <a:r>
              <a:rPr lang="en-GB" dirty="0"/>
              <a:t>It describes all relationships between pairs of measurements in our data set.</a:t>
            </a:r>
          </a:p>
          <a:p>
            <a:pPr fontAlgn="auto">
              <a:lnSpc>
                <a:spcPct val="90000"/>
              </a:lnSpc>
              <a:spcAft>
                <a:spcPts val="0"/>
              </a:spcAft>
              <a:buFont typeface="Arial" pitchFamily="34" charset="0"/>
              <a:buChar char="•"/>
              <a:defRPr/>
            </a:pPr>
            <a:endParaRPr lang="en-GB" dirty="0"/>
          </a:p>
          <a:p>
            <a:pPr fontAlgn="auto">
              <a:lnSpc>
                <a:spcPct val="90000"/>
              </a:lnSpc>
              <a:spcAft>
                <a:spcPts val="0"/>
              </a:spcAft>
              <a:buFont typeface="Arial" pitchFamily="34" charset="0"/>
              <a:buChar char="•"/>
              <a:defRPr/>
            </a:pPr>
            <a:r>
              <a:rPr lang="en-GB" dirty="0"/>
              <a:t>A larger covariance indicates large correlation (more redundancy), zero covariance indicates entirely uncorrelated data.</a:t>
            </a:r>
          </a:p>
        </p:txBody>
      </p:sp>
      <p:graphicFrame>
        <p:nvGraphicFramePr>
          <p:cNvPr id="41986" name="Object 2"/>
          <p:cNvGraphicFramePr>
            <a:graphicFrameLocks noChangeAspect="1"/>
          </p:cNvGraphicFramePr>
          <p:nvPr/>
        </p:nvGraphicFramePr>
        <p:xfrm>
          <a:off x="2916238" y="1557338"/>
          <a:ext cx="3171825" cy="1295400"/>
        </p:xfrm>
        <a:graphic>
          <a:graphicData uri="http://schemas.openxmlformats.org/presentationml/2006/ole">
            <p:oleObj spid="_x0000_s41986" name="Equation" r:id="rId3" imgW="965160" imgH="393480" progId="Equation.3">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p:txBody>
          <a:bodyPr/>
          <a:lstStyle/>
          <a:p>
            <a:r>
              <a:rPr lang="en-GB" smtClean="0"/>
              <a:t>Covariance matrix</a:t>
            </a:r>
          </a:p>
        </p:txBody>
      </p:sp>
      <p:sp>
        <p:nvSpPr>
          <p:cNvPr id="129026" name="AutoShape 3"/>
          <p:cNvSpPr>
            <a:spLocks noGrp="1" noChangeAspect="1" noChangeArrowheads="1"/>
          </p:cNvSpPr>
          <p:nvPr>
            <p:ph type="body" idx="1"/>
          </p:nvPr>
        </p:nvSpPr>
        <p:spPr/>
        <p:txBody>
          <a:bodyPr/>
          <a:lstStyle/>
          <a:p>
            <a:r>
              <a:rPr lang="en-GB" smtClean="0"/>
              <a:t>Diagonalise the covariance matrix</a:t>
            </a:r>
          </a:p>
          <a:p>
            <a:endParaRPr lang="en-GB" smtClean="0"/>
          </a:p>
          <a:p>
            <a:r>
              <a:rPr lang="en-GB" smtClean="0"/>
              <a:t>If our goal is to reduce redundancy, then we want each variable co-vary a little as possible</a:t>
            </a:r>
          </a:p>
          <a:p>
            <a:endParaRPr lang="en-GB" smtClean="0"/>
          </a:p>
          <a:p>
            <a:r>
              <a:rPr lang="en-GB" smtClean="0"/>
              <a:t>Precisely, we want the covariance between separate measurements to be zero</a:t>
            </a:r>
          </a:p>
          <a:p>
            <a:endParaRPr lang="en-GB"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noChangeArrowheads="1"/>
          </p:cNvSpPr>
          <p:nvPr>
            <p:ph type="title"/>
          </p:nvPr>
        </p:nvSpPr>
        <p:spPr/>
        <p:txBody>
          <a:bodyPr/>
          <a:lstStyle/>
          <a:p>
            <a:r>
              <a:rPr lang="en-GB" sz="3200" smtClean="0"/>
              <a:t>Feature extraction/Dimensionality reduction</a:t>
            </a:r>
          </a:p>
        </p:txBody>
      </p:sp>
      <p:sp>
        <p:nvSpPr>
          <p:cNvPr id="52229" name="AutoShape 3"/>
          <p:cNvSpPr>
            <a:spLocks noGrp="1" noChangeAspect="1" noChangeArrowheads="1"/>
          </p:cNvSpPr>
          <p:nvPr>
            <p:ph type="body" idx="1"/>
          </p:nvPr>
        </p:nvSpPr>
        <p:spPr/>
        <p:txBody>
          <a:bodyPr/>
          <a:lstStyle/>
          <a:p>
            <a:r>
              <a:rPr lang="en-GB" sz="2400" smtClean="0"/>
              <a:t>Remove redundancy</a:t>
            </a:r>
          </a:p>
          <a:p>
            <a:endParaRPr lang="en-GB" sz="2400" smtClean="0"/>
          </a:p>
          <a:p>
            <a:endParaRPr lang="en-GB" sz="2400" smtClean="0"/>
          </a:p>
          <a:p>
            <a:endParaRPr lang="en-GB" sz="2400" smtClean="0"/>
          </a:p>
          <a:p>
            <a:endParaRPr lang="en-GB" sz="2400" smtClean="0"/>
          </a:p>
          <a:p>
            <a:endParaRPr lang="en-GB" sz="2400" smtClean="0"/>
          </a:p>
          <a:p>
            <a:endParaRPr lang="en-GB" sz="2400" smtClean="0"/>
          </a:p>
          <a:p>
            <a:endParaRPr lang="en-GB" sz="2400" smtClean="0"/>
          </a:p>
          <a:p>
            <a:r>
              <a:rPr lang="en-GB" sz="2400" smtClean="0"/>
              <a:t>Optimal covariance matrix S</a:t>
            </a:r>
            <a:r>
              <a:rPr lang="en-GB" sz="2400" baseline="-25000" smtClean="0"/>
              <a:t>Y </a:t>
            </a:r>
            <a:r>
              <a:rPr lang="en-GB" sz="2400" smtClean="0"/>
              <a:t> - off-diagonal terms set zero </a:t>
            </a:r>
          </a:p>
          <a:p>
            <a:r>
              <a:rPr lang="en-GB" sz="2400" b="1" smtClean="0">
                <a:solidFill>
                  <a:srgbClr val="FF0000"/>
                </a:solidFill>
              </a:rPr>
              <a:t>Therefore removing redundancy, diagonalises S</a:t>
            </a:r>
            <a:r>
              <a:rPr lang="en-GB" sz="2400" b="1" baseline="-25000" smtClean="0">
                <a:solidFill>
                  <a:srgbClr val="FF0000"/>
                </a:solidFill>
              </a:rPr>
              <a:t>Y</a:t>
            </a:r>
          </a:p>
        </p:txBody>
      </p:sp>
      <p:graphicFrame>
        <p:nvGraphicFramePr>
          <p:cNvPr id="52227" name="Object 2"/>
          <p:cNvGraphicFramePr>
            <a:graphicFrameLocks noChangeAspect="1"/>
          </p:cNvGraphicFramePr>
          <p:nvPr/>
        </p:nvGraphicFramePr>
        <p:xfrm>
          <a:off x="1585913" y="2495550"/>
          <a:ext cx="5762625" cy="1866900"/>
        </p:xfrm>
        <a:graphic>
          <a:graphicData uri="http://schemas.openxmlformats.org/presentationml/2006/ole">
            <p:oleObj spid="_x0000_s52227" name="Equation" r:id="rId3" imgW="3276360" imgH="93960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GB" smtClean="0"/>
              <a:t>Problems</a:t>
            </a:r>
            <a:endParaRPr lang="en-US" smtClean="0"/>
          </a:p>
        </p:txBody>
      </p:sp>
      <p:sp>
        <p:nvSpPr>
          <p:cNvPr id="17410" name="Rectangle 3"/>
          <p:cNvSpPr>
            <a:spLocks noGrp="1" noChangeArrowheads="1"/>
          </p:cNvSpPr>
          <p:nvPr>
            <p:ph idx="1"/>
          </p:nvPr>
        </p:nvSpPr>
        <p:spPr/>
        <p:txBody>
          <a:bodyPr/>
          <a:lstStyle/>
          <a:p>
            <a:r>
              <a:rPr lang="en-GB" smtClean="0"/>
              <a:t>Object Detection: </a:t>
            </a:r>
            <a:r>
              <a:rPr lang="en-GB" sz="2000" smtClean="0"/>
              <a:t>Many detection windows</a:t>
            </a:r>
          </a:p>
          <a:p>
            <a:endParaRPr lang="en-GB" sz="2000" smtClean="0"/>
          </a:p>
          <a:p>
            <a:endParaRPr lang="en-GB" smtClean="0"/>
          </a:p>
          <a:p>
            <a:endParaRPr lang="en-GB" smtClean="0"/>
          </a:p>
          <a:p>
            <a:endParaRPr lang="en-GB" smtClean="0"/>
          </a:p>
          <a:p>
            <a:endParaRPr lang="en-US" smtClean="0"/>
          </a:p>
        </p:txBody>
      </p:sp>
      <p:pic>
        <p:nvPicPr>
          <p:cNvPr id="17411" name="Picture 4"/>
          <p:cNvPicPr>
            <a:picLocks noChangeAspect="1" noChangeArrowheads="1"/>
          </p:cNvPicPr>
          <p:nvPr/>
        </p:nvPicPr>
        <p:blipFill>
          <a:blip r:embed="rId2"/>
          <a:srcRect/>
          <a:stretch>
            <a:fillRect/>
          </a:stretch>
        </p:blipFill>
        <p:spPr bwMode="auto">
          <a:xfrm>
            <a:off x="1619250" y="2349500"/>
            <a:ext cx="5641975" cy="3684588"/>
          </a:xfrm>
          <a:prstGeom prst="rect">
            <a:avLst/>
          </a:prstGeom>
          <a:noFill/>
          <a:ln w="9525">
            <a:noFill/>
            <a:miter lim="800000"/>
            <a:headEnd/>
            <a:tailEnd/>
          </a:ln>
        </p:spPr>
      </p:pic>
      <p:sp>
        <p:nvSpPr>
          <p:cNvPr id="17412" name="Rectangle 5"/>
          <p:cNvSpPr>
            <a:spLocks noChangeArrowheads="1"/>
          </p:cNvSpPr>
          <p:nvPr/>
        </p:nvSpPr>
        <p:spPr bwMode="auto">
          <a:xfrm>
            <a:off x="1619250" y="2349500"/>
            <a:ext cx="1512888" cy="1439863"/>
          </a:xfrm>
          <a:prstGeom prst="rect">
            <a:avLst/>
          </a:prstGeom>
          <a:noFill/>
          <a:ln w="9525">
            <a:solidFill>
              <a:srgbClr val="FF33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17413" name="Rectangle 16"/>
          <p:cNvSpPr>
            <a:spLocks noChangeArrowheads="1"/>
          </p:cNvSpPr>
          <p:nvPr/>
        </p:nvSpPr>
        <p:spPr bwMode="auto">
          <a:xfrm>
            <a:off x="5724525" y="4581525"/>
            <a:ext cx="1512888" cy="1439863"/>
          </a:xfrm>
          <a:prstGeom prst="rect">
            <a:avLst/>
          </a:prstGeom>
          <a:noFill/>
          <a:ln w="9525">
            <a:solidFill>
              <a:srgbClr val="FF00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17414" name="Freeform 35"/>
          <p:cNvSpPr>
            <a:spLocks/>
          </p:cNvSpPr>
          <p:nvPr/>
        </p:nvSpPr>
        <p:spPr bwMode="auto">
          <a:xfrm>
            <a:off x="1331913" y="3000375"/>
            <a:ext cx="4941887" cy="2398713"/>
          </a:xfrm>
          <a:custGeom>
            <a:avLst/>
            <a:gdLst>
              <a:gd name="T0" fmla="*/ 1817688 w 3113"/>
              <a:gd name="T1" fmla="*/ 57150 h 1511"/>
              <a:gd name="T2" fmla="*/ 3201987 w 3113"/>
              <a:gd name="T3" fmla="*/ 82550 h 1511"/>
              <a:gd name="T4" fmla="*/ 3481388 w 3113"/>
              <a:gd name="T5" fmla="*/ 133350 h 1511"/>
              <a:gd name="T6" fmla="*/ 4294187 w 3113"/>
              <a:gd name="T7" fmla="*/ 146050 h 1511"/>
              <a:gd name="T8" fmla="*/ 4560887 w 3113"/>
              <a:gd name="T9" fmla="*/ 273050 h 1511"/>
              <a:gd name="T10" fmla="*/ 4687887 w 3113"/>
              <a:gd name="T11" fmla="*/ 349250 h 1511"/>
              <a:gd name="T12" fmla="*/ 4852987 w 3113"/>
              <a:gd name="T13" fmla="*/ 539750 h 1511"/>
              <a:gd name="T14" fmla="*/ 4941887 w 3113"/>
              <a:gd name="T15" fmla="*/ 819150 h 1511"/>
              <a:gd name="T16" fmla="*/ 4916487 w 3113"/>
              <a:gd name="T17" fmla="*/ 920750 h 1511"/>
              <a:gd name="T18" fmla="*/ 4751387 w 3113"/>
              <a:gd name="T19" fmla="*/ 971550 h 1511"/>
              <a:gd name="T20" fmla="*/ 3176587 w 3113"/>
              <a:gd name="T21" fmla="*/ 958850 h 1511"/>
              <a:gd name="T22" fmla="*/ 2973387 w 3113"/>
              <a:gd name="T23" fmla="*/ 1009650 h 1511"/>
              <a:gd name="T24" fmla="*/ 2693987 w 3113"/>
              <a:gd name="T25" fmla="*/ 1035050 h 1511"/>
              <a:gd name="T26" fmla="*/ 1614487 w 3113"/>
              <a:gd name="T27" fmla="*/ 1098550 h 1511"/>
              <a:gd name="T28" fmla="*/ 788987 w 3113"/>
              <a:gd name="T29" fmla="*/ 1136650 h 1511"/>
              <a:gd name="T30" fmla="*/ 636587 w 3113"/>
              <a:gd name="T31" fmla="*/ 1212850 h 1511"/>
              <a:gd name="T32" fmla="*/ 534987 w 3113"/>
              <a:gd name="T33" fmla="*/ 1263650 h 1511"/>
              <a:gd name="T34" fmla="*/ 496887 w 3113"/>
              <a:gd name="T35" fmla="*/ 1314450 h 1511"/>
              <a:gd name="T36" fmla="*/ 26988 w 3113"/>
              <a:gd name="T37" fmla="*/ 1454150 h 1511"/>
              <a:gd name="T38" fmla="*/ 153987 w 3113"/>
              <a:gd name="T39" fmla="*/ 1581150 h 1511"/>
              <a:gd name="T40" fmla="*/ 801687 w 3113"/>
              <a:gd name="T41" fmla="*/ 1847851 h 1511"/>
              <a:gd name="T42" fmla="*/ 1169987 w 3113"/>
              <a:gd name="T43" fmla="*/ 1936751 h 1511"/>
              <a:gd name="T44" fmla="*/ 1373187 w 3113"/>
              <a:gd name="T45" fmla="*/ 1987551 h 1511"/>
              <a:gd name="T46" fmla="*/ 1944687 w 3113"/>
              <a:gd name="T47" fmla="*/ 2178051 h 1511"/>
              <a:gd name="T48" fmla="*/ 2020887 w 3113"/>
              <a:gd name="T49" fmla="*/ 2203451 h 1511"/>
              <a:gd name="T50" fmla="*/ 2058987 w 3113"/>
              <a:gd name="T51" fmla="*/ 2228851 h 1511"/>
              <a:gd name="T52" fmla="*/ 2300287 w 3113"/>
              <a:gd name="T53" fmla="*/ 2266951 h 1511"/>
              <a:gd name="T54" fmla="*/ 3646488 w 3113"/>
              <a:gd name="T55" fmla="*/ 2381251 h 1511"/>
              <a:gd name="T56" fmla="*/ 3989387 w 3113"/>
              <a:gd name="T57" fmla="*/ 2393951 h 1511"/>
              <a:gd name="T58" fmla="*/ 4408487 w 3113"/>
              <a:gd name="T59" fmla="*/ 2381251 h 1511"/>
              <a:gd name="T60" fmla="*/ 4357687 w 3113"/>
              <a:gd name="T61" fmla="*/ 2343151 h 151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113"/>
              <a:gd name="T94" fmla="*/ 0 h 1511"/>
              <a:gd name="T95" fmla="*/ 3113 w 3113"/>
              <a:gd name="T96" fmla="*/ 1511 h 151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113" h="1511">
                <a:moveTo>
                  <a:pt x="1145" y="36"/>
                </a:moveTo>
                <a:cubicBezTo>
                  <a:pt x="1532" y="75"/>
                  <a:pt x="763" y="0"/>
                  <a:pt x="2017" y="52"/>
                </a:cubicBezTo>
                <a:cubicBezTo>
                  <a:pt x="2077" y="54"/>
                  <a:pt x="2133" y="81"/>
                  <a:pt x="2193" y="84"/>
                </a:cubicBezTo>
                <a:cubicBezTo>
                  <a:pt x="2363" y="94"/>
                  <a:pt x="2534" y="89"/>
                  <a:pt x="2705" y="92"/>
                </a:cubicBezTo>
                <a:cubicBezTo>
                  <a:pt x="2764" y="112"/>
                  <a:pt x="2821" y="137"/>
                  <a:pt x="2873" y="172"/>
                </a:cubicBezTo>
                <a:cubicBezTo>
                  <a:pt x="2950" y="223"/>
                  <a:pt x="2876" y="189"/>
                  <a:pt x="2953" y="220"/>
                </a:cubicBezTo>
                <a:cubicBezTo>
                  <a:pt x="2991" y="258"/>
                  <a:pt x="3018" y="301"/>
                  <a:pt x="3057" y="340"/>
                </a:cubicBezTo>
                <a:cubicBezTo>
                  <a:pt x="3076" y="396"/>
                  <a:pt x="3087" y="464"/>
                  <a:pt x="3113" y="516"/>
                </a:cubicBezTo>
                <a:cubicBezTo>
                  <a:pt x="3108" y="537"/>
                  <a:pt x="3113" y="564"/>
                  <a:pt x="3097" y="580"/>
                </a:cubicBezTo>
                <a:cubicBezTo>
                  <a:pt x="3088" y="589"/>
                  <a:pt x="3018" y="606"/>
                  <a:pt x="2993" y="612"/>
                </a:cubicBezTo>
                <a:cubicBezTo>
                  <a:pt x="2545" y="590"/>
                  <a:pt x="2580" y="585"/>
                  <a:pt x="2001" y="604"/>
                </a:cubicBezTo>
                <a:cubicBezTo>
                  <a:pt x="1957" y="605"/>
                  <a:pt x="1916" y="627"/>
                  <a:pt x="1873" y="636"/>
                </a:cubicBezTo>
                <a:cubicBezTo>
                  <a:pt x="1805" y="650"/>
                  <a:pt x="1784" y="647"/>
                  <a:pt x="1697" y="652"/>
                </a:cubicBezTo>
                <a:cubicBezTo>
                  <a:pt x="1473" y="684"/>
                  <a:pt x="1243" y="680"/>
                  <a:pt x="1017" y="692"/>
                </a:cubicBezTo>
                <a:cubicBezTo>
                  <a:pt x="844" y="711"/>
                  <a:pt x="670" y="700"/>
                  <a:pt x="497" y="716"/>
                </a:cubicBezTo>
                <a:cubicBezTo>
                  <a:pt x="467" y="736"/>
                  <a:pt x="436" y="752"/>
                  <a:pt x="401" y="764"/>
                </a:cubicBezTo>
                <a:cubicBezTo>
                  <a:pt x="362" y="823"/>
                  <a:pt x="418" y="751"/>
                  <a:pt x="337" y="796"/>
                </a:cubicBezTo>
                <a:cubicBezTo>
                  <a:pt x="325" y="802"/>
                  <a:pt x="324" y="820"/>
                  <a:pt x="313" y="828"/>
                </a:cubicBezTo>
                <a:cubicBezTo>
                  <a:pt x="235" y="887"/>
                  <a:pt x="111" y="885"/>
                  <a:pt x="17" y="916"/>
                </a:cubicBezTo>
                <a:cubicBezTo>
                  <a:pt x="0" y="985"/>
                  <a:pt x="50" y="970"/>
                  <a:pt x="97" y="996"/>
                </a:cubicBezTo>
                <a:cubicBezTo>
                  <a:pt x="231" y="1070"/>
                  <a:pt x="349" y="1142"/>
                  <a:pt x="505" y="1164"/>
                </a:cubicBezTo>
                <a:cubicBezTo>
                  <a:pt x="581" y="1197"/>
                  <a:pt x="655" y="1213"/>
                  <a:pt x="737" y="1220"/>
                </a:cubicBezTo>
                <a:cubicBezTo>
                  <a:pt x="827" y="1250"/>
                  <a:pt x="784" y="1240"/>
                  <a:pt x="865" y="1252"/>
                </a:cubicBezTo>
                <a:cubicBezTo>
                  <a:pt x="978" y="1323"/>
                  <a:pt x="1097" y="1338"/>
                  <a:pt x="1225" y="1372"/>
                </a:cubicBezTo>
                <a:cubicBezTo>
                  <a:pt x="1241" y="1376"/>
                  <a:pt x="1258" y="1381"/>
                  <a:pt x="1273" y="1388"/>
                </a:cubicBezTo>
                <a:cubicBezTo>
                  <a:pt x="1282" y="1392"/>
                  <a:pt x="1288" y="1401"/>
                  <a:pt x="1297" y="1404"/>
                </a:cubicBezTo>
                <a:cubicBezTo>
                  <a:pt x="1351" y="1424"/>
                  <a:pt x="1391" y="1423"/>
                  <a:pt x="1449" y="1428"/>
                </a:cubicBezTo>
                <a:cubicBezTo>
                  <a:pt x="1727" y="1497"/>
                  <a:pt x="2012" y="1495"/>
                  <a:pt x="2297" y="1500"/>
                </a:cubicBezTo>
                <a:cubicBezTo>
                  <a:pt x="2369" y="1503"/>
                  <a:pt x="2441" y="1508"/>
                  <a:pt x="2513" y="1508"/>
                </a:cubicBezTo>
                <a:cubicBezTo>
                  <a:pt x="2601" y="1508"/>
                  <a:pt x="2690" y="1511"/>
                  <a:pt x="2777" y="1500"/>
                </a:cubicBezTo>
                <a:cubicBezTo>
                  <a:pt x="2790" y="1498"/>
                  <a:pt x="2758" y="1476"/>
                  <a:pt x="2745" y="1476"/>
                </a:cubicBezTo>
              </a:path>
            </a:pathLst>
          </a:custGeom>
          <a:noFill/>
          <a:ln w="9525" cap="flat" cmpd="sng">
            <a:solidFill>
              <a:srgbClr val="FF0000"/>
            </a:solidFill>
            <a:prstDash val="solid"/>
            <a:round/>
            <a:headEnd type="none" w="med" len="med"/>
            <a:tailEnd type="triangle" w="med" len="med"/>
          </a:ln>
        </p:spPr>
        <p:txBody>
          <a:bodyPr/>
          <a:lstStyle/>
          <a:p>
            <a:endParaRPr lang="en-US"/>
          </a:p>
        </p:txBody>
      </p:sp>
      <p:sp>
        <p:nvSpPr>
          <p:cNvPr id="17415" name="Rectangle 36"/>
          <p:cNvSpPr>
            <a:spLocks noChangeArrowheads="1"/>
          </p:cNvSpPr>
          <p:nvPr/>
        </p:nvSpPr>
        <p:spPr bwMode="auto">
          <a:xfrm>
            <a:off x="1835150" y="2565400"/>
            <a:ext cx="1512888" cy="1439863"/>
          </a:xfrm>
          <a:prstGeom prst="rect">
            <a:avLst/>
          </a:prstGeom>
          <a:noFill/>
          <a:ln w="9525">
            <a:solidFill>
              <a:srgbClr val="FF33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17416" name="Rectangle 37"/>
          <p:cNvSpPr>
            <a:spLocks noChangeArrowheads="1"/>
          </p:cNvSpPr>
          <p:nvPr/>
        </p:nvSpPr>
        <p:spPr bwMode="auto">
          <a:xfrm>
            <a:off x="2051050" y="2349500"/>
            <a:ext cx="1512888" cy="1439863"/>
          </a:xfrm>
          <a:prstGeom prst="rect">
            <a:avLst/>
          </a:prstGeom>
          <a:noFill/>
          <a:ln w="9525">
            <a:solidFill>
              <a:srgbClr val="FF33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17417" name="Rectangle 38"/>
          <p:cNvSpPr>
            <a:spLocks noChangeArrowheads="1"/>
          </p:cNvSpPr>
          <p:nvPr/>
        </p:nvSpPr>
        <p:spPr bwMode="auto">
          <a:xfrm>
            <a:off x="5435600" y="4581525"/>
            <a:ext cx="1512888" cy="1439863"/>
          </a:xfrm>
          <a:prstGeom prst="rect">
            <a:avLst/>
          </a:prstGeom>
          <a:noFill/>
          <a:ln w="9525">
            <a:solidFill>
              <a:srgbClr val="FF00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11" name="Slide Number Placeholder 10"/>
          <p:cNvSpPr>
            <a:spLocks noGrp="1"/>
          </p:cNvSpPr>
          <p:nvPr>
            <p:ph type="sldNum" sz="quarter" idx="12"/>
          </p:nvPr>
        </p:nvSpPr>
        <p:spPr/>
        <p:txBody>
          <a:bodyPr/>
          <a:lstStyle/>
          <a:p>
            <a:pPr>
              <a:defRPr/>
            </a:pPr>
            <a:endParaRPr lang="en-GB"/>
          </a:p>
          <a:p>
            <a:pPr>
              <a:defRPr/>
            </a:pPr>
            <a:fld id="{831A76DB-9640-42B5-A24B-4A7EA844F62C}" type="slidenum">
              <a:rPr lang="en-GB"/>
              <a:pPr>
                <a:defRPr/>
              </a:pPr>
              <a:t>3</a:t>
            </a:fld>
            <a:endParaRPr lang="en-GB"/>
          </a:p>
        </p:txBody>
      </p:sp>
      <p:sp>
        <p:nvSpPr>
          <p:cNvPr id="12" name="Footer Placeholder 11"/>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2"/>
          <p:cNvSpPr>
            <a:spLocks noGrp="1" noChangeArrowheads="1"/>
          </p:cNvSpPr>
          <p:nvPr>
            <p:ph type="title"/>
          </p:nvPr>
        </p:nvSpPr>
        <p:spPr/>
        <p:txBody>
          <a:bodyPr/>
          <a:lstStyle/>
          <a:p>
            <a:r>
              <a:rPr lang="en-GB" sz="3200" smtClean="0"/>
              <a:t>Feature extraction/Dimensionality reduction</a:t>
            </a:r>
          </a:p>
        </p:txBody>
      </p:sp>
      <p:sp>
        <p:nvSpPr>
          <p:cNvPr id="54277" name="AutoShape 3"/>
          <p:cNvSpPr>
            <a:spLocks noGrp="1" noChangeAspect="1" noChangeArrowheads="1"/>
          </p:cNvSpPr>
          <p:nvPr>
            <p:ph type="body" idx="1"/>
          </p:nvPr>
        </p:nvSpPr>
        <p:spPr/>
        <p:txBody>
          <a:bodyPr/>
          <a:lstStyle/>
          <a:p>
            <a:r>
              <a:rPr lang="en-GB" sz="2400" smtClean="0"/>
              <a:t>Remove redundancy</a:t>
            </a:r>
          </a:p>
          <a:p>
            <a:endParaRPr lang="en-GB" sz="2400" smtClean="0"/>
          </a:p>
          <a:p>
            <a:endParaRPr lang="en-GB" sz="2400" smtClean="0"/>
          </a:p>
          <a:p>
            <a:endParaRPr lang="en-GB" sz="2400" smtClean="0"/>
          </a:p>
          <a:p>
            <a:endParaRPr lang="en-GB" sz="2400" smtClean="0"/>
          </a:p>
          <a:p>
            <a:endParaRPr lang="en-GB" sz="2400" smtClean="0"/>
          </a:p>
          <a:p>
            <a:endParaRPr lang="en-GB" sz="2400" smtClean="0"/>
          </a:p>
          <a:p>
            <a:endParaRPr lang="en-GB" sz="2400" smtClean="0"/>
          </a:p>
          <a:p>
            <a:r>
              <a:rPr lang="en-GB" sz="2400" smtClean="0"/>
              <a:t>Optimal covariance matrix S</a:t>
            </a:r>
            <a:r>
              <a:rPr lang="en-GB" sz="2400" baseline="-25000" smtClean="0"/>
              <a:t>Y </a:t>
            </a:r>
            <a:r>
              <a:rPr lang="en-GB" sz="2400" smtClean="0"/>
              <a:t> - off-diagonal terms set zero </a:t>
            </a:r>
          </a:p>
          <a:p>
            <a:r>
              <a:rPr lang="en-GB" sz="2400" b="1" smtClean="0">
                <a:solidFill>
                  <a:srgbClr val="FF0000"/>
                </a:solidFill>
              </a:rPr>
              <a:t>Therefore removing redundancy, diagonalises S</a:t>
            </a:r>
            <a:r>
              <a:rPr lang="en-GB" sz="2400" b="1" baseline="-25000" smtClean="0">
                <a:solidFill>
                  <a:srgbClr val="FF0000"/>
                </a:solidFill>
              </a:rPr>
              <a:t>Y</a:t>
            </a:r>
          </a:p>
        </p:txBody>
      </p:sp>
      <p:sp>
        <p:nvSpPr>
          <p:cNvPr id="5" name="Oval Callout 4"/>
          <p:cNvSpPr/>
          <p:nvPr/>
        </p:nvSpPr>
        <p:spPr>
          <a:xfrm>
            <a:off x="827088" y="333375"/>
            <a:ext cx="4897437" cy="1582738"/>
          </a:xfrm>
          <a:prstGeom prst="wedgeEllipseCallout">
            <a:avLst>
              <a:gd name="adj1" fmla="val 37562"/>
              <a:gd name="adj2" fmla="val 132132"/>
            </a:avLst>
          </a:prstGeom>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r>
              <a:rPr lang="en-GB" sz="2800" dirty="0"/>
              <a:t>How to find the transformation matrix</a:t>
            </a:r>
            <a:endParaRPr lang="en-US" sz="2800" dirty="0"/>
          </a:p>
        </p:txBody>
      </p:sp>
      <p:graphicFrame>
        <p:nvGraphicFramePr>
          <p:cNvPr id="54275" name="Object 2"/>
          <p:cNvGraphicFramePr>
            <a:graphicFrameLocks noChangeAspect="1"/>
          </p:cNvGraphicFramePr>
          <p:nvPr/>
        </p:nvGraphicFramePr>
        <p:xfrm>
          <a:off x="1585913" y="2495550"/>
          <a:ext cx="5762625" cy="1866900"/>
        </p:xfrm>
        <a:graphic>
          <a:graphicData uri="http://schemas.openxmlformats.org/presentationml/2006/ole">
            <p:oleObj spid="_x0000_s54275" name="Equation" r:id="rId3" imgW="3276360" imgH="939600" progId="Equation.3">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GB" sz="2800" smtClean="0"/>
              <a:t>Solving PCA: Diagonalising the Covariance Matrix</a:t>
            </a:r>
          </a:p>
        </p:txBody>
      </p:sp>
      <p:sp>
        <p:nvSpPr>
          <p:cNvPr id="112643" name="AutoShape 3"/>
          <p:cNvSpPr>
            <a:spLocks noGrp="1" noChangeAspect="1" noChangeArrowheads="1"/>
          </p:cNvSpPr>
          <p:nvPr>
            <p:ph type="body" idx="1"/>
          </p:nvPr>
        </p:nvSpPr>
        <p:spPr/>
        <p:txBody>
          <a:bodyPr rtlCol="0">
            <a:normAutofit lnSpcReduction="10000"/>
          </a:bodyPr>
          <a:lstStyle/>
          <a:p>
            <a:pPr fontAlgn="auto">
              <a:spcAft>
                <a:spcPts val="0"/>
              </a:spcAft>
              <a:buFont typeface="Arial" pitchFamily="34" charset="0"/>
              <a:buChar char="•"/>
              <a:defRPr/>
            </a:pPr>
            <a:r>
              <a:rPr lang="en-GB" sz="2400" dirty="0"/>
              <a:t>There are many ways to </a:t>
            </a:r>
            <a:r>
              <a:rPr lang="en-GB" sz="2400" dirty="0" err="1" smtClean="0"/>
              <a:t>diagonalizing</a:t>
            </a:r>
            <a:r>
              <a:rPr lang="en-GB" sz="2400" dirty="0" smtClean="0"/>
              <a:t>  S</a:t>
            </a:r>
            <a:r>
              <a:rPr lang="en-GB" sz="2400" baseline="-25000" dirty="0" smtClean="0"/>
              <a:t>Y</a:t>
            </a:r>
            <a:r>
              <a:rPr lang="en-GB" sz="2400" dirty="0"/>
              <a:t>, PCA choose the simplest method.</a:t>
            </a:r>
          </a:p>
          <a:p>
            <a:pPr fontAlgn="auto">
              <a:spcAft>
                <a:spcPts val="0"/>
              </a:spcAft>
              <a:buFont typeface="Arial" pitchFamily="34" charset="0"/>
              <a:buChar char="•"/>
              <a:defRPr/>
            </a:pPr>
            <a:endParaRPr lang="en-GB" sz="2400" dirty="0"/>
          </a:p>
          <a:p>
            <a:pPr fontAlgn="auto">
              <a:spcAft>
                <a:spcPts val="0"/>
              </a:spcAft>
              <a:buFont typeface="Arial" pitchFamily="34" charset="0"/>
              <a:buChar char="•"/>
              <a:defRPr/>
            </a:pPr>
            <a:r>
              <a:rPr lang="en-GB" sz="2400" dirty="0"/>
              <a:t>PCA assumes all basis vectors are </a:t>
            </a:r>
            <a:r>
              <a:rPr lang="en-GB" sz="2400" dirty="0" err="1"/>
              <a:t>orthonormal</a:t>
            </a:r>
            <a:r>
              <a:rPr lang="en-GB" sz="2400" dirty="0"/>
              <a:t>. </a:t>
            </a:r>
            <a:r>
              <a:rPr lang="en-GB" sz="2400" dirty="0" smtClean="0"/>
              <a:t> </a:t>
            </a:r>
            <a:r>
              <a:rPr lang="en-GB" sz="2400" i="1" dirty="0" smtClean="0"/>
              <a:t>P</a:t>
            </a:r>
            <a:r>
              <a:rPr lang="en-GB" sz="2400" dirty="0" smtClean="0"/>
              <a:t> </a:t>
            </a:r>
            <a:r>
              <a:rPr lang="en-GB" sz="2400" dirty="0"/>
              <a:t>is an </a:t>
            </a:r>
            <a:r>
              <a:rPr lang="en-GB" sz="2400" dirty="0" err="1"/>
              <a:t>orthonormal</a:t>
            </a:r>
            <a:r>
              <a:rPr lang="en-GB" sz="2400" dirty="0"/>
              <a:t> matrix</a:t>
            </a:r>
          </a:p>
          <a:p>
            <a:pPr fontAlgn="auto">
              <a:spcAft>
                <a:spcPts val="0"/>
              </a:spcAft>
              <a:buFont typeface="Arial" pitchFamily="34" charset="0"/>
              <a:buChar char="•"/>
              <a:defRPr/>
            </a:pPr>
            <a:endParaRPr lang="en-GB" sz="2400" dirty="0"/>
          </a:p>
          <a:p>
            <a:pPr fontAlgn="auto">
              <a:spcAft>
                <a:spcPts val="0"/>
              </a:spcAft>
              <a:buFont typeface="Arial" pitchFamily="34" charset="0"/>
              <a:buChar char="•"/>
              <a:defRPr/>
            </a:pPr>
            <a:endParaRPr lang="en-GB" sz="2400" dirty="0"/>
          </a:p>
          <a:p>
            <a:pPr fontAlgn="auto">
              <a:spcAft>
                <a:spcPts val="0"/>
              </a:spcAft>
              <a:buFont typeface="Arial" pitchFamily="34" charset="0"/>
              <a:buChar char="•"/>
              <a:defRPr/>
            </a:pPr>
            <a:endParaRPr lang="en-GB" sz="2400" dirty="0"/>
          </a:p>
          <a:p>
            <a:pPr fontAlgn="auto">
              <a:spcAft>
                <a:spcPts val="0"/>
              </a:spcAft>
              <a:buFont typeface="Arial" pitchFamily="34" charset="0"/>
              <a:buChar char="•"/>
              <a:defRPr/>
            </a:pPr>
            <a:endParaRPr lang="en-GB" sz="2400" dirty="0" smtClean="0"/>
          </a:p>
          <a:p>
            <a:pPr fontAlgn="auto">
              <a:spcAft>
                <a:spcPts val="0"/>
              </a:spcAft>
              <a:buFont typeface="Arial" pitchFamily="34" charset="0"/>
              <a:buChar char="•"/>
              <a:defRPr/>
            </a:pPr>
            <a:r>
              <a:rPr lang="en-GB" sz="2400" dirty="0" smtClean="0"/>
              <a:t>PCA </a:t>
            </a:r>
            <a:r>
              <a:rPr lang="en-GB" sz="2400" dirty="0"/>
              <a:t>assumes the directions with the largest variances are the most important or most </a:t>
            </a:r>
            <a:r>
              <a:rPr lang="en-GB" sz="2400" b="1" i="1" dirty="0"/>
              <a:t>principal</a:t>
            </a:r>
            <a:r>
              <a:rPr lang="en-GB" sz="2400" dirty="0"/>
              <a:t>.</a:t>
            </a:r>
          </a:p>
        </p:txBody>
      </p:sp>
      <p:graphicFrame>
        <p:nvGraphicFramePr>
          <p:cNvPr id="43010" name="Object 2"/>
          <p:cNvGraphicFramePr>
            <a:graphicFrameLocks noChangeAspect="1"/>
          </p:cNvGraphicFramePr>
          <p:nvPr/>
        </p:nvGraphicFramePr>
        <p:xfrm>
          <a:off x="3708400" y="3429000"/>
          <a:ext cx="3816350" cy="1627188"/>
        </p:xfrm>
        <a:graphic>
          <a:graphicData uri="http://schemas.openxmlformats.org/presentationml/2006/ole">
            <p:oleObj spid="_x0000_s43010" name="Equation" r:id="rId3" imgW="2209680" imgH="939600" progId="Equation.3">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Grp="1" noChangeArrowheads="1"/>
          </p:cNvSpPr>
          <p:nvPr>
            <p:ph type="title"/>
          </p:nvPr>
        </p:nvSpPr>
        <p:spPr/>
        <p:txBody>
          <a:bodyPr/>
          <a:lstStyle/>
          <a:p>
            <a:r>
              <a:rPr lang="en-GB" sz="2800" smtClean="0"/>
              <a:t>Solving PCA: Diagonalising the Covariance Matrix</a:t>
            </a:r>
          </a:p>
        </p:txBody>
      </p:sp>
      <p:sp>
        <p:nvSpPr>
          <p:cNvPr id="117763" name="AutoShape 3"/>
          <p:cNvSpPr>
            <a:spLocks noGrp="1" noChangeAspect="1" noChangeArrowheads="1"/>
          </p:cNvSpPr>
          <p:nvPr>
            <p:ph type="body" idx="1"/>
          </p:nvPr>
        </p:nvSpPr>
        <p:spPr/>
        <p:txBody>
          <a:bodyPr rtlCol="0">
            <a:normAutofit fontScale="77500" lnSpcReduction="20000"/>
          </a:bodyPr>
          <a:lstStyle/>
          <a:p>
            <a:pPr fontAlgn="auto">
              <a:spcAft>
                <a:spcPts val="0"/>
              </a:spcAft>
              <a:buFont typeface="Arial" pitchFamily="34" charset="0"/>
              <a:buChar char="•"/>
              <a:defRPr/>
            </a:pPr>
            <a:r>
              <a:rPr lang="en-GB" dirty="0"/>
              <a:t>PCA works as follows</a:t>
            </a:r>
          </a:p>
          <a:p>
            <a:pPr fontAlgn="auto">
              <a:spcAft>
                <a:spcPts val="0"/>
              </a:spcAft>
              <a:buFont typeface="Arial" pitchFamily="34" charset="0"/>
              <a:buChar char="•"/>
              <a:defRPr/>
            </a:pPr>
            <a:endParaRPr lang="en-GB" dirty="0"/>
          </a:p>
          <a:p>
            <a:pPr lvl="1" fontAlgn="auto">
              <a:spcAft>
                <a:spcPts val="0"/>
              </a:spcAft>
              <a:buFont typeface="Arial" pitchFamily="34" charset="0"/>
              <a:buChar char="–"/>
              <a:defRPr/>
            </a:pPr>
            <a:r>
              <a:rPr lang="en-GB" dirty="0"/>
              <a:t>PCA first selects a normalised direction in m-dimensional space along which the variance of X is maximised – it saves the direction as p</a:t>
            </a:r>
            <a:r>
              <a:rPr lang="en-GB" baseline="-25000" dirty="0"/>
              <a:t>1</a:t>
            </a:r>
          </a:p>
          <a:p>
            <a:pPr lvl="1" fontAlgn="auto">
              <a:spcAft>
                <a:spcPts val="0"/>
              </a:spcAft>
              <a:buFont typeface="Arial" pitchFamily="34" charset="0"/>
              <a:buChar char="–"/>
              <a:defRPr/>
            </a:pPr>
            <a:r>
              <a:rPr lang="en-GB" dirty="0"/>
              <a:t>It then finds another direction, along which variance is maximised subject to the </a:t>
            </a:r>
            <a:r>
              <a:rPr lang="en-GB" dirty="0" err="1"/>
              <a:t>orthonormal</a:t>
            </a:r>
            <a:r>
              <a:rPr lang="en-GB" dirty="0"/>
              <a:t> condition – it restricts its search to all directions perpendicular to all previous selected directions.</a:t>
            </a:r>
          </a:p>
          <a:p>
            <a:pPr lvl="1" fontAlgn="auto">
              <a:spcAft>
                <a:spcPts val="0"/>
              </a:spcAft>
              <a:buFont typeface="Arial" pitchFamily="34" charset="0"/>
              <a:buChar char="–"/>
              <a:defRPr/>
            </a:pPr>
            <a:r>
              <a:rPr lang="en-GB" dirty="0"/>
              <a:t>The process could continue until m directions are found. The resulting ORDERED set of </a:t>
            </a:r>
            <a:r>
              <a:rPr lang="en-GB" dirty="0" err="1"/>
              <a:t>p’s</a:t>
            </a:r>
            <a:r>
              <a:rPr lang="en-GB" dirty="0"/>
              <a:t> are the </a:t>
            </a:r>
            <a:r>
              <a:rPr lang="en-GB" b="1" i="1" dirty="0"/>
              <a:t>principal components</a:t>
            </a:r>
          </a:p>
          <a:p>
            <a:pPr lvl="1" fontAlgn="auto">
              <a:spcAft>
                <a:spcPts val="0"/>
              </a:spcAft>
              <a:buFont typeface="Arial" pitchFamily="34" charset="0"/>
              <a:buChar char="–"/>
              <a:defRPr/>
            </a:pPr>
            <a:r>
              <a:rPr lang="en-GB" dirty="0"/>
              <a:t>The variances associated with each direction p</a:t>
            </a:r>
            <a:r>
              <a:rPr lang="en-GB" baseline="-25000" dirty="0"/>
              <a:t>i</a:t>
            </a:r>
            <a:r>
              <a:rPr lang="en-GB" dirty="0"/>
              <a:t> quantify how principal (important) each direction is – thus rank-ordering each basis according to the corresponding variance</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2" name="Picture 3"/>
          <p:cNvPicPr>
            <a:picLocks noChangeAspect="1" noChangeArrowheads="1"/>
          </p:cNvPicPr>
          <p:nvPr>
            <p:ph idx="1"/>
          </p:nvPr>
        </p:nvPicPr>
        <p:blipFill>
          <a:blip r:embed="rId4"/>
          <a:srcRect/>
          <a:stretch>
            <a:fillRect/>
          </a:stretch>
        </p:blipFill>
        <p:spPr>
          <a:xfrm>
            <a:off x="179388" y="333375"/>
            <a:ext cx="4217987" cy="4572000"/>
          </a:xfrm>
        </p:spPr>
      </p:pic>
      <p:grpSp>
        <p:nvGrpSpPr>
          <p:cNvPr id="2" name="Group 4"/>
          <p:cNvGrpSpPr>
            <a:grpSpLocks/>
          </p:cNvGrpSpPr>
          <p:nvPr/>
        </p:nvGrpSpPr>
        <p:grpSpPr bwMode="auto">
          <a:xfrm>
            <a:off x="1006475" y="981075"/>
            <a:ext cx="5183188" cy="2921000"/>
            <a:chOff x="2160" y="1520"/>
            <a:chExt cx="3265" cy="1840"/>
          </a:xfrm>
        </p:grpSpPr>
        <p:sp>
          <p:nvSpPr>
            <p:cNvPr id="53257" name="Line 5"/>
            <p:cNvSpPr>
              <a:spLocks noChangeShapeType="1"/>
            </p:cNvSpPr>
            <p:nvPr/>
          </p:nvSpPr>
          <p:spPr bwMode="auto">
            <a:xfrm flipV="1">
              <a:off x="2160" y="1920"/>
              <a:ext cx="1824" cy="1440"/>
            </a:xfrm>
            <a:prstGeom prst="line">
              <a:avLst/>
            </a:prstGeom>
            <a:noFill/>
            <a:ln w="25400">
              <a:solidFill>
                <a:srgbClr val="FF0000"/>
              </a:solidFill>
              <a:round/>
              <a:headEnd/>
              <a:tailEnd type="triangle" w="med" len="med"/>
            </a:ln>
          </p:spPr>
          <p:txBody>
            <a:bodyPr wrap="none" anchor="ctr"/>
            <a:lstStyle/>
            <a:p>
              <a:endParaRPr lang="en-US"/>
            </a:p>
          </p:txBody>
        </p:sp>
        <p:sp>
          <p:nvSpPr>
            <p:cNvPr id="53258" name="Text Box 6"/>
            <p:cNvSpPr txBox="1">
              <a:spLocks noChangeArrowheads="1"/>
            </p:cNvSpPr>
            <p:nvPr/>
          </p:nvSpPr>
          <p:spPr bwMode="auto">
            <a:xfrm>
              <a:off x="4179" y="1520"/>
              <a:ext cx="1246" cy="518"/>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US" sz="2400" i="1">
                  <a:latin typeface="Times New Roman" pitchFamily="18" charset="0"/>
                </a:rPr>
                <a:t>1st Principal </a:t>
              </a:r>
            </a:p>
            <a:p>
              <a:pPr>
                <a:spcBef>
                  <a:spcPct val="20000"/>
                </a:spcBef>
                <a:buClr>
                  <a:srgbClr val="0E1F54"/>
                </a:buClr>
                <a:buFont typeface="Wingdings" pitchFamily="2" charset="2"/>
                <a:buNone/>
              </a:pPr>
              <a:r>
                <a:rPr lang="en-US" sz="2400" i="1">
                  <a:latin typeface="Times New Roman" pitchFamily="18" charset="0"/>
                </a:rPr>
                <a:t>Component, </a:t>
              </a:r>
              <a:r>
                <a:rPr lang="en-GB" sz="2400" i="1">
                  <a:solidFill>
                    <a:schemeClr val="accent2"/>
                  </a:solidFill>
                  <a:latin typeface="Times New Roman" pitchFamily="18" charset="0"/>
                </a:rPr>
                <a:t>y</a:t>
              </a:r>
              <a:r>
                <a:rPr lang="en-GB" sz="2400" baseline="-25000">
                  <a:solidFill>
                    <a:schemeClr val="accent2"/>
                  </a:solidFill>
                  <a:latin typeface="Times New Roman" pitchFamily="18" charset="0"/>
                </a:rPr>
                <a:t>1</a:t>
              </a:r>
              <a:endParaRPr lang="en-US" sz="2400" baseline="-25000">
                <a:solidFill>
                  <a:schemeClr val="accent2"/>
                </a:solidFill>
                <a:latin typeface="Times New Roman" pitchFamily="18" charset="0"/>
              </a:endParaRPr>
            </a:p>
          </p:txBody>
        </p:sp>
      </p:grpSp>
      <p:grpSp>
        <p:nvGrpSpPr>
          <p:cNvPr id="3" name="Group 7"/>
          <p:cNvGrpSpPr>
            <a:grpSpLocks/>
          </p:cNvGrpSpPr>
          <p:nvPr/>
        </p:nvGrpSpPr>
        <p:grpSpPr bwMode="auto">
          <a:xfrm>
            <a:off x="538163" y="765175"/>
            <a:ext cx="2982912" cy="2984500"/>
            <a:chOff x="1865" y="1384"/>
            <a:chExt cx="1879" cy="1880"/>
          </a:xfrm>
        </p:grpSpPr>
        <p:sp>
          <p:nvSpPr>
            <p:cNvPr id="53255" name="Line 8"/>
            <p:cNvSpPr>
              <a:spLocks noChangeShapeType="1"/>
            </p:cNvSpPr>
            <p:nvPr/>
          </p:nvSpPr>
          <p:spPr bwMode="auto">
            <a:xfrm flipH="1" flipV="1">
              <a:off x="2592" y="1968"/>
              <a:ext cx="1152" cy="1296"/>
            </a:xfrm>
            <a:prstGeom prst="line">
              <a:avLst/>
            </a:prstGeom>
            <a:noFill/>
            <a:ln w="25400">
              <a:solidFill>
                <a:schemeClr val="accent1"/>
              </a:solidFill>
              <a:round/>
              <a:headEnd/>
              <a:tailEnd type="triangle" w="med" len="med"/>
            </a:ln>
          </p:spPr>
          <p:txBody>
            <a:bodyPr wrap="none" anchor="ctr"/>
            <a:lstStyle/>
            <a:p>
              <a:endParaRPr lang="en-US"/>
            </a:p>
          </p:txBody>
        </p:sp>
        <p:sp>
          <p:nvSpPr>
            <p:cNvPr id="53256" name="Text Box 9"/>
            <p:cNvSpPr txBox="1">
              <a:spLocks noChangeArrowheads="1"/>
            </p:cNvSpPr>
            <p:nvPr/>
          </p:nvSpPr>
          <p:spPr bwMode="auto">
            <a:xfrm>
              <a:off x="1865" y="1384"/>
              <a:ext cx="1246" cy="518"/>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US" sz="2400" i="1">
                  <a:latin typeface="Times New Roman" pitchFamily="18" charset="0"/>
                </a:rPr>
                <a:t>2nd Principal </a:t>
              </a:r>
            </a:p>
            <a:p>
              <a:pPr>
                <a:spcBef>
                  <a:spcPct val="20000"/>
                </a:spcBef>
                <a:buClr>
                  <a:srgbClr val="0E1F54"/>
                </a:buClr>
                <a:buFont typeface="Wingdings" pitchFamily="2" charset="2"/>
                <a:buNone/>
              </a:pPr>
              <a:r>
                <a:rPr lang="en-US" sz="2400" i="1">
                  <a:latin typeface="Times New Roman" pitchFamily="18" charset="0"/>
                </a:rPr>
                <a:t>Component, </a:t>
              </a:r>
              <a:r>
                <a:rPr lang="en-GB" sz="2400" i="1">
                  <a:solidFill>
                    <a:schemeClr val="accent2"/>
                  </a:solidFill>
                  <a:latin typeface="Times New Roman" pitchFamily="18" charset="0"/>
                </a:rPr>
                <a:t>y</a:t>
              </a:r>
              <a:r>
                <a:rPr lang="en-GB" sz="2400" i="1" baseline="-25000">
                  <a:solidFill>
                    <a:schemeClr val="accent2"/>
                  </a:solidFill>
                  <a:latin typeface="Times New Roman" pitchFamily="18" charset="0"/>
                </a:rPr>
                <a:t>2</a:t>
              </a:r>
              <a:endParaRPr lang="en-US" sz="2400" baseline="-25000">
                <a:solidFill>
                  <a:schemeClr val="accent2"/>
                </a:solidFill>
                <a:latin typeface="Times New Roman" pitchFamily="18" charset="0"/>
              </a:endParaRPr>
            </a:p>
          </p:txBody>
        </p:sp>
      </p:grpSp>
      <p:graphicFrame>
        <p:nvGraphicFramePr>
          <p:cNvPr id="53251" name="Object 2"/>
          <p:cNvGraphicFramePr>
            <a:graphicFrameLocks noChangeAspect="1"/>
          </p:cNvGraphicFramePr>
          <p:nvPr/>
        </p:nvGraphicFramePr>
        <p:xfrm>
          <a:off x="4251325" y="4724400"/>
          <a:ext cx="4735513" cy="1866900"/>
        </p:xfrm>
        <a:graphic>
          <a:graphicData uri="http://schemas.openxmlformats.org/presentationml/2006/ole">
            <p:oleObj spid="_x0000_s53251" name="Equation" r:id="rId5" imgW="2692080" imgH="939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r>
              <a:rPr lang="en-GB" sz="3600" smtClean="0"/>
              <a:t>Solving PCA Eigenvectors of Covariance</a:t>
            </a:r>
          </a:p>
        </p:txBody>
      </p:sp>
      <p:sp>
        <p:nvSpPr>
          <p:cNvPr id="44036" name="AutoShape 3"/>
          <p:cNvSpPr>
            <a:spLocks noGrp="1" noChangeAspect="1" noChangeArrowheads="1"/>
          </p:cNvSpPr>
          <p:nvPr>
            <p:ph type="body" idx="1"/>
          </p:nvPr>
        </p:nvSpPr>
        <p:spPr/>
        <p:txBody>
          <a:bodyPr/>
          <a:lstStyle/>
          <a:p>
            <a:endParaRPr lang="en-GB" smtClean="0"/>
          </a:p>
          <a:p>
            <a:endParaRPr lang="en-GB" smtClean="0"/>
          </a:p>
          <a:p>
            <a:endParaRPr lang="en-GB" smtClean="0"/>
          </a:p>
          <a:p>
            <a:r>
              <a:rPr lang="en-GB" smtClean="0"/>
              <a:t>Find some orthonormal matrix P such that S</a:t>
            </a:r>
            <a:r>
              <a:rPr lang="en-GB" baseline="-25000" smtClean="0"/>
              <a:t>Y</a:t>
            </a:r>
            <a:r>
              <a:rPr lang="en-GB" smtClean="0"/>
              <a:t> is diagonalized. </a:t>
            </a:r>
          </a:p>
          <a:p>
            <a:endParaRPr lang="en-GB" smtClean="0"/>
          </a:p>
          <a:p>
            <a:r>
              <a:rPr lang="en-GB" smtClean="0"/>
              <a:t>The row of P are the principal components of X</a:t>
            </a:r>
          </a:p>
          <a:p>
            <a:endParaRPr lang="en-GB" smtClean="0"/>
          </a:p>
        </p:txBody>
      </p:sp>
      <p:graphicFrame>
        <p:nvGraphicFramePr>
          <p:cNvPr id="44034" name="Object 2"/>
          <p:cNvGraphicFramePr>
            <a:graphicFrameLocks noChangeAspect="1"/>
          </p:cNvGraphicFramePr>
          <p:nvPr/>
        </p:nvGraphicFramePr>
        <p:xfrm>
          <a:off x="971550" y="1916113"/>
          <a:ext cx="4629150" cy="1081087"/>
        </p:xfrm>
        <a:graphic>
          <a:graphicData uri="http://schemas.openxmlformats.org/presentationml/2006/ole">
            <p:oleObj spid="_x0000_s44034" name="Equation" r:id="rId3" imgW="1688760" imgH="393480" progId="Equation.3">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p:txBody>
          <a:bodyPr/>
          <a:lstStyle/>
          <a:p>
            <a:r>
              <a:rPr lang="en-GB" sz="3600" smtClean="0"/>
              <a:t>Solving PCA Eigenvectors of Covariance</a:t>
            </a:r>
          </a:p>
        </p:txBody>
      </p:sp>
      <p:sp>
        <p:nvSpPr>
          <p:cNvPr id="119811" name="AutoShape 3"/>
          <p:cNvSpPr>
            <a:spLocks noGrp="1" noChangeAspect="1" noChangeArrowheads="1"/>
          </p:cNvSpPr>
          <p:nvPr>
            <p:ph type="body" idx="1"/>
          </p:nvPr>
        </p:nvSpPr>
        <p:spPr/>
        <p:txBody>
          <a:bodyPr rtlCol="0">
            <a:normAutofit fontScale="85000" lnSpcReduction="20000"/>
          </a:bodyPr>
          <a:lstStyle/>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A is a symmetric matrix, which can be </a:t>
            </a:r>
            <a:r>
              <a:rPr lang="en-GB" dirty="0" err="1"/>
              <a:t>diagonalised</a:t>
            </a:r>
            <a:r>
              <a:rPr lang="en-GB" dirty="0"/>
              <a:t> by an </a:t>
            </a:r>
            <a:r>
              <a:rPr lang="en-GB" dirty="0" err="1"/>
              <a:t>orthonormal</a:t>
            </a:r>
            <a:r>
              <a:rPr lang="en-GB" dirty="0"/>
              <a:t> matrix of its eigenvectors.</a:t>
            </a:r>
          </a:p>
          <a:p>
            <a:pPr fontAlgn="auto">
              <a:spcAft>
                <a:spcPts val="0"/>
              </a:spcAft>
              <a:buFont typeface="Arial" pitchFamily="34" charset="0"/>
              <a:buChar char="•"/>
              <a:defRPr/>
            </a:pPr>
            <a:endParaRPr lang="en-GB" dirty="0"/>
          </a:p>
        </p:txBody>
      </p:sp>
      <p:graphicFrame>
        <p:nvGraphicFramePr>
          <p:cNvPr id="45058" name="Object 2"/>
          <p:cNvGraphicFramePr>
            <a:graphicFrameLocks noChangeAspect="1"/>
          </p:cNvGraphicFramePr>
          <p:nvPr/>
        </p:nvGraphicFramePr>
        <p:xfrm>
          <a:off x="971550" y="1484313"/>
          <a:ext cx="4330700" cy="3584575"/>
        </p:xfrm>
        <a:graphic>
          <a:graphicData uri="http://schemas.openxmlformats.org/presentationml/2006/ole">
            <p:oleObj spid="_x0000_s45058" name="Equation" r:id="rId3" imgW="2273040" imgH="1879560" progId="Equation.3">
              <p:embed/>
            </p:oleObj>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r>
              <a:rPr lang="en-GB" sz="3600" smtClean="0"/>
              <a:t>Solving PCA Eigenvectors of Covariance</a:t>
            </a:r>
          </a:p>
        </p:txBody>
      </p:sp>
      <p:sp>
        <p:nvSpPr>
          <p:cNvPr id="120835" name="AutoShape 3"/>
          <p:cNvSpPr>
            <a:spLocks noGrp="1" noChangeAspect="1" noChangeArrowheads="1"/>
          </p:cNvSpPr>
          <p:nvPr>
            <p:ph type="body" idx="1"/>
          </p:nvPr>
        </p:nvSpPr>
        <p:spPr/>
        <p:txBody>
          <a:bodyPr rtlCol="0">
            <a:normAutofit fontScale="92500" lnSpcReduction="20000"/>
          </a:bodyPr>
          <a:lstStyle/>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D is a diagonal matrix, E is a matrix of eigenvectors of A arranged as </a:t>
            </a:r>
            <a:r>
              <a:rPr lang="en-GB" dirty="0" smtClean="0"/>
              <a:t>columns</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The matrix A has r &lt; = m </a:t>
            </a:r>
            <a:r>
              <a:rPr lang="en-GB" dirty="0" err="1"/>
              <a:t>orthonormal</a:t>
            </a:r>
            <a:r>
              <a:rPr lang="en-GB" dirty="0"/>
              <a:t> eigenvectors, where r is the rank of A. </a:t>
            </a:r>
            <a:endParaRPr lang="en-GB" dirty="0" smtClean="0"/>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r is less than m when A is degenerate or all data occupy a subspace of dimension r &lt; m</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p:txBody>
      </p:sp>
      <p:graphicFrame>
        <p:nvGraphicFramePr>
          <p:cNvPr id="46082" name="Object 2"/>
          <p:cNvGraphicFramePr>
            <a:graphicFrameLocks noChangeAspect="1"/>
          </p:cNvGraphicFramePr>
          <p:nvPr/>
        </p:nvGraphicFramePr>
        <p:xfrm>
          <a:off x="971550" y="1557338"/>
          <a:ext cx="3240088" cy="808037"/>
        </p:xfrm>
        <a:graphic>
          <a:graphicData uri="http://schemas.openxmlformats.org/presentationml/2006/ole">
            <p:oleObj spid="_x0000_s46082" name="Equation" r:id="rId3" imgW="914400" imgH="228600" progId="Equation.3">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ChangeArrowheads="1"/>
          </p:cNvSpPr>
          <p:nvPr>
            <p:ph type="title"/>
          </p:nvPr>
        </p:nvSpPr>
        <p:spPr/>
        <p:txBody>
          <a:bodyPr/>
          <a:lstStyle/>
          <a:p>
            <a:r>
              <a:rPr lang="en-GB" sz="3600" smtClean="0"/>
              <a:t>Solving PCA Eigenvectors of Covariance</a:t>
            </a:r>
          </a:p>
        </p:txBody>
      </p:sp>
      <p:sp>
        <p:nvSpPr>
          <p:cNvPr id="47109" name="AutoShape 3"/>
          <p:cNvSpPr>
            <a:spLocks noGrp="1" noChangeAspect="1" noChangeArrowheads="1"/>
          </p:cNvSpPr>
          <p:nvPr>
            <p:ph type="body" idx="1"/>
          </p:nvPr>
        </p:nvSpPr>
        <p:spPr/>
        <p:txBody>
          <a:bodyPr/>
          <a:lstStyle/>
          <a:p>
            <a:endParaRPr lang="en-GB" sz="2400" smtClean="0"/>
          </a:p>
          <a:p>
            <a:r>
              <a:rPr lang="en-GB" sz="2400" smtClean="0"/>
              <a:t>Select the matrix P to be a matrix where each row p</a:t>
            </a:r>
            <a:r>
              <a:rPr lang="en-GB" sz="2400" baseline="-25000" smtClean="0"/>
              <a:t>i</a:t>
            </a:r>
            <a:r>
              <a:rPr lang="en-GB" sz="2400" smtClean="0"/>
              <a:t> is an eigenvector of XX</a:t>
            </a:r>
            <a:r>
              <a:rPr lang="en-GB" sz="2400" baseline="30000" smtClean="0"/>
              <a:t>T</a:t>
            </a:r>
            <a:r>
              <a:rPr lang="en-GB" sz="2400" smtClean="0"/>
              <a:t>. </a:t>
            </a:r>
          </a:p>
          <a:p>
            <a:endParaRPr lang="en-GB" sz="2400" smtClean="0"/>
          </a:p>
          <a:p>
            <a:endParaRPr lang="en-GB" sz="2400" smtClean="0"/>
          </a:p>
          <a:p>
            <a:endParaRPr lang="en-GB" sz="2400" smtClean="0"/>
          </a:p>
        </p:txBody>
      </p:sp>
      <p:graphicFrame>
        <p:nvGraphicFramePr>
          <p:cNvPr id="47106" name="Object 2"/>
          <p:cNvGraphicFramePr>
            <a:graphicFrameLocks noChangeAspect="1"/>
          </p:cNvGraphicFramePr>
          <p:nvPr/>
        </p:nvGraphicFramePr>
        <p:xfrm>
          <a:off x="900113" y="1341438"/>
          <a:ext cx="7534275" cy="638175"/>
        </p:xfrm>
        <a:graphic>
          <a:graphicData uri="http://schemas.openxmlformats.org/presentationml/2006/ole">
            <p:oleObj spid="_x0000_s47106" name="Equation" r:id="rId3" imgW="2692080" imgH="228600" progId="Equation.3">
              <p:embed/>
            </p:oleObj>
          </a:graphicData>
        </a:graphic>
      </p:graphicFrame>
      <p:graphicFrame>
        <p:nvGraphicFramePr>
          <p:cNvPr id="47107" name="Object 3"/>
          <p:cNvGraphicFramePr>
            <a:graphicFrameLocks noChangeAspect="1"/>
          </p:cNvGraphicFramePr>
          <p:nvPr/>
        </p:nvGraphicFramePr>
        <p:xfrm>
          <a:off x="971550" y="2997200"/>
          <a:ext cx="5348288" cy="3098800"/>
        </p:xfrm>
        <a:graphic>
          <a:graphicData uri="http://schemas.openxmlformats.org/presentationml/2006/ole">
            <p:oleObj spid="_x0000_s47107" name="Equation" r:id="rId4" imgW="2806560" imgH="1625400" progId="Equation.3">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p:txBody>
          <a:bodyPr/>
          <a:lstStyle/>
          <a:p>
            <a:r>
              <a:rPr lang="en-GB" sz="3600" smtClean="0"/>
              <a:t>Solving PCA Eigenvectors of Covariance</a:t>
            </a:r>
          </a:p>
        </p:txBody>
      </p:sp>
      <p:sp>
        <p:nvSpPr>
          <p:cNvPr id="48132" name="AutoShape 3"/>
          <p:cNvSpPr>
            <a:spLocks noGrp="1" noChangeAspect="1" noChangeArrowheads="1"/>
          </p:cNvSpPr>
          <p:nvPr>
            <p:ph type="body" idx="1"/>
          </p:nvPr>
        </p:nvSpPr>
        <p:spPr/>
        <p:txBody>
          <a:bodyPr/>
          <a:lstStyle/>
          <a:p>
            <a:endParaRPr lang="en-GB" smtClean="0"/>
          </a:p>
          <a:p>
            <a:endParaRPr lang="en-GB" smtClean="0"/>
          </a:p>
          <a:p>
            <a:r>
              <a:rPr lang="en-GB" smtClean="0"/>
              <a:t>The principal component  of X are the eigenvectors of XX</a:t>
            </a:r>
            <a:r>
              <a:rPr lang="en-GB" baseline="30000" smtClean="0"/>
              <a:t>T</a:t>
            </a:r>
            <a:r>
              <a:rPr lang="en-GB" smtClean="0"/>
              <a:t>; or the rows of P</a:t>
            </a:r>
          </a:p>
          <a:p>
            <a:endParaRPr lang="en-GB" smtClean="0"/>
          </a:p>
          <a:p>
            <a:r>
              <a:rPr lang="en-GB" smtClean="0"/>
              <a:t>The ith diagonal value of S</a:t>
            </a:r>
            <a:r>
              <a:rPr lang="en-GB" baseline="-25000" smtClean="0"/>
              <a:t>Y</a:t>
            </a:r>
            <a:r>
              <a:rPr lang="en-GB" smtClean="0"/>
              <a:t> is the variance of X along p</a:t>
            </a:r>
            <a:r>
              <a:rPr lang="en-GB" baseline="-25000" smtClean="0"/>
              <a:t>i</a:t>
            </a:r>
          </a:p>
          <a:p>
            <a:endParaRPr lang="en-GB" smtClean="0"/>
          </a:p>
          <a:p>
            <a:endParaRPr lang="en-GB" smtClean="0"/>
          </a:p>
          <a:p>
            <a:endParaRPr lang="en-GB" smtClean="0"/>
          </a:p>
          <a:p>
            <a:endParaRPr lang="en-GB" smtClean="0"/>
          </a:p>
          <a:p>
            <a:endParaRPr lang="en-GB" smtClean="0"/>
          </a:p>
        </p:txBody>
      </p:sp>
      <p:graphicFrame>
        <p:nvGraphicFramePr>
          <p:cNvPr id="48130" name="Object 2"/>
          <p:cNvGraphicFramePr>
            <a:graphicFrameLocks noChangeAspect="1"/>
          </p:cNvGraphicFramePr>
          <p:nvPr/>
        </p:nvGraphicFramePr>
        <p:xfrm>
          <a:off x="971550" y="1590675"/>
          <a:ext cx="2376488" cy="933450"/>
        </p:xfrm>
        <a:graphic>
          <a:graphicData uri="http://schemas.openxmlformats.org/presentationml/2006/ole">
            <p:oleObj spid="_x0000_s48130" name="Equation" r:id="rId3" imgW="1002960" imgH="393480" progId="Equation.3">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2"/>
          <p:cNvSpPr>
            <a:spLocks noGrp="1" noChangeArrowheads="1"/>
          </p:cNvSpPr>
          <p:nvPr>
            <p:ph type="title"/>
          </p:nvPr>
        </p:nvSpPr>
        <p:spPr/>
        <p:txBody>
          <a:bodyPr/>
          <a:lstStyle/>
          <a:p>
            <a:r>
              <a:rPr lang="en-GB" smtClean="0"/>
              <a:t>PCA Procedures</a:t>
            </a:r>
          </a:p>
        </p:txBody>
      </p:sp>
      <p:sp>
        <p:nvSpPr>
          <p:cNvPr id="144386" name="Rectangle 3"/>
          <p:cNvSpPr>
            <a:spLocks noGrp="1" noChangeArrowheads="1"/>
          </p:cNvSpPr>
          <p:nvPr>
            <p:ph type="body" idx="1"/>
          </p:nvPr>
        </p:nvSpPr>
        <p:spPr/>
        <p:txBody>
          <a:bodyPr/>
          <a:lstStyle/>
          <a:p>
            <a:r>
              <a:rPr lang="en-GB" sz="2400" smtClean="0"/>
              <a:t>Get data (example)</a:t>
            </a:r>
          </a:p>
          <a:p>
            <a:pPr lvl="1"/>
            <a:endParaRPr lang="en-GB" sz="2000" smtClean="0"/>
          </a:p>
          <a:p>
            <a:r>
              <a:rPr lang="en-GB" sz="2400" smtClean="0"/>
              <a:t>Step 1</a:t>
            </a:r>
          </a:p>
          <a:p>
            <a:pPr lvl="1"/>
            <a:r>
              <a:rPr lang="en-GB" sz="2000" smtClean="0"/>
              <a:t>Subtract the mean (example)</a:t>
            </a:r>
          </a:p>
          <a:p>
            <a:pPr lvl="1"/>
            <a:endParaRPr lang="en-GB" sz="2000" smtClean="0"/>
          </a:p>
          <a:p>
            <a:r>
              <a:rPr lang="en-GB" sz="2400" smtClean="0"/>
              <a:t>Step 2</a:t>
            </a:r>
          </a:p>
          <a:p>
            <a:pPr lvl="1"/>
            <a:r>
              <a:rPr lang="en-GB" sz="2000" smtClean="0"/>
              <a:t>Calculate the covariance matrix</a:t>
            </a:r>
          </a:p>
          <a:p>
            <a:endParaRPr lang="en-GB" sz="2400" smtClean="0"/>
          </a:p>
          <a:p>
            <a:r>
              <a:rPr lang="en-GB" sz="2400" smtClean="0"/>
              <a:t>Step 3</a:t>
            </a:r>
          </a:p>
          <a:p>
            <a:pPr lvl="1"/>
            <a:r>
              <a:rPr lang="en-GB" sz="2000" smtClean="0"/>
              <a:t>Calculate the eigenvectors and eigenvalues of the covariance matrix</a:t>
            </a:r>
          </a:p>
          <a:p>
            <a:pPr lvl="1"/>
            <a:endParaRPr lang="en-GB" sz="2000" smtClean="0"/>
          </a:p>
          <a:p>
            <a:pPr lvl="1"/>
            <a:endParaRPr lang="en-GB" sz="2000" smtClean="0"/>
          </a:p>
          <a:p>
            <a:endParaRPr lang="en-GB" sz="2400" smtClean="0"/>
          </a:p>
          <a:p>
            <a:endParaRPr lang="en-GB"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en-GB" smtClean="0"/>
              <a:t>Problems</a:t>
            </a:r>
            <a:endParaRPr lang="en-US" smtClean="0"/>
          </a:p>
        </p:txBody>
      </p:sp>
      <p:sp>
        <p:nvSpPr>
          <p:cNvPr id="18434" name="Rectangle 3"/>
          <p:cNvSpPr>
            <a:spLocks noGrp="1" noChangeArrowheads="1"/>
          </p:cNvSpPr>
          <p:nvPr>
            <p:ph idx="1"/>
          </p:nvPr>
        </p:nvSpPr>
        <p:spPr/>
        <p:txBody>
          <a:bodyPr/>
          <a:lstStyle/>
          <a:p>
            <a:r>
              <a:rPr lang="en-GB" smtClean="0"/>
              <a:t>Object Detection: </a:t>
            </a:r>
            <a:r>
              <a:rPr lang="en-GB" sz="2000" smtClean="0"/>
              <a:t>Many detection windows</a:t>
            </a:r>
          </a:p>
          <a:p>
            <a:endParaRPr lang="en-GB" sz="2000" smtClean="0"/>
          </a:p>
          <a:p>
            <a:endParaRPr lang="en-GB" smtClean="0"/>
          </a:p>
          <a:p>
            <a:endParaRPr lang="en-GB" smtClean="0"/>
          </a:p>
          <a:p>
            <a:endParaRPr lang="en-GB" smtClean="0"/>
          </a:p>
          <a:p>
            <a:endParaRPr lang="en-US" smtClean="0"/>
          </a:p>
        </p:txBody>
      </p:sp>
      <p:pic>
        <p:nvPicPr>
          <p:cNvPr id="18435" name="Picture 4"/>
          <p:cNvPicPr>
            <a:picLocks noChangeAspect="1" noChangeArrowheads="1"/>
          </p:cNvPicPr>
          <p:nvPr/>
        </p:nvPicPr>
        <p:blipFill>
          <a:blip r:embed="rId2"/>
          <a:srcRect/>
          <a:stretch>
            <a:fillRect/>
          </a:stretch>
        </p:blipFill>
        <p:spPr bwMode="auto">
          <a:xfrm>
            <a:off x="1619250" y="2265363"/>
            <a:ext cx="5641975" cy="3684587"/>
          </a:xfrm>
          <a:prstGeom prst="rect">
            <a:avLst/>
          </a:prstGeom>
          <a:noFill/>
          <a:ln w="9525">
            <a:noFill/>
            <a:miter lim="800000"/>
            <a:headEnd/>
            <a:tailEnd/>
          </a:ln>
        </p:spPr>
      </p:pic>
      <p:sp>
        <p:nvSpPr>
          <p:cNvPr id="18436" name="Rectangle 5"/>
          <p:cNvSpPr>
            <a:spLocks noChangeArrowheads="1"/>
          </p:cNvSpPr>
          <p:nvPr/>
        </p:nvSpPr>
        <p:spPr bwMode="auto">
          <a:xfrm>
            <a:off x="1619250" y="2265363"/>
            <a:ext cx="936625" cy="1008062"/>
          </a:xfrm>
          <a:prstGeom prst="rect">
            <a:avLst/>
          </a:prstGeom>
          <a:noFill/>
          <a:ln w="9525">
            <a:solidFill>
              <a:srgbClr val="FF33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18437" name="Rectangle 8"/>
          <p:cNvSpPr>
            <a:spLocks noChangeArrowheads="1"/>
          </p:cNvSpPr>
          <p:nvPr/>
        </p:nvSpPr>
        <p:spPr bwMode="auto">
          <a:xfrm>
            <a:off x="6300788" y="4930775"/>
            <a:ext cx="936625" cy="1008063"/>
          </a:xfrm>
          <a:prstGeom prst="rect">
            <a:avLst/>
          </a:prstGeom>
          <a:noFill/>
          <a:ln w="9525">
            <a:solidFill>
              <a:srgbClr val="FF33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18438" name="Freeform 9"/>
          <p:cNvSpPr>
            <a:spLocks/>
          </p:cNvSpPr>
          <p:nvPr/>
        </p:nvSpPr>
        <p:spPr bwMode="auto">
          <a:xfrm>
            <a:off x="2209800" y="2744788"/>
            <a:ext cx="4516438" cy="2692400"/>
          </a:xfrm>
          <a:custGeom>
            <a:avLst/>
            <a:gdLst>
              <a:gd name="T0" fmla="*/ 355600 w 2845"/>
              <a:gd name="T1" fmla="*/ 0 h 1696"/>
              <a:gd name="T2" fmla="*/ 876300 w 2845"/>
              <a:gd name="T3" fmla="*/ 50800 h 1696"/>
              <a:gd name="T4" fmla="*/ 1054100 w 2845"/>
              <a:gd name="T5" fmla="*/ 101600 h 1696"/>
              <a:gd name="T6" fmla="*/ 1244600 w 2845"/>
              <a:gd name="T7" fmla="*/ 152400 h 1696"/>
              <a:gd name="T8" fmla="*/ 3162300 w 2845"/>
              <a:gd name="T9" fmla="*/ 165100 h 1696"/>
              <a:gd name="T10" fmla="*/ 3822701 w 2845"/>
              <a:gd name="T11" fmla="*/ 228600 h 1696"/>
              <a:gd name="T12" fmla="*/ 4140201 w 2845"/>
              <a:gd name="T13" fmla="*/ 342900 h 1696"/>
              <a:gd name="T14" fmla="*/ 4216401 w 2845"/>
              <a:gd name="T15" fmla="*/ 368300 h 1696"/>
              <a:gd name="T16" fmla="*/ 4165601 w 2845"/>
              <a:gd name="T17" fmla="*/ 393700 h 1696"/>
              <a:gd name="T18" fmla="*/ 4191001 w 2845"/>
              <a:gd name="T19" fmla="*/ 431800 h 1696"/>
              <a:gd name="T20" fmla="*/ 4368801 w 2845"/>
              <a:gd name="T21" fmla="*/ 609600 h 1696"/>
              <a:gd name="T22" fmla="*/ 4508501 w 2845"/>
              <a:gd name="T23" fmla="*/ 889000 h 1696"/>
              <a:gd name="T24" fmla="*/ 4381501 w 2845"/>
              <a:gd name="T25" fmla="*/ 952500 h 1696"/>
              <a:gd name="T26" fmla="*/ 4292601 w 2845"/>
              <a:gd name="T27" fmla="*/ 1003300 h 1696"/>
              <a:gd name="T28" fmla="*/ 4267201 w 2845"/>
              <a:gd name="T29" fmla="*/ 1155700 h 1696"/>
              <a:gd name="T30" fmla="*/ 4102101 w 2845"/>
              <a:gd name="T31" fmla="*/ 1219200 h 1696"/>
              <a:gd name="T32" fmla="*/ 3365501 w 2845"/>
              <a:gd name="T33" fmla="*/ 1308100 h 1696"/>
              <a:gd name="T34" fmla="*/ 2552700 w 2845"/>
              <a:gd name="T35" fmla="*/ 1333500 h 1696"/>
              <a:gd name="T36" fmla="*/ 241300 w 2845"/>
              <a:gd name="T37" fmla="*/ 1384300 h 1696"/>
              <a:gd name="T38" fmla="*/ 114300 w 2845"/>
              <a:gd name="T39" fmla="*/ 1701800 h 1696"/>
              <a:gd name="T40" fmla="*/ 0 w 2845"/>
              <a:gd name="T41" fmla="*/ 1930400 h 1696"/>
              <a:gd name="T42" fmla="*/ 279400 w 2845"/>
              <a:gd name="T43" fmla="*/ 2387600 h 1696"/>
              <a:gd name="T44" fmla="*/ 482600 w 2845"/>
              <a:gd name="T45" fmla="*/ 2425700 h 1696"/>
              <a:gd name="T46" fmla="*/ 1473200 w 2845"/>
              <a:gd name="T47" fmla="*/ 2540000 h 1696"/>
              <a:gd name="T48" fmla="*/ 3365501 w 2845"/>
              <a:gd name="T49" fmla="*/ 2540000 h 1696"/>
              <a:gd name="T50" fmla="*/ 3657601 w 2845"/>
              <a:gd name="T51" fmla="*/ 2590800 h 1696"/>
              <a:gd name="T52" fmla="*/ 4051301 w 2845"/>
              <a:gd name="T53" fmla="*/ 2692400 h 169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45"/>
              <a:gd name="T82" fmla="*/ 0 h 1696"/>
              <a:gd name="T83" fmla="*/ 2845 w 2845"/>
              <a:gd name="T84" fmla="*/ 1696 h 169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45" h="1696">
                <a:moveTo>
                  <a:pt x="224" y="0"/>
                </a:moveTo>
                <a:cubicBezTo>
                  <a:pt x="335" y="7"/>
                  <a:pt x="442" y="18"/>
                  <a:pt x="552" y="32"/>
                </a:cubicBezTo>
                <a:cubicBezTo>
                  <a:pt x="591" y="45"/>
                  <a:pt x="624" y="56"/>
                  <a:pt x="664" y="64"/>
                </a:cubicBezTo>
                <a:cubicBezTo>
                  <a:pt x="704" y="90"/>
                  <a:pt x="732" y="95"/>
                  <a:pt x="784" y="96"/>
                </a:cubicBezTo>
                <a:cubicBezTo>
                  <a:pt x="1187" y="101"/>
                  <a:pt x="1589" y="101"/>
                  <a:pt x="1992" y="104"/>
                </a:cubicBezTo>
                <a:cubicBezTo>
                  <a:pt x="2113" y="153"/>
                  <a:pt x="2275" y="129"/>
                  <a:pt x="2408" y="144"/>
                </a:cubicBezTo>
                <a:cubicBezTo>
                  <a:pt x="2475" y="166"/>
                  <a:pt x="2541" y="193"/>
                  <a:pt x="2608" y="216"/>
                </a:cubicBezTo>
                <a:cubicBezTo>
                  <a:pt x="2624" y="222"/>
                  <a:pt x="2656" y="232"/>
                  <a:pt x="2656" y="232"/>
                </a:cubicBezTo>
                <a:cubicBezTo>
                  <a:pt x="2645" y="237"/>
                  <a:pt x="2628" y="237"/>
                  <a:pt x="2624" y="248"/>
                </a:cubicBezTo>
                <a:cubicBezTo>
                  <a:pt x="2620" y="257"/>
                  <a:pt x="2633" y="265"/>
                  <a:pt x="2640" y="272"/>
                </a:cubicBezTo>
                <a:cubicBezTo>
                  <a:pt x="2776" y="408"/>
                  <a:pt x="2660" y="273"/>
                  <a:pt x="2752" y="384"/>
                </a:cubicBezTo>
                <a:cubicBezTo>
                  <a:pt x="2773" y="447"/>
                  <a:pt x="2810" y="500"/>
                  <a:pt x="2840" y="560"/>
                </a:cubicBezTo>
                <a:cubicBezTo>
                  <a:pt x="2823" y="612"/>
                  <a:pt x="2845" y="568"/>
                  <a:pt x="2760" y="600"/>
                </a:cubicBezTo>
                <a:cubicBezTo>
                  <a:pt x="2740" y="608"/>
                  <a:pt x="2723" y="621"/>
                  <a:pt x="2704" y="632"/>
                </a:cubicBezTo>
                <a:cubicBezTo>
                  <a:pt x="2699" y="664"/>
                  <a:pt x="2702" y="699"/>
                  <a:pt x="2688" y="728"/>
                </a:cubicBezTo>
                <a:cubicBezTo>
                  <a:pt x="2676" y="753"/>
                  <a:pt x="2596" y="763"/>
                  <a:pt x="2584" y="768"/>
                </a:cubicBezTo>
                <a:cubicBezTo>
                  <a:pt x="2440" y="825"/>
                  <a:pt x="2273" y="819"/>
                  <a:pt x="2120" y="824"/>
                </a:cubicBezTo>
                <a:cubicBezTo>
                  <a:pt x="1949" y="830"/>
                  <a:pt x="1608" y="840"/>
                  <a:pt x="1608" y="840"/>
                </a:cubicBezTo>
                <a:cubicBezTo>
                  <a:pt x="1128" y="874"/>
                  <a:pt x="601" y="760"/>
                  <a:pt x="152" y="872"/>
                </a:cubicBezTo>
                <a:cubicBezTo>
                  <a:pt x="120" y="937"/>
                  <a:pt x="104" y="1007"/>
                  <a:pt x="72" y="1072"/>
                </a:cubicBezTo>
                <a:cubicBezTo>
                  <a:pt x="47" y="1122"/>
                  <a:pt x="18" y="1162"/>
                  <a:pt x="0" y="1216"/>
                </a:cubicBezTo>
                <a:cubicBezTo>
                  <a:pt x="13" y="1337"/>
                  <a:pt x="58" y="1449"/>
                  <a:pt x="176" y="1504"/>
                </a:cubicBezTo>
                <a:cubicBezTo>
                  <a:pt x="207" y="1518"/>
                  <a:pt x="271" y="1524"/>
                  <a:pt x="304" y="1528"/>
                </a:cubicBezTo>
                <a:cubicBezTo>
                  <a:pt x="527" y="1624"/>
                  <a:pt x="650" y="1595"/>
                  <a:pt x="928" y="1600"/>
                </a:cubicBezTo>
                <a:cubicBezTo>
                  <a:pt x="1328" y="1596"/>
                  <a:pt x="1722" y="1577"/>
                  <a:pt x="2120" y="1600"/>
                </a:cubicBezTo>
                <a:cubicBezTo>
                  <a:pt x="2180" y="1612"/>
                  <a:pt x="2246" y="1614"/>
                  <a:pt x="2304" y="1632"/>
                </a:cubicBezTo>
                <a:cubicBezTo>
                  <a:pt x="2386" y="1657"/>
                  <a:pt x="2465" y="1696"/>
                  <a:pt x="2552" y="1696"/>
                </a:cubicBezTo>
              </a:path>
            </a:pathLst>
          </a:custGeom>
          <a:noFill/>
          <a:ln w="9525" cap="flat" cmpd="sng">
            <a:solidFill>
              <a:srgbClr val="FF0000"/>
            </a:solidFill>
            <a:prstDash val="solid"/>
            <a:round/>
            <a:headEnd type="none" w="med" len="med"/>
            <a:tailEnd type="triangle" w="med" len="med"/>
          </a:ln>
        </p:spPr>
        <p:txBody>
          <a:bodyPr/>
          <a:lstStyle/>
          <a:p>
            <a:endParaRPr lang="en-US"/>
          </a:p>
        </p:txBody>
      </p:sp>
      <p:sp>
        <p:nvSpPr>
          <p:cNvPr id="8" name="Slide Number Placeholder 7"/>
          <p:cNvSpPr>
            <a:spLocks noGrp="1"/>
          </p:cNvSpPr>
          <p:nvPr>
            <p:ph type="sldNum" sz="quarter" idx="12"/>
          </p:nvPr>
        </p:nvSpPr>
        <p:spPr/>
        <p:txBody>
          <a:bodyPr/>
          <a:lstStyle/>
          <a:p>
            <a:pPr>
              <a:defRPr/>
            </a:pPr>
            <a:endParaRPr lang="en-GB"/>
          </a:p>
          <a:p>
            <a:pPr>
              <a:defRPr/>
            </a:pPr>
            <a:fld id="{84591BEC-878A-4FC8-9975-2FDAF60B3ACC}" type="slidenum">
              <a:rPr lang="en-GB"/>
              <a:pPr>
                <a:defRPr/>
              </a:pPr>
              <a:t>4</a:t>
            </a:fld>
            <a:endParaRPr lang="en-GB"/>
          </a:p>
        </p:txBody>
      </p:sp>
      <p:sp>
        <p:nvSpPr>
          <p:cNvPr id="9" name="Footer Placeholder 8"/>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ChangeArrowheads="1"/>
          </p:cNvSpPr>
          <p:nvPr>
            <p:ph type="title"/>
          </p:nvPr>
        </p:nvSpPr>
        <p:spPr>
          <a:xfrm>
            <a:off x="685800" y="2590800"/>
            <a:ext cx="7772400" cy="1143000"/>
          </a:xfrm>
        </p:spPr>
        <p:txBody>
          <a:bodyPr/>
          <a:lstStyle/>
          <a:p>
            <a:r>
              <a:rPr lang="en-US" sz="3600" smtClean="0"/>
              <a:t>A 2D Numerical Example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p:cNvSpPr>
            <a:spLocks noGrp="1" noChangeArrowheads="1"/>
          </p:cNvSpPr>
          <p:nvPr>
            <p:ph type="title"/>
          </p:nvPr>
        </p:nvSpPr>
        <p:spPr>
          <a:xfrm>
            <a:off x="395288" y="404813"/>
            <a:ext cx="8229600" cy="1143000"/>
          </a:xfrm>
        </p:spPr>
        <p:txBody>
          <a:bodyPr/>
          <a:lstStyle/>
          <a:p>
            <a:r>
              <a:rPr lang="en-US" sz="3600" smtClean="0"/>
              <a:t>PCA Example  – Data</a:t>
            </a:r>
          </a:p>
        </p:txBody>
      </p:sp>
      <p:graphicFrame>
        <p:nvGraphicFramePr>
          <p:cNvPr id="9" name="Table 8"/>
          <p:cNvGraphicFramePr>
            <a:graphicFrameLocks noGrp="1"/>
          </p:cNvGraphicFramePr>
          <p:nvPr/>
        </p:nvGraphicFramePr>
        <p:xfrm>
          <a:off x="3779838" y="2420938"/>
          <a:ext cx="2197100" cy="3333750"/>
        </p:xfrm>
        <a:graphic>
          <a:graphicData uri="http://schemas.openxmlformats.org/drawingml/2006/table">
            <a:tbl>
              <a:tblPr/>
              <a:tblGrid>
                <a:gridCol w="1179396"/>
                <a:gridCol w="1017704"/>
              </a:tblGrid>
              <a:tr h="333375">
                <a:tc>
                  <a:txBody>
                    <a:bodyPr/>
                    <a:lstStyle/>
                    <a:p>
                      <a:pPr algn="l" rtl="0" fontAlgn="b"/>
                      <a:r>
                        <a:rPr lang="en-US" sz="2000" b="0" i="0" u="none" strike="noStrike" dirty="0">
                          <a:solidFill>
                            <a:srgbClr val="000000"/>
                          </a:solidFill>
                          <a:latin typeface="Calibri"/>
                        </a:rPr>
                        <a:t>2.5</a:t>
                      </a:r>
                    </a:p>
                  </a:txBody>
                  <a:tcPr marL="342900" marR="0" marT="0" marB="0" anchor="b">
                    <a:lnL>
                      <a:noFill/>
                    </a:lnL>
                    <a:lnR>
                      <a:noFill/>
                    </a:lnR>
                    <a:lnT>
                      <a:noFill/>
                    </a:lnT>
                    <a:lnB>
                      <a:noFill/>
                    </a:lnB>
                  </a:tcPr>
                </a:tc>
                <a:tc>
                  <a:txBody>
                    <a:bodyPr/>
                    <a:lstStyle/>
                    <a:p>
                      <a:pPr algn="l" rtl="0" fontAlgn="b"/>
                      <a:r>
                        <a:rPr lang="en-US" sz="2000" b="0" i="0" u="none" strike="noStrike">
                          <a:solidFill>
                            <a:srgbClr val="000000"/>
                          </a:solidFill>
                          <a:latin typeface="Calibri"/>
                        </a:rPr>
                        <a:t>2.4</a:t>
                      </a:r>
                    </a:p>
                  </a:txBody>
                  <a:tcPr marL="342900" marR="0" marT="0" marB="0" anchor="b">
                    <a:lnL>
                      <a:noFill/>
                    </a:lnL>
                    <a:lnR>
                      <a:noFill/>
                    </a:lnR>
                    <a:lnT>
                      <a:noFill/>
                    </a:lnT>
                    <a:lnB>
                      <a:noFill/>
                    </a:lnB>
                  </a:tcPr>
                </a:tc>
              </a:tr>
              <a:tr h="333375">
                <a:tc>
                  <a:txBody>
                    <a:bodyPr/>
                    <a:lstStyle/>
                    <a:p>
                      <a:pPr algn="l" rtl="0" fontAlgn="b"/>
                      <a:r>
                        <a:rPr lang="en-US" sz="2000" b="0" i="0" u="none" strike="noStrike">
                          <a:solidFill>
                            <a:srgbClr val="000000"/>
                          </a:solidFill>
                          <a:latin typeface="Calibri"/>
                        </a:rPr>
                        <a:t>0.5</a:t>
                      </a:r>
                    </a:p>
                  </a:txBody>
                  <a:tcPr marL="342900" marR="0" marT="0" marB="0" anchor="b">
                    <a:lnL>
                      <a:noFill/>
                    </a:lnL>
                    <a:lnR>
                      <a:noFill/>
                    </a:lnR>
                    <a:lnT>
                      <a:noFill/>
                    </a:lnT>
                    <a:lnB>
                      <a:noFill/>
                    </a:lnB>
                  </a:tcPr>
                </a:tc>
                <a:tc>
                  <a:txBody>
                    <a:bodyPr/>
                    <a:lstStyle/>
                    <a:p>
                      <a:pPr algn="l" rtl="0" fontAlgn="b"/>
                      <a:r>
                        <a:rPr lang="en-US" sz="2000" b="0" i="0" u="none" strike="noStrike">
                          <a:solidFill>
                            <a:srgbClr val="000000"/>
                          </a:solidFill>
                          <a:latin typeface="Calibri"/>
                        </a:rPr>
                        <a:t>0.7</a:t>
                      </a:r>
                    </a:p>
                  </a:txBody>
                  <a:tcPr marL="342900" marR="0" marT="0" marB="0" anchor="b">
                    <a:lnL>
                      <a:noFill/>
                    </a:lnL>
                    <a:lnR>
                      <a:noFill/>
                    </a:lnR>
                    <a:lnT>
                      <a:noFill/>
                    </a:lnT>
                    <a:lnB>
                      <a:noFill/>
                    </a:lnB>
                  </a:tcPr>
                </a:tc>
              </a:tr>
              <a:tr h="333375">
                <a:tc>
                  <a:txBody>
                    <a:bodyPr/>
                    <a:lstStyle/>
                    <a:p>
                      <a:pPr algn="l" rtl="0" fontAlgn="b"/>
                      <a:r>
                        <a:rPr lang="en-US" sz="2000" b="0" i="0" u="none" strike="noStrike">
                          <a:solidFill>
                            <a:srgbClr val="000000"/>
                          </a:solidFill>
                          <a:latin typeface="Calibri"/>
                        </a:rPr>
                        <a:t>2.2</a:t>
                      </a:r>
                    </a:p>
                  </a:txBody>
                  <a:tcPr marL="342900" marR="0" marT="0" marB="0" anchor="b">
                    <a:lnL>
                      <a:noFill/>
                    </a:lnL>
                    <a:lnR>
                      <a:noFill/>
                    </a:lnR>
                    <a:lnT>
                      <a:noFill/>
                    </a:lnT>
                    <a:lnB>
                      <a:noFill/>
                    </a:lnB>
                  </a:tcPr>
                </a:tc>
                <a:tc>
                  <a:txBody>
                    <a:bodyPr/>
                    <a:lstStyle/>
                    <a:p>
                      <a:pPr algn="l" rtl="0" fontAlgn="b"/>
                      <a:r>
                        <a:rPr lang="en-US" sz="2000" b="0" i="0" u="none" strike="noStrike">
                          <a:solidFill>
                            <a:srgbClr val="000000"/>
                          </a:solidFill>
                          <a:latin typeface="Calibri"/>
                        </a:rPr>
                        <a:t>2.9</a:t>
                      </a:r>
                    </a:p>
                  </a:txBody>
                  <a:tcPr marL="342900" marR="0" marT="0" marB="0" anchor="b">
                    <a:lnL>
                      <a:noFill/>
                    </a:lnL>
                    <a:lnR>
                      <a:noFill/>
                    </a:lnR>
                    <a:lnT>
                      <a:noFill/>
                    </a:lnT>
                    <a:lnB>
                      <a:noFill/>
                    </a:lnB>
                  </a:tcPr>
                </a:tc>
              </a:tr>
              <a:tr h="333375">
                <a:tc>
                  <a:txBody>
                    <a:bodyPr/>
                    <a:lstStyle/>
                    <a:p>
                      <a:pPr algn="l" rtl="0" fontAlgn="b"/>
                      <a:r>
                        <a:rPr lang="en-US" sz="2000" b="0" i="0" u="none" strike="noStrike">
                          <a:solidFill>
                            <a:srgbClr val="000000"/>
                          </a:solidFill>
                          <a:latin typeface="Calibri"/>
                        </a:rPr>
                        <a:t>1.9</a:t>
                      </a:r>
                    </a:p>
                  </a:txBody>
                  <a:tcPr marL="342900" marR="0" marT="0" marB="0" anchor="b">
                    <a:lnL>
                      <a:noFill/>
                    </a:lnL>
                    <a:lnR>
                      <a:noFill/>
                    </a:lnR>
                    <a:lnT>
                      <a:noFill/>
                    </a:lnT>
                    <a:lnB>
                      <a:noFill/>
                    </a:lnB>
                  </a:tcPr>
                </a:tc>
                <a:tc>
                  <a:txBody>
                    <a:bodyPr/>
                    <a:lstStyle/>
                    <a:p>
                      <a:pPr algn="l" rtl="0" fontAlgn="b"/>
                      <a:r>
                        <a:rPr lang="en-US" sz="2000" b="0" i="0" u="none" strike="noStrike">
                          <a:solidFill>
                            <a:srgbClr val="000000"/>
                          </a:solidFill>
                          <a:latin typeface="Calibri"/>
                        </a:rPr>
                        <a:t>2.2</a:t>
                      </a:r>
                    </a:p>
                  </a:txBody>
                  <a:tcPr marL="342900" marR="0" marT="0" marB="0" anchor="b">
                    <a:lnL>
                      <a:noFill/>
                    </a:lnL>
                    <a:lnR>
                      <a:noFill/>
                    </a:lnR>
                    <a:lnT>
                      <a:noFill/>
                    </a:lnT>
                    <a:lnB>
                      <a:noFill/>
                    </a:lnB>
                  </a:tcPr>
                </a:tc>
              </a:tr>
              <a:tr h="333375">
                <a:tc>
                  <a:txBody>
                    <a:bodyPr/>
                    <a:lstStyle/>
                    <a:p>
                      <a:pPr algn="l" rtl="0" fontAlgn="b"/>
                      <a:r>
                        <a:rPr lang="en-US" sz="2000" b="0" i="0" u="none" strike="noStrike">
                          <a:solidFill>
                            <a:srgbClr val="000000"/>
                          </a:solidFill>
                          <a:latin typeface="Calibri"/>
                        </a:rPr>
                        <a:t>3.1</a:t>
                      </a:r>
                    </a:p>
                  </a:txBody>
                  <a:tcPr marL="342900" marR="0" marT="0" marB="0" anchor="b">
                    <a:lnL>
                      <a:noFill/>
                    </a:lnL>
                    <a:lnR>
                      <a:noFill/>
                    </a:lnR>
                    <a:lnT>
                      <a:noFill/>
                    </a:lnT>
                    <a:lnB>
                      <a:noFill/>
                    </a:lnB>
                  </a:tcPr>
                </a:tc>
                <a:tc>
                  <a:txBody>
                    <a:bodyPr/>
                    <a:lstStyle/>
                    <a:p>
                      <a:pPr algn="l" rtl="0" fontAlgn="b"/>
                      <a:r>
                        <a:rPr lang="en-US" sz="2000" b="0" i="0" u="none" strike="noStrike">
                          <a:solidFill>
                            <a:srgbClr val="000000"/>
                          </a:solidFill>
                          <a:latin typeface="Calibri"/>
                        </a:rPr>
                        <a:t>3</a:t>
                      </a:r>
                    </a:p>
                  </a:txBody>
                  <a:tcPr marL="342900" marR="0" marT="0" marB="0" anchor="b">
                    <a:lnL>
                      <a:noFill/>
                    </a:lnL>
                    <a:lnR>
                      <a:noFill/>
                    </a:lnR>
                    <a:lnT>
                      <a:noFill/>
                    </a:lnT>
                    <a:lnB>
                      <a:noFill/>
                    </a:lnB>
                  </a:tcPr>
                </a:tc>
              </a:tr>
              <a:tr h="333375">
                <a:tc>
                  <a:txBody>
                    <a:bodyPr/>
                    <a:lstStyle/>
                    <a:p>
                      <a:pPr algn="l" rtl="0" fontAlgn="b"/>
                      <a:r>
                        <a:rPr lang="en-US" sz="2000" b="0" i="0" u="none" strike="noStrike">
                          <a:solidFill>
                            <a:srgbClr val="000000"/>
                          </a:solidFill>
                          <a:latin typeface="Calibri"/>
                        </a:rPr>
                        <a:t>2.3</a:t>
                      </a:r>
                    </a:p>
                  </a:txBody>
                  <a:tcPr marL="342900" marR="0" marT="0" marB="0" anchor="b">
                    <a:lnL>
                      <a:noFill/>
                    </a:lnL>
                    <a:lnR>
                      <a:noFill/>
                    </a:lnR>
                    <a:lnT>
                      <a:noFill/>
                    </a:lnT>
                    <a:lnB>
                      <a:noFill/>
                    </a:lnB>
                  </a:tcPr>
                </a:tc>
                <a:tc>
                  <a:txBody>
                    <a:bodyPr/>
                    <a:lstStyle/>
                    <a:p>
                      <a:pPr algn="l" rtl="0" fontAlgn="b"/>
                      <a:r>
                        <a:rPr lang="en-US" sz="2000" b="0" i="0" u="none" strike="noStrike" dirty="0">
                          <a:solidFill>
                            <a:srgbClr val="000000"/>
                          </a:solidFill>
                          <a:latin typeface="Calibri"/>
                        </a:rPr>
                        <a:t>2.7</a:t>
                      </a:r>
                    </a:p>
                  </a:txBody>
                  <a:tcPr marL="342900" marR="0" marT="0" marB="0" anchor="b">
                    <a:lnL>
                      <a:noFill/>
                    </a:lnL>
                    <a:lnR>
                      <a:noFill/>
                    </a:lnR>
                    <a:lnT>
                      <a:noFill/>
                    </a:lnT>
                    <a:lnB>
                      <a:noFill/>
                    </a:lnB>
                  </a:tcPr>
                </a:tc>
              </a:tr>
              <a:tr h="333375">
                <a:tc>
                  <a:txBody>
                    <a:bodyPr/>
                    <a:lstStyle/>
                    <a:p>
                      <a:pPr algn="l" rtl="0" fontAlgn="b"/>
                      <a:r>
                        <a:rPr lang="en-US" sz="2000" b="0" i="0" u="none" strike="noStrike">
                          <a:solidFill>
                            <a:srgbClr val="000000"/>
                          </a:solidFill>
                          <a:latin typeface="Calibri"/>
                        </a:rPr>
                        <a:t>2</a:t>
                      </a:r>
                    </a:p>
                  </a:txBody>
                  <a:tcPr marL="342900" marR="0" marT="0" marB="0" anchor="b">
                    <a:lnL>
                      <a:noFill/>
                    </a:lnL>
                    <a:lnR>
                      <a:noFill/>
                    </a:lnR>
                    <a:lnT>
                      <a:noFill/>
                    </a:lnT>
                    <a:lnB>
                      <a:noFill/>
                    </a:lnB>
                  </a:tcPr>
                </a:tc>
                <a:tc>
                  <a:txBody>
                    <a:bodyPr/>
                    <a:lstStyle/>
                    <a:p>
                      <a:pPr algn="l" rtl="0" fontAlgn="b"/>
                      <a:r>
                        <a:rPr lang="en-US" sz="2000" b="0" i="0" u="none" strike="noStrike">
                          <a:solidFill>
                            <a:srgbClr val="000000"/>
                          </a:solidFill>
                          <a:latin typeface="Calibri"/>
                        </a:rPr>
                        <a:t>1.6</a:t>
                      </a:r>
                    </a:p>
                  </a:txBody>
                  <a:tcPr marL="342900" marR="0" marT="0" marB="0" anchor="b">
                    <a:lnL>
                      <a:noFill/>
                    </a:lnL>
                    <a:lnR>
                      <a:noFill/>
                    </a:lnR>
                    <a:lnT>
                      <a:noFill/>
                    </a:lnT>
                    <a:lnB>
                      <a:noFill/>
                    </a:lnB>
                  </a:tcPr>
                </a:tc>
              </a:tr>
              <a:tr h="333375">
                <a:tc>
                  <a:txBody>
                    <a:bodyPr/>
                    <a:lstStyle/>
                    <a:p>
                      <a:pPr algn="l" rtl="0" fontAlgn="b"/>
                      <a:r>
                        <a:rPr lang="en-US" sz="2000" b="0" i="0" u="none" strike="noStrike">
                          <a:solidFill>
                            <a:srgbClr val="000000"/>
                          </a:solidFill>
                          <a:latin typeface="Calibri"/>
                        </a:rPr>
                        <a:t>1</a:t>
                      </a:r>
                    </a:p>
                  </a:txBody>
                  <a:tcPr marL="342900" marR="0" marT="0" marB="0" anchor="b">
                    <a:lnL>
                      <a:noFill/>
                    </a:lnL>
                    <a:lnR>
                      <a:noFill/>
                    </a:lnR>
                    <a:lnT>
                      <a:noFill/>
                    </a:lnT>
                    <a:lnB>
                      <a:noFill/>
                    </a:lnB>
                  </a:tcPr>
                </a:tc>
                <a:tc>
                  <a:txBody>
                    <a:bodyPr/>
                    <a:lstStyle/>
                    <a:p>
                      <a:pPr algn="l" rtl="0" fontAlgn="b"/>
                      <a:r>
                        <a:rPr lang="en-US" sz="2000" b="0" i="0" u="none" strike="noStrike">
                          <a:solidFill>
                            <a:srgbClr val="000000"/>
                          </a:solidFill>
                          <a:latin typeface="Calibri"/>
                        </a:rPr>
                        <a:t>1.1</a:t>
                      </a:r>
                    </a:p>
                  </a:txBody>
                  <a:tcPr marL="342900" marR="0" marT="0" marB="0" anchor="b">
                    <a:lnL>
                      <a:noFill/>
                    </a:lnL>
                    <a:lnR>
                      <a:noFill/>
                    </a:lnR>
                    <a:lnT>
                      <a:noFill/>
                    </a:lnT>
                    <a:lnB>
                      <a:noFill/>
                    </a:lnB>
                  </a:tcPr>
                </a:tc>
              </a:tr>
              <a:tr h="333375">
                <a:tc>
                  <a:txBody>
                    <a:bodyPr/>
                    <a:lstStyle/>
                    <a:p>
                      <a:pPr algn="l" rtl="0" fontAlgn="b"/>
                      <a:r>
                        <a:rPr lang="en-US" sz="2000" b="0" i="0" u="none" strike="noStrike">
                          <a:solidFill>
                            <a:srgbClr val="000000"/>
                          </a:solidFill>
                          <a:latin typeface="Calibri"/>
                        </a:rPr>
                        <a:t>1.5</a:t>
                      </a:r>
                    </a:p>
                  </a:txBody>
                  <a:tcPr marL="342900" marR="0" marT="0" marB="0" anchor="b">
                    <a:lnL>
                      <a:noFill/>
                    </a:lnL>
                    <a:lnR>
                      <a:noFill/>
                    </a:lnR>
                    <a:lnT>
                      <a:noFill/>
                    </a:lnT>
                    <a:lnB>
                      <a:noFill/>
                    </a:lnB>
                  </a:tcPr>
                </a:tc>
                <a:tc>
                  <a:txBody>
                    <a:bodyPr/>
                    <a:lstStyle/>
                    <a:p>
                      <a:pPr algn="l" rtl="0" fontAlgn="b"/>
                      <a:r>
                        <a:rPr lang="en-US" sz="2000" b="0" i="0" u="none" strike="noStrike">
                          <a:solidFill>
                            <a:srgbClr val="000000"/>
                          </a:solidFill>
                          <a:latin typeface="Calibri"/>
                        </a:rPr>
                        <a:t>1.6</a:t>
                      </a:r>
                    </a:p>
                  </a:txBody>
                  <a:tcPr marL="342900" marR="0" marT="0" marB="0" anchor="b">
                    <a:lnL>
                      <a:noFill/>
                    </a:lnL>
                    <a:lnR>
                      <a:noFill/>
                    </a:lnR>
                    <a:lnT>
                      <a:noFill/>
                    </a:lnT>
                    <a:lnB>
                      <a:noFill/>
                    </a:lnB>
                  </a:tcPr>
                </a:tc>
              </a:tr>
              <a:tr h="333375">
                <a:tc>
                  <a:txBody>
                    <a:bodyPr/>
                    <a:lstStyle/>
                    <a:p>
                      <a:pPr algn="l" rtl="0" fontAlgn="b"/>
                      <a:r>
                        <a:rPr lang="en-US" sz="2000" b="0" i="0" u="none" strike="noStrike">
                          <a:solidFill>
                            <a:srgbClr val="000000"/>
                          </a:solidFill>
                          <a:latin typeface="Calibri"/>
                        </a:rPr>
                        <a:t>1.1</a:t>
                      </a:r>
                    </a:p>
                  </a:txBody>
                  <a:tcPr marL="342900" marR="0" marT="0" marB="0" anchor="b">
                    <a:lnL>
                      <a:noFill/>
                    </a:lnL>
                    <a:lnR>
                      <a:noFill/>
                    </a:lnR>
                    <a:lnT>
                      <a:noFill/>
                    </a:lnT>
                    <a:lnB>
                      <a:noFill/>
                    </a:lnB>
                  </a:tcPr>
                </a:tc>
                <a:tc>
                  <a:txBody>
                    <a:bodyPr/>
                    <a:lstStyle/>
                    <a:p>
                      <a:pPr algn="l" rtl="0" fontAlgn="b"/>
                      <a:r>
                        <a:rPr lang="en-US" sz="2000" b="0" i="0" u="none" strike="noStrike" dirty="0">
                          <a:solidFill>
                            <a:srgbClr val="000000"/>
                          </a:solidFill>
                          <a:latin typeface="Calibri"/>
                        </a:rPr>
                        <a:t>0.9</a:t>
                      </a:r>
                    </a:p>
                  </a:txBody>
                  <a:tcPr marL="342900" marR="0" marT="0" marB="0" anchor="b">
                    <a:lnL>
                      <a:noFill/>
                    </a:lnL>
                    <a:lnR>
                      <a:noFill/>
                    </a:lnR>
                    <a:lnT>
                      <a:noFill/>
                    </a:lnT>
                    <a:lnB>
                      <a:noFill/>
                    </a:lnB>
                  </a:tcPr>
                </a:tc>
              </a:tr>
            </a:tbl>
          </a:graphicData>
        </a:graphic>
      </p:graphicFrame>
      <p:sp>
        <p:nvSpPr>
          <p:cNvPr id="147479" name="Content Placeholder 9"/>
          <p:cNvSpPr>
            <a:spLocks noGrp="1"/>
          </p:cNvSpPr>
          <p:nvPr>
            <p:ph idx="1"/>
          </p:nvPr>
        </p:nvSpPr>
        <p:spPr/>
        <p:txBody>
          <a:bodyPr/>
          <a:lstStyle/>
          <a:p>
            <a:r>
              <a:rPr lang="en-GB" smtClean="0"/>
              <a:t>Original data</a:t>
            </a:r>
            <a:endParaRPr lang="en-US" smtClean="0"/>
          </a:p>
        </p:txBody>
      </p:sp>
      <p:sp>
        <p:nvSpPr>
          <p:cNvPr id="147480" name="TextBox 10"/>
          <p:cNvSpPr txBox="1">
            <a:spLocks noChangeArrowheads="1"/>
          </p:cNvSpPr>
          <p:nvPr/>
        </p:nvSpPr>
        <p:spPr bwMode="auto">
          <a:xfrm>
            <a:off x="4140200" y="2060575"/>
            <a:ext cx="1489075" cy="369888"/>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1800"/>
              <a:t>x	   y</a:t>
            </a:r>
            <a:endParaRPr lang="en-US" sz="180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2"/>
          <p:cNvSpPr>
            <a:spLocks noGrp="1" noChangeArrowheads="1"/>
          </p:cNvSpPr>
          <p:nvPr>
            <p:ph type="title"/>
          </p:nvPr>
        </p:nvSpPr>
        <p:spPr>
          <a:xfrm>
            <a:off x="468313" y="188913"/>
            <a:ext cx="8229600" cy="1143000"/>
          </a:xfrm>
        </p:spPr>
        <p:txBody>
          <a:bodyPr/>
          <a:lstStyle/>
          <a:p>
            <a:r>
              <a:rPr lang="en-US" sz="4000" smtClean="0"/>
              <a:t>STEP 1</a:t>
            </a:r>
          </a:p>
        </p:txBody>
      </p:sp>
      <p:sp>
        <p:nvSpPr>
          <p:cNvPr id="149506" name="Rectangle 3"/>
          <p:cNvSpPr>
            <a:spLocks noGrp="1" noChangeArrowheads="1"/>
          </p:cNvSpPr>
          <p:nvPr>
            <p:ph type="body" idx="1"/>
          </p:nvPr>
        </p:nvSpPr>
        <p:spPr/>
        <p:txBody>
          <a:bodyPr/>
          <a:lstStyle/>
          <a:p>
            <a:r>
              <a:rPr lang="en-US" sz="2000" smtClean="0"/>
              <a:t>Subtract the mean</a:t>
            </a:r>
          </a:p>
          <a:p>
            <a:pPr>
              <a:buFontTx/>
              <a:buNone/>
            </a:pPr>
            <a:r>
              <a:rPr lang="en-US" sz="2000" smtClean="0"/>
              <a:t>	</a:t>
            </a:r>
          </a:p>
          <a:p>
            <a:r>
              <a:rPr lang="en-US" sz="2000" smtClean="0"/>
              <a:t>from each of the data dimensions. All the x values have average (x) subtracted and y values have average (y) subtracted from them. This produces a data set whose mean is zero.</a:t>
            </a:r>
          </a:p>
          <a:p>
            <a:pPr>
              <a:buFontTx/>
              <a:buNone/>
            </a:pPr>
            <a:endParaRPr lang="en-US" sz="2000" smtClean="0"/>
          </a:p>
          <a:p>
            <a:r>
              <a:rPr lang="en-US" sz="2000" smtClean="0"/>
              <a:t>Subtracting the mean makes variance and covariance calculation easier by simplifying their equations. The variance and co-variance values are not affected by the mean value.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ChangeArrowheads="1"/>
          </p:cNvSpPr>
          <p:nvPr>
            <p:ph type="title"/>
          </p:nvPr>
        </p:nvSpPr>
        <p:spPr>
          <a:xfrm>
            <a:off x="395288" y="404813"/>
            <a:ext cx="8229600" cy="1143000"/>
          </a:xfrm>
        </p:spPr>
        <p:txBody>
          <a:bodyPr/>
          <a:lstStyle/>
          <a:p>
            <a:r>
              <a:rPr lang="en-US" sz="3600" smtClean="0"/>
              <a:t>STEP 1</a:t>
            </a:r>
          </a:p>
        </p:txBody>
      </p:sp>
      <p:sp>
        <p:nvSpPr>
          <p:cNvPr id="151554" name="Content Placeholder 4"/>
          <p:cNvSpPr>
            <a:spLocks noGrp="1"/>
          </p:cNvSpPr>
          <p:nvPr>
            <p:ph idx="1"/>
          </p:nvPr>
        </p:nvSpPr>
        <p:spPr/>
        <p:txBody>
          <a:bodyPr/>
          <a:lstStyle/>
          <a:p>
            <a:r>
              <a:rPr lang="en-GB" smtClean="0"/>
              <a:t>Zero-mean data</a:t>
            </a:r>
            <a:endParaRPr lang="en-US" smtClean="0"/>
          </a:p>
        </p:txBody>
      </p:sp>
      <p:graphicFrame>
        <p:nvGraphicFramePr>
          <p:cNvPr id="7" name="Table 6"/>
          <p:cNvGraphicFramePr>
            <a:graphicFrameLocks noGrp="1"/>
          </p:cNvGraphicFramePr>
          <p:nvPr/>
        </p:nvGraphicFramePr>
        <p:xfrm>
          <a:off x="3851275" y="2349500"/>
          <a:ext cx="1130300" cy="3333750"/>
        </p:xfrm>
        <a:graphic>
          <a:graphicData uri="http://schemas.openxmlformats.org/drawingml/2006/table">
            <a:tbl>
              <a:tblPr/>
              <a:tblGrid>
                <a:gridCol w="522408"/>
                <a:gridCol w="607892"/>
              </a:tblGrid>
              <a:tr h="333375">
                <a:tc>
                  <a:txBody>
                    <a:bodyPr/>
                    <a:lstStyle/>
                    <a:p>
                      <a:pPr algn="ctr" fontAlgn="b"/>
                      <a:r>
                        <a:rPr lang="en-US" sz="1100" b="0" i="0" u="none" strike="noStrike">
                          <a:solidFill>
                            <a:srgbClr val="000000"/>
                          </a:solidFill>
                          <a:latin typeface="Calibri"/>
                        </a:rPr>
                        <a:t>0.69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0.49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-1.31</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-1.21</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0.39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0.99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0.09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0.29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1.29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1.09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0.49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0.79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0.19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-0.31</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-0.81</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-0.81</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-0.31</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-0.31</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-0.71</a:t>
                      </a: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-1.01</a:t>
                      </a: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2"/>
          <p:cNvSpPr>
            <a:spLocks noGrp="1" noChangeArrowheads="1"/>
          </p:cNvSpPr>
          <p:nvPr>
            <p:ph type="title"/>
          </p:nvPr>
        </p:nvSpPr>
        <p:spPr>
          <a:xfrm>
            <a:off x="468313" y="333375"/>
            <a:ext cx="8229600" cy="1143000"/>
          </a:xfrm>
        </p:spPr>
        <p:txBody>
          <a:bodyPr/>
          <a:lstStyle/>
          <a:p>
            <a:r>
              <a:rPr lang="en-US" sz="3600" smtClean="0"/>
              <a:t>STEP 1</a:t>
            </a:r>
          </a:p>
        </p:txBody>
      </p:sp>
      <p:graphicFrame>
        <p:nvGraphicFramePr>
          <p:cNvPr id="6" name="Chart 5"/>
          <p:cNvGraphicFramePr/>
          <p:nvPr/>
        </p:nvGraphicFramePr>
        <p:xfrm>
          <a:off x="611560" y="2276872"/>
          <a:ext cx="3960440" cy="27363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644008" y="2276872"/>
          <a:ext cx="4176464" cy="2592288"/>
        </p:xfrm>
        <a:graphic>
          <a:graphicData uri="http://schemas.openxmlformats.org/drawingml/2006/chart">
            <c:chart xmlns:c="http://schemas.openxmlformats.org/drawingml/2006/chart" xmlns:r="http://schemas.openxmlformats.org/officeDocument/2006/relationships" r:id="rId4"/>
          </a:graphicData>
        </a:graphic>
      </p:graphicFrame>
      <p:sp>
        <p:nvSpPr>
          <p:cNvPr id="153604" name="TextBox 7"/>
          <p:cNvSpPr txBox="1">
            <a:spLocks noChangeArrowheads="1"/>
          </p:cNvSpPr>
          <p:nvPr/>
        </p:nvSpPr>
        <p:spPr bwMode="auto">
          <a:xfrm>
            <a:off x="1763713" y="5300663"/>
            <a:ext cx="1182687"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Original</a:t>
            </a:r>
            <a:endParaRPr lang="en-US" sz="2000"/>
          </a:p>
        </p:txBody>
      </p:sp>
      <p:sp>
        <p:nvSpPr>
          <p:cNvPr id="153605" name="TextBox 8"/>
          <p:cNvSpPr txBox="1">
            <a:spLocks noChangeArrowheads="1"/>
          </p:cNvSpPr>
          <p:nvPr/>
        </p:nvSpPr>
        <p:spPr bwMode="auto">
          <a:xfrm>
            <a:off x="6011863" y="5300663"/>
            <a:ext cx="1604962"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Zero-mean</a:t>
            </a:r>
            <a:endParaRPr lang="en-US" sz="20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2"/>
          <p:cNvSpPr>
            <a:spLocks noGrp="1" noChangeArrowheads="1"/>
          </p:cNvSpPr>
          <p:nvPr>
            <p:ph type="title"/>
          </p:nvPr>
        </p:nvSpPr>
        <p:spPr>
          <a:xfrm>
            <a:off x="468313" y="188913"/>
            <a:ext cx="8229600" cy="1143000"/>
          </a:xfrm>
        </p:spPr>
        <p:txBody>
          <a:bodyPr/>
          <a:lstStyle/>
          <a:p>
            <a:r>
              <a:rPr lang="en-US" sz="3600" smtClean="0"/>
              <a:t>STEP 2</a:t>
            </a:r>
          </a:p>
        </p:txBody>
      </p:sp>
      <p:sp>
        <p:nvSpPr>
          <p:cNvPr id="155650" name="Rectangle 3"/>
          <p:cNvSpPr>
            <a:spLocks noGrp="1" noChangeArrowheads="1"/>
          </p:cNvSpPr>
          <p:nvPr>
            <p:ph type="body" idx="1"/>
          </p:nvPr>
        </p:nvSpPr>
        <p:spPr>
          <a:xfrm>
            <a:off x="457200" y="1219200"/>
            <a:ext cx="8229600" cy="4525963"/>
          </a:xfrm>
        </p:spPr>
        <p:txBody>
          <a:bodyPr/>
          <a:lstStyle/>
          <a:p>
            <a:r>
              <a:rPr lang="en-US" sz="2800" smtClean="0"/>
              <a:t>Calculate the covariance matrix</a:t>
            </a:r>
          </a:p>
          <a:p>
            <a:endParaRPr lang="en-US" sz="2800" smtClean="0"/>
          </a:p>
          <a:p>
            <a:pPr>
              <a:buFontTx/>
              <a:buNone/>
            </a:pPr>
            <a:r>
              <a:rPr lang="en-US" sz="2800" smtClean="0"/>
              <a:t>	cov =       .616555556    .615444444</a:t>
            </a:r>
          </a:p>
          <a:p>
            <a:pPr>
              <a:buFontTx/>
              <a:buNone/>
            </a:pPr>
            <a:r>
              <a:rPr lang="en-US" sz="2800" smtClean="0"/>
              <a:t>		           .615444444    .716555556</a:t>
            </a:r>
          </a:p>
          <a:p>
            <a:pPr>
              <a:buFontTx/>
              <a:buNone/>
            </a:pPr>
            <a:endParaRPr lang="en-US" sz="2800" smtClean="0"/>
          </a:p>
          <a:p>
            <a:r>
              <a:rPr lang="en-US" sz="2800" smtClean="0"/>
              <a:t>since the non-diagonal elements in this covariance matrix are positive, we should expect that both the x and y variable increase together.</a:t>
            </a:r>
          </a:p>
          <a:p>
            <a:pPr>
              <a:buFontTx/>
              <a:buNone/>
            </a:pPr>
            <a:endParaRPr lang="en-US" sz="2800" smtClean="0"/>
          </a:p>
        </p:txBody>
      </p:sp>
      <p:sp>
        <p:nvSpPr>
          <p:cNvPr id="155651" name="AutoShape 4"/>
          <p:cNvSpPr>
            <a:spLocks noChangeArrowheads="1"/>
          </p:cNvSpPr>
          <p:nvPr/>
        </p:nvSpPr>
        <p:spPr bwMode="auto">
          <a:xfrm>
            <a:off x="1908175" y="2205038"/>
            <a:ext cx="5040313" cy="1031875"/>
          </a:xfrm>
          <a:prstGeom prst="bracketPair">
            <a:avLst>
              <a:gd name="adj" fmla="val 16667"/>
            </a:avLst>
          </a:prstGeom>
          <a:noFill/>
          <a:ln w="9525">
            <a:solidFill>
              <a:schemeClr val="tx1"/>
            </a:solidFill>
            <a:round/>
            <a:headEnd/>
            <a:tailEnd/>
          </a:ln>
        </p:spPr>
        <p:txBody>
          <a:bodyPr wrap="none" anchor="ctr"/>
          <a:lstStyle/>
          <a:p>
            <a:pPr>
              <a:spcBef>
                <a:spcPct val="20000"/>
              </a:spcBef>
              <a:buClr>
                <a:srgbClr val="0E1F54"/>
              </a:buClr>
              <a:buFont typeface="Wingdings" pitchFamily="2" charset="2"/>
              <a:buNone/>
            </a:pP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2"/>
          <p:cNvSpPr>
            <a:spLocks noGrp="1" noChangeArrowheads="1"/>
          </p:cNvSpPr>
          <p:nvPr>
            <p:ph type="title"/>
          </p:nvPr>
        </p:nvSpPr>
        <p:spPr>
          <a:xfrm>
            <a:off x="468313" y="333375"/>
            <a:ext cx="8229600" cy="1143000"/>
          </a:xfrm>
        </p:spPr>
        <p:txBody>
          <a:bodyPr/>
          <a:lstStyle/>
          <a:p>
            <a:r>
              <a:rPr lang="en-US" sz="3600" smtClean="0"/>
              <a:t>STEP 3</a:t>
            </a:r>
          </a:p>
        </p:txBody>
      </p:sp>
      <p:sp>
        <p:nvSpPr>
          <p:cNvPr id="1952771" name="Rectangle 3"/>
          <p:cNvSpPr>
            <a:spLocks noGrp="1" noChangeArrowheads="1"/>
          </p:cNvSpPr>
          <p:nvPr>
            <p:ph type="body" idx="1"/>
          </p:nvPr>
        </p:nvSpPr>
        <p:spPr/>
        <p:txBody>
          <a:bodyPr rtlCol="0">
            <a:normAutofit lnSpcReduction="10000"/>
          </a:bodyPr>
          <a:lstStyle/>
          <a:p>
            <a:pPr fontAlgn="auto">
              <a:spcAft>
                <a:spcPts val="0"/>
              </a:spcAft>
              <a:buFont typeface="Arial" pitchFamily="34" charset="0"/>
              <a:buChar char="•"/>
              <a:defRPr/>
            </a:pPr>
            <a:r>
              <a:rPr lang="en-US" dirty="0"/>
              <a:t>Calculate the eigenvectors and </a:t>
            </a:r>
            <a:r>
              <a:rPr lang="en-US" dirty="0" err="1"/>
              <a:t>eigenvalues</a:t>
            </a:r>
            <a:r>
              <a:rPr lang="en-US" dirty="0"/>
              <a:t> of the covariance </a:t>
            </a:r>
            <a:r>
              <a:rPr lang="en-US" dirty="0" smtClean="0"/>
              <a:t>matrix</a:t>
            </a:r>
          </a:p>
          <a:p>
            <a:pPr fontAlgn="auto">
              <a:spcAft>
                <a:spcPts val="0"/>
              </a:spcAft>
              <a:buFont typeface="Arial" pitchFamily="34" charset="0"/>
              <a:buChar char="•"/>
              <a:defRPr/>
            </a:pPr>
            <a:endParaRPr lang="en-US" dirty="0"/>
          </a:p>
          <a:p>
            <a:pPr fontAlgn="auto">
              <a:spcAft>
                <a:spcPts val="0"/>
              </a:spcAft>
              <a:buFontTx/>
              <a:buNone/>
              <a:defRPr/>
            </a:pPr>
            <a:r>
              <a:rPr lang="en-US" dirty="0"/>
              <a:t>			</a:t>
            </a:r>
            <a:r>
              <a:rPr lang="en-US" dirty="0" err="1"/>
              <a:t>eigenvalues</a:t>
            </a:r>
            <a:r>
              <a:rPr lang="en-US" dirty="0"/>
              <a:t> = .0490833989</a:t>
            </a:r>
          </a:p>
          <a:p>
            <a:pPr fontAlgn="auto">
              <a:spcAft>
                <a:spcPts val="0"/>
              </a:spcAft>
              <a:buFontTx/>
              <a:buNone/>
              <a:defRPr/>
            </a:pPr>
            <a:r>
              <a:rPr lang="en-US" dirty="0"/>
              <a:t>					       1.28402771</a:t>
            </a:r>
          </a:p>
          <a:p>
            <a:pPr fontAlgn="auto">
              <a:spcAft>
                <a:spcPts val="0"/>
              </a:spcAft>
              <a:buFontTx/>
              <a:buNone/>
              <a:defRPr/>
            </a:pPr>
            <a:r>
              <a:rPr lang="en-US" dirty="0"/>
              <a:t>	</a:t>
            </a:r>
            <a:endParaRPr lang="en-US" dirty="0" smtClean="0"/>
          </a:p>
          <a:p>
            <a:pPr fontAlgn="auto">
              <a:spcAft>
                <a:spcPts val="0"/>
              </a:spcAft>
              <a:buFontTx/>
              <a:buNone/>
              <a:defRPr/>
            </a:pPr>
            <a:r>
              <a:rPr lang="en-US" dirty="0" smtClean="0"/>
              <a:t>eigenvectors </a:t>
            </a:r>
            <a:r>
              <a:rPr lang="en-US" dirty="0"/>
              <a:t>= -.735178656   -.677873399</a:t>
            </a:r>
          </a:p>
          <a:p>
            <a:pPr fontAlgn="auto">
              <a:spcAft>
                <a:spcPts val="0"/>
              </a:spcAft>
              <a:buFontTx/>
              <a:buNone/>
              <a:defRPr/>
            </a:pPr>
            <a:r>
              <a:rPr lang="en-US" dirty="0"/>
              <a:t>				</a:t>
            </a:r>
            <a:r>
              <a:rPr lang="en-US" dirty="0" smtClean="0"/>
              <a:t>.</a:t>
            </a:r>
            <a:r>
              <a:rPr lang="en-US" dirty="0"/>
              <a:t>677873399  -.735178656 </a:t>
            </a:r>
          </a:p>
        </p:txBody>
      </p:sp>
      <p:sp>
        <p:nvSpPr>
          <p:cNvPr id="157699" name="AutoShape 4"/>
          <p:cNvSpPr>
            <a:spLocks noChangeArrowheads="1"/>
          </p:cNvSpPr>
          <p:nvPr/>
        </p:nvSpPr>
        <p:spPr bwMode="auto">
          <a:xfrm>
            <a:off x="4643438" y="3068638"/>
            <a:ext cx="2514600" cy="1143000"/>
          </a:xfrm>
          <a:prstGeom prst="bracketPair">
            <a:avLst>
              <a:gd name="adj" fmla="val 16667"/>
            </a:avLst>
          </a:prstGeom>
          <a:noFill/>
          <a:ln w="9525">
            <a:solidFill>
              <a:schemeClr val="tx1"/>
            </a:solidFill>
            <a:round/>
            <a:headEnd/>
            <a:tailEnd/>
          </a:ln>
        </p:spPr>
        <p:txBody>
          <a:bodyPr wrap="none" anchor="ctr"/>
          <a:lstStyle/>
          <a:p>
            <a:pPr>
              <a:spcBef>
                <a:spcPct val="20000"/>
              </a:spcBef>
              <a:buClr>
                <a:srgbClr val="0E1F54"/>
              </a:buClr>
              <a:buFont typeface="Wingdings" pitchFamily="2" charset="2"/>
              <a:buNone/>
            </a:pPr>
            <a:endParaRPr lang="en-US"/>
          </a:p>
        </p:txBody>
      </p:sp>
      <p:sp>
        <p:nvSpPr>
          <p:cNvPr id="157700" name="AutoShape 5"/>
          <p:cNvSpPr>
            <a:spLocks noChangeArrowheads="1"/>
          </p:cNvSpPr>
          <p:nvPr/>
        </p:nvSpPr>
        <p:spPr bwMode="auto">
          <a:xfrm>
            <a:off x="2987675" y="4652963"/>
            <a:ext cx="5029200" cy="1219200"/>
          </a:xfrm>
          <a:prstGeom prst="bracketPair">
            <a:avLst>
              <a:gd name="adj" fmla="val 16667"/>
            </a:avLst>
          </a:prstGeom>
          <a:noFill/>
          <a:ln w="9525">
            <a:solidFill>
              <a:schemeClr val="tx1"/>
            </a:solidFill>
            <a:round/>
            <a:headEnd/>
            <a:tailEnd/>
          </a:ln>
        </p:spPr>
        <p:txBody>
          <a:bodyPr wrap="none" anchor="ctr"/>
          <a:lstStyle/>
          <a:p>
            <a:pPr>
              <a:spcBef>
                <a:spcPct val="20000"/>
              </a:spcBef>
              <a:buClr>
                <a:srgbClr val="0E1F54"/>
              </a:buClr>
              <a:buFont typeface="Wingdings" pitchFamily="2" charset="2"/>
              <a:buNone/>
            </a:pP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2"/>
          <p:cNvSpPr>
            <a:spLocks noGrp="1" noChangeArrowheads="1"/>
          </p:cNvSpPr>
          <p:nvPr>
            <p:ph type="title"/>
          </p:nvPr>
        </p:nvSpPr>
        <p:spPr>
          <a:xfrm>
            <a:off x="395288" y="260350"/>
            <a:ext cx="8229600" cy="1143000"/>
          </a:xfrm>
        </p:spPr>
        <p:txBody>
          <a:bodyPr/>
          <a:lstStyle/>
          <a:p>
            <a:r>
              <a:rPr lang="en-US" sz="3600" smtClean="0"/>
              <a:t>STEP 3</a:t>
            </a:r>
          </a:p>
        </p:txBody>
      </p:sp>
      <p:pic>
        <p:nvPicPr>
          <p:cNvPr id="159746" name="Picture 3"/>
          <p:cNvPicPr>
            <a:picLocks noChangeAspect="1" noChangeArrowheads="1"/>
          </p:cNvPicPr>
          <p:nvPr/>
        </p:nvPicPr>
        <p:blipFill>
          <a:blip r:embed="rId3"/>
          <a:srcRect/>
          <a:stretch>
            <a:fillRect/>
          </a:stretch>
        </p:blipFill>
        <p:spPr bwMode="auto">
          <a:xfrm>
            <a:off x="0" y="981075"/>
            <a:ext cx="7335838" cy="5876925"/>
          </a:xfrm>
          <a:prstGeom prst="rect">
            <a:avLst/>
          </a:prstGeom>
          <a:noFill/>
          <a:ln w="9525">
            <a:noFill/>
            <a:miter lim="800000"/>
            <a:headEnd/>
            <a:tailEnd/>
          </a:ln>
        </p:spPr>
      </p:pic>
      <p:sp>
        <p:nvSpPr>
          <p:cNvPr id="159747" name="Text Box 5"/>
          <p:cNvSpPr txBox="1">
            <a:spLocks noChangeArrowheads="1"/>
          </p:cNvSpPr>
          <p:nvPr/>
        </p:nvSpPr>
        <p:spPr bwMode="auto">
          <a:xfrm>
            <a:off x="5148263" y="1557338"/>
            <a:ext cx="3543300" cy="3932237"/>
          </a:xfrm>
          <a:prstGeom prst="rect">
            <a:avLst/>
          </a:prstGeom>
          <a:noFill/>
          <a:ln w="9525">
            <a:noFill/>
            <a:miter lim="800000"/>
            <a:headEnd/>
            <a:tailEnd/>
          </a:ln>
        </p:spPr>
        <p:txBody>
          <a:bodyPr>
            <a:spAutoFit/>
          </a:bodyPr>
          <a:lstStyle/>
          <a:p>
            <a:pPr>
              <a:spcBef>
                <a:spcPct val="20000"/>
              </a:spcBef>
              <a:buClr>
                <a:srgbClr val="0E1F54"/>
              </a:buClr>
              <a:buFontTx/>
              <a:buChar char="•"/>
            </a:pPr>
            <a:r>
              <a:rPr lang="en-US" sz="1600">
                <a:solidFill>
                  <a:schemeClr val="tx1"/>
                </a:solidFill>
              </a:rPr>
              <a:t>eigenvectors are plotted as diagonal dotted lines on the plot. </a:t>
            </a:r>
          </a:p>
          <a:p>
            <a:pPr>
              <a:spcBef>
                <a:spcPct val="20000"/>
              </a:spcBef>
              <a:buClr>
                <a:srgbClr val="0E1F54"/>
              </a:buClr>
              <a:buFontTx/>
              <a:buChar char="•"/>
            </a:pPr>
            <a:r>
              <a:rPr lang="en-US" sz="1600">
                <a:solidFill>
                  <a:schemeClr val="tx1"/>
                </a:solidFill>
              </a:rPr>
              <a:t>Note they are perpendicular to each other. </a:t>
            </a:r>
          </a:p>
          <a:p>
            <a:pPr>
              <a:spcBef>
                <a:spcPct val="20000"/>
              </a:spcBef>
              <a:buClr>
                <a:srgbClr val="0E1F54"/>
              </a:buClr>
              <a:buFontTx/>
              <a:buChar char="•"/>
            </a:pPr>
            <a:r>
              <a:rPr lang="en-US" sz="1600">
                <a:solidFill>
                  <a:schemeClr val="tx1"/>
                </a:solidFill>
              </a:rPr>
              <a:t>Note one of the eigenvectors goes through the middle of the points, like drawing a line of best fit. </a:t>
            </a:r>
          </a:p>
          <a:p>
            <a:pPr>
              <a:spcBef>
                <a:spcPct val="20000"/>
              </a:spcBef>
              <a:buClr>
                <a:srgbClr val="0E1F54"/>
              </a:buClr>
              <a:buFontTx/>
              <a:buChar char="•"/>
            </a:pPr>
            <a:r>
              <a:rPr lang="en-US" sz="1600">
                <a:solidFill>
                  <a:schemeClr val="tx1"/>
                </a:solidFill>
              </a:rPr>
              <a:t>The second eigenvector gives us the other, less important, pattern in the data, that all the points follow the main line, but are off to the side of the main line by some amount.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2"/>
          <p:cNvSpPr>
            <a:spLocks noGrp="1" noChangeArrowheads="1"/>
          </p:cNvSpPr>
          <p:nvPr>
            <p:ph type="title"/>
          </p:nvPr>
        </p:nvSpPr>
        <p:spPr>
          <a:xfrm>
            <a:off x="468313" y="333375"/>
            <a:ext cx="8229600" cy="1143000"/>
          </a:xfrm>
        </p:spPr>
        <p:txBody>
          <a:bodyPr/>
          <a:lstStyle/>
          <a:p>
            <a:r>
              <a:rPr lang="en-GB" sz="3600" smtClean="0"/>
              <a:t>Feature Extraction</a:t>
            </a:r>
            <a:endParaRPr lang="en-US" sz="3600" smtClean="0"/>
          </a:p>
        </p:txBody>
      </p:sp>
      <p:sp>
        <p:nvSpPr>
          <p:cNvPr id="161794" name="Rectangle 3"/>
          <p:cNvSpPr>
            <a:spLocks noGrp="1" noChangeArrowheads="1"/>
          </p:cNvSpPr>
          <p:nvPr>
            <p:ph type="body" idx="1"/>
          </p:nvPr>
        </p:nvSpPr>
        <p:spPr>
          <a:xfrm>
            <a:off x="457200" y="1524000"/>
            <a:ext cx="8229600" cy="4495800"/>
          </a:xfrm>
        </p:spPr>
        <p:txBody>
          <a:bodyPr/>
          <a:lstStyle/>
          <a:p>
            <a:pPr>
              <a:lnSpc>
                <a:spcPct val="80000"/>
              </a:lnSpc>
            </a:pPr>
            <a:r>
              <a:rPr lang="en-US" sz="2800" smtClean="0"/>
              <a:t>Reduce dimensionality and form </a:t>
            </a:r>
            <a:r>
              <a:rPr lang="en-US" sz="2800" i="1" smtClean="0"/>
              <a:t>feature vector</a:t>
            </a:r>
          </a:p>
          <a:p>
            <a:pPr>
              <a:lnSpc>
                <a:spcPct val="80000"/>
              </a:lnSpc>
              <a:buFontTx/>
              <a:buNone/>
            </a:pPr>
            <a:r>
              <a:rPr lang="en-US" sz="2800" smtClean="0"/>
              <a:t>	</a:t>
            </a:r>
          </a:p>
          <a:p>
            <a:pPr lvl="1">
              <a:lnSpc>
                <a:spcPct val="80000"/>
              </a:lnSpc>
            </a:pPr>
            <a:r>
              <a:rPr lang="en-US" sz="2400" smtClean="0"/>
              <a:t>the eigenvector with the </a:t>
            </a:r>
            <a:r>
              <a:rPr lang="en-US" sz="2400" i="1" smtClean="0"/>
              <a:t>highest </a:t>
            </a:r>
            <a:r>
              <a:rPr lang="en-US" sz="2400" smtClean="0"/>
              <a:t>eigenvalue is the </a:t>
            </a:r>
            <a:r>
              <a:rPr lang="en-US" sz="2400" i="1" smtClean="0"/>
              <a:t>principal component </a:t>
            </a:r>
            <a:r>
              <a:rPr lang="en-US" sz="2400" smtClean="0"/>
              <a:t>of the data set.</a:t>
            </a:r>
          </a:p>
          <a:p>
            <a:pPr>
              <a:lnSpc>
                <a:spcPct val="80000"/>
              </a:lnSpc>
              <a:buFontTx/>
              <a:buNone/>
            </a:pPr>
            <a:endParaRPr lang="en-US" sz="2800" smtClean="0"/>
          </a:p>
          <a:p>
            <a:pPr lvl="1">
              <a:lnSpc>
                <a:spcPct val="80000"/>
              </a:lnSpc>
            </a:pPr>
            <a:r>
              <a:rPr lang="en-US" sz="2400" smtClean="0"/>
              <a:t>In our example, the eigenvector with the larges eigenvalue was the one that pointed down the middle of the data. </a:t>
            </a:r>
          </a:p>
          <a:p>
            <a:pPr>
              <a:lnSpc>
                <a:spcPct val="80000"/>
              </a:lnSpc>
              <a:buFontTx/>
              <a:buNone/>
            </a:pPr>
            <a:endParaRPr lang="en-US" sz="2800" smtClean="0"/>
          </a:p>
          <a:p>
            <a:pPr lvl="1">
              <a:lnSpc>
                <a:spcPct val="80000"/>
              </a:lnSpc>
            </a:pPr>
            <a:r>
              <a:rPr lang="en-US" sz="2400" smtClean="0"/>
              <a:t>Once eigenvectors are found from the covariance matrix, the next step is to order them by eigenvalue, highest to lowest. This gives you the components in order of significance. </a:t>
            </a:r>
          </a:p>
          <a:p>
            <a:pPr>
              <a:lnSpc>
                <a:spcPct val="80000"/>
              </a:lnSpc>
              <a:buFontTx/>
              <a:buNone/>
            </a:pPr>
            <a:endParaRPr lang="en-US" sz="2800" smtClean="0"/>
          </a:p>
          <a:p>
            <a:pPr>
              <a:lnSpc>
                <a:spcPct val="80000"/>
              </a:lnSpc>
              <a:buFontTx/>
              <a:buNone/>
            </a:pPr>
            <a:r>
              <a:rPr lang="en-US" sz="2800" smtClean="0"/>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2"/>
          <p:cNvSpPr>
            <a:spLocks noGrp="1" noChangeArrowheads="1"/>
          </p:cNvSpPr>
          <p:nvPr>
            <p:ph type="title"/>
          </p:nvPr>
        </p:nvSpPr>
        <p:spPr>
          <a:xfrm>
            <a:off x="468313" y="188913"/>
            <a:ext cx="8229600" cy="1143000"/>
          </a:xfrm>
        </p:spPr>
        <p:txBody>
          <a:bodyPr/>
          <a:lstStyle/>
          <a:p>
            <a:r>
              <a:rPr lang="en-GB" sz="3600" smtClean="0"/>
              <a:t>Feature Extraction</a:t>
            </a:r>
            <a:endParaRPr lang="en-US" sz="3600" smtClean="0"/>
          </a:p>
        </p:txBody>
      </p:sp>
      <p:sp>
        <p:nvSpPr>
          <p:cNvPr id="163842" name="Rectangle 3"/>
          <p:cNvSpPr>
            <a:spLocks noGrp="1" noChangeArrowheads="1"/>
          </p:cNvSpPr>
          <p:nvPr>
            <p:ph type="body" idx="1"/>
          </p:nvPr>
        </p:nvSpPr>
        <p:spPr>
          <a:xfrm>
            <a:off x="457200" y="1295400"/>
            <a:ext cx="8229600" cy="5181600"/>
          </a:xfrm>
        </p:spPr>
        <p:txBody>
          <a:bodyPr/>
          <a:lstStyle/>
          <a:p>
            <a:pPr>
              <a:lnSpc>
                <a:spcPct val="90000"/>
              </a:lnSpc>
            </a:pPr>
            <a:r>
              <a:rPr lang="en-US" sz="2800" smtClean="0"/>
              <a:t>Eigen Feature Vector</a:t>
            </a:r>
          </a:p>
          <a:p>
            <a:pPr>
              <a:lnSpc>
                <a:spcPct val="90000"/>
              </a:lnSpc>
              <a:buFontTx/>
              <a:buNone/>
            </a:pPr>
            <a:r>
              <a:rPr lang="en-US" sz="2800" smtClean="0"/>
              <a:t>		FeatureVector = (eig</a:t>
            </a:r>
            <a:r>
              <a:rPr lang="en-US" sz="2800" baseline="-25000" smtClean="0"/>
              <a:t>1</a:t>
            </a:r>
            <a:r>
              <a:rPr lang="en-US" sz="2800" smtClean="0"/>
              <a:t> eig</a:t>
            </a:r>
            <a:r>
              <a:rPr lang="en-US" sz="2800" baseline="-25000" smtClean="0"/>
              <a:t>2</a:t>
            </a:r>
            <a:r>
              <a:rPr lang="en-US" sz="2800" smtClean="0"/>
              <a:t> eig</a:t>
            </a:r>
            <a:r>
              <a:rPr lang="en-US" sz="2800" baseline="-25000" smtClean="0"/>
              <a:t>3 </a:t>
            </a:r>
            <a:r>
              <a:rPr lang="en-US" sz="2800" smtClean="0"/>
              <a:t>… eig</a:t>
            </a:r>
            <a:r>
              <a:rPr lang="en-US" sz="2800" baseline="-25000" smtClean="0"/>
              <a:t>n</a:t>
            </a:r>
            <a:r>
              <a:rPr lang="en-US" sz="2800" smtClean="0"/>
              <a:t>)</a:t>
            </a:r>
          </a:p>
          <a:p>
            <a:pPr>
              <a:lnSpc>
                <a:spcPct val="90000"/>
              </a:lnSpc>
              <a:buFontTx/>
              <a:buNone/>
            </a:pPr>
            <a:r>
              <a:rPr lang="en-US" sz="2800" smtClean="0"/>
              <a:t>	We can either form a feature vector with both of the eigenvectors:</a:t>
            </a:r>
          </a:p>
          <a:p>
            <a:pPr>
              <a:lnSpc>
                <a:spcPct val="90000"/>
              </a:lnSpc>
              <a:buFontTx/>
              <a:buNone/>
            </a:pPr>
            <a:r>
              <a:rPr lang="en-US" sz="2800" smtClean="0"/>
              <a:t>			-.677873399    -.735178656 </a:t>
            </a:r>
          </a:p>
          <a:p>
            <a:pPr>
              <a:lnSpc>
                <a:spcPct val="90000"/>
              </a:lnSpc>
              <a:buFontTx/>
              <a:buNone/>
            </a:pPr>
            <a:r>
              <a:rPr lang="en-US" sz="2800" smtClean="0"/>
              <a:t>			-.735178656     .677873399 </a:t>
            </a:r>
          </a:p>
          <a:p>
            <a:pPr>
              <a:lnSpc>
                <a:spcPct val="90000"/>
              </a:lnSpc>
              <a:buFontTx/>
              <a:buNone/>
            </a:pPr>
            <a:r>
              <a:rPr lang="en-US" sz="2800" smtClean="0"/>
              <a:t>	or, we can choose to leave out the smaller, less significant component and only have a single column:</a:t>
            </a:r>
          </a:p>
          <a:p>
            <a:pPr>
              <a:lnSpc>
                <a:spcPct val="90000"/>
              </a:lnSpc>
              <a:buFontTx/>
              <a:buNone/>
            </a:pPr>
            <a:r>
              <a:rPr lang="en-US" sz="2800" smtClean="0"/>
              <a:t>	     		- .677873399 </a:t>
            </a:r>
          </a:p>
          <a:p>
            <a:pPr>
              <a:lnSpc>
                <a:spcPct val="90000"/>
              </a:lnSpc>
              <a:buFontTx/>
              <a:buNone/>
            </a:pPr>
            <a:r>
              <a:rPr lang="en-US" sz="2800" smtClean="0"/>
              <a:t>			- .735178656</a:t>
            </a:r>
          </a:p>
          <a:p>
            <a:pPr>
              <a:lnSpc>
                <a:spcPct val="90000"/>
              </a:lnSpc>
              <a:buFontTx/>
              <a:buNone/>
            </a:pPr>
            <a:endParaRPr lang="en-US" sz="2800" smtClean="0"/>
          </a:p>
        </p:txBody>
      </p:sp>
      <p:sp>
        <p:nvSpPr>
          <p:cNvPr id="163843" name="AutoShape 4"/>
          <p:cNvSpPr>
            <a:spLocks noChangeArrowheads="1"/>
          </p:cNvSpPr>
          <p:nvPr/>
        </p:nvSpPr>
        <p:spPr bwMode="auto">
          <a:xfrm>
            <a:off x="2286000" y="3124200"/>
            <a:ext cx="4648200" cy="914400"/>
          </a:xfrm>
          <a:prstGeom prst="bracketPair">
            <a:avLst>
              <a:gd name="adj" fmla="val 16667"/>
            </a:avLst>
          </a:prstGeom>
          <a:noFill/>
          <a:ln w="9525">
            <a:solidFill>
              <a:schemeClr val="tx1"/>
            </a:solidFill>
            <a:round/>
            <a:headEnd/>
            <a:tailEnd/>
          </a:ln>
        </p:spPr>
        <p:txBody>
          <a:bodyPr wrap="none" anchor="ctr"/>
          <a:lstStyle/>
          <a:p>
            <a:pPr>
              <a:spcBef>
                <a:spcPct val="20000"/>
              </a:spcBef>
              <a:buClr>
                <a:srgbClr val="0E1F54"/>
              </a:buClr>
              <a:buFont typeface="Wingdings" pitchFamily="2" charset="2"/>
              <a:buNone/>
            </a:pPr>
            <a:endParaRPr lang="en-US"/>
          </a:p>
        </p:txBody>
      </p:sp>
      <p:sp>
        <p:nvSpPr>
          <p:cNvPr id="163844" name="AutoShape 5"/>
          <p:cNvSpPr>
            <a:spLocks noChangeArrowheads="1"/>
          </p:cNvSpPr>
          <p:nvPr/>
        </p:nvSpPr>
        <p:spPr bwMode="auto">
          <a:xfrm>
            <a:off x="2209800" y="5257800"/>
            <a:ext cx="2438400" cy="990600"/>
          </a:xfrm>
          <a:prstGeom prst="bracketPair">
            <a:avLst>
              <a:gd name="adj" fmla="val 16667"/>
            </a:avLst>
          </a:prstGeom>
          <a:noFill/>
          <a:ln w="9525">
            <a:solidFill>
              <a:schemeClr val="tx1"/>
            </a:solidFill>
            <a:round/>
            <a:headEnd/>
            <a:tailEnd/>
          </a:ln>
        </p:spPr>
        <p:txBody>
          <a:bodyPr wrap="none" anchor="ctr"/>
          <a:lstStyle/>
          <a:p>
            <a:pPr>
              <a:spcBef>
                <a:spcPct val="20000"/>
              </a:spcBef>
              <a:buClr>
                <a:srgbClr val="0E1F54"/>
              </a:buClr>
              <a:buFont typeface="Wingdings" pitchFamily="2" charset="2"/>
              <a:buNone/>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GB" smtClean="0"/>
              <a:t>Problems</a:t>
            </a:r>
            <a:endParaRPr lang="en-US" smtClean="0"/>
          </a:p>
        </p:txBody>
      </p:sp>
      <p:sp>
        <p:nvSpPr>
          <p:cNvPr id="19458" name="Rectangle 3"/>
          <p:cNvSpPr>
            <a:spLocks noGrp="1" noChangeArrowheads="1"/>
          </p:cNvSpPr>
          <p:nvPr>
            <p:ph idx="1"/>
          </p:nvPr>
        </p:nvSpPr>
        <p:spPr/>
        <p:txBody>
          <a:bodyPr/>
          <a:lstStyle/>
          <a:p>
            <a:r>
              <a:rPr lang="en-GB" smtClean="0"/>
              <a:t>Object Detection: </a:t>
            </a:r>
            <a:r>
              <a:rPr lang="en-GB" sz="2000" smtClean="0"/>
              <a:t>Many detection windows</a:t>
            </a:r>
          </a:p>
          <a:p>
            <a:endParaRPr lang="en-GB" sz="2000" smtClean="0"/>
          </a:p>
          <a:p>
            <a:endParaRPr lang="en-GB" smtClean="0"/>
          </a:p>
          <a:p>
            <a:endParaRPr lang="en-GB" smtClean="0"/>
          </a:p>
          <a:p>
            <a:endParaRPr lang="en-GB" smtClean="0"/>
          </a:p>
          <a:p>
            <a:endParaRPr lang="en-US" smtClean="0"/>
          </a:p>
        </p:txBody>
      </p:sp>
      <p:pic>
        <p:nvPicPr>
          <p:cNvPr id="19459" name="Picture 4"/>
          <p:cNvPicPr>
            <a:picLocks noChangeAspect="1" noChangeArrowheads="1"/>
          </p:cNvPicPr>
          <p:nvPr/>
        </p:nvPicPr>
        <p:blipFill>
          <a:blip r:embed="rId2"/>
          <a:srcRect/>
          <a:stretch>
            <a:fillRect/>
          </a:stretch>
        </p:blipFill>
        <p:spPr bwMode="auto">
          <a:xfrm>
            <a:off x="1619250" y="2265363"/>
            <a:ext cx="5641975" cy="3684587"/>
          </a:xfrm>
          <a:prstGeom prst="rect">
            <a:avLst/>
          </a:prstGeom>
          <a:noFill/>
          <a:ln w="9525">
            <a:noFill/>
            <a:miter lim="800000"/>
            <a:headEnd/>
            <a:tailEnd/>
          </a:ln>
        </p:spPr>
      </p:pic>
      <p:sp>
        <p:nvSpPr>
          <p:cNvPr id="19460" name="Rectangle 5"/>
          <p:cNvSpPr>
            <a:spLocks noChangeArrowheads="1"/>
          </p:cNvSpPr>
          <p:nvPr/>
        </p:nvSpPr>
        <p:spPr bwMode="auto">
          <a:xfrm>
            <a:off x="1619250" y="2265363"/>
            <a:ext cx="504825" cy="515937"/>
          </a:xfrm>
          <a:prstGeom prst="rect">
            <a:avLst/>
          </a:prstGeom>
          <a:noFill/>
          <a:ln w="9525">
            <a:solidFill>
              <a:srgbClr val="00FF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19461" name="Freeform 9"/>
          <p:cNvSpPr>
            <a:spLocks/>
          </p:cNvSpPr>
          <p:nvPr/>
        </p:nvSpPr>
        <p:spPr bwMode="auto">
          <a:xfrm>
            <a:off x="1979613" y="2492375"/>
            <a:ext cx="4746625" cy="2944813"/>
          </a:xfrm>
          <a:custGeom>
            <a:avLst/>
            <a:gdLst>
              <a:gd name="T0" fmla="*/ 373724 w 2845"/>
              <a:gd name="T1" fmla="*/ 0 h 1696"/>
              <a:gd name="T2" fmla="*/ 920962 w 2845"/>
              <a:gd name="T3" fmla="*/ 55563 h 1696"/>
              <a:gd name="T4" fmla="*/ 1107824 w 2845"/>
              <a:gd name="T5" fmla="*/ 111125 h 1696"/>
              <a:gd name="T6" fmla="*/ 1308033 w 2845"/>
              <a:gd name="T7" fmla="*/ 166688 h 1696"/>
              <a:gd name="T8" fmla="*/ 3323471 w 2845"/>
              <a:gd name="T9" fmla="*/ 180578 h 1696"/>
              <a:gd name="T10" fmla="*/ 4017530 w 2845"/>
              <a:gd name="T11" fmla="*/ 250031 h 1696"/>
              <a:gd name="T12" fmla="*/ 4351212 w 2845"/>
              <a:gd name="T13" fmla="*/ 375047 h 1696"/>
              <a:gd name="T14" fmla="*/ 4431296 w 2845"/>
              <a:gd name="T15" fmla="*/ 402828 h 1696"/>
              <a:gd name="T16" fmla="*/ 4377907 w 2845"/>
              <a:gd name="T17" fmla="*/ 430609 h 1696"/>
              <a:gd name="T18" fmla="*/ 4404601 w 2845"/>
              <a:gd name="T19" fmla="*/ 472281 h 1696"/>
              <a:gd name="T20" fmla="*/ 4591463 w 2845"/>
              <a:gd name="T21" fmla="*/ 666750 h 1696"/>
              <a:gd name="T22" fmla="*/ 4738283 w 2845"/>
              <a:gd name="T23" fmla="*/ 972344 h 1696"/>
              <a:gd name="T24" fmla="*/ 4604810 w 2845"/>
              <a:gd name="T25" fmla="*/ 1041797 h 1696"/>
              <a:gd name="T26" fmla="*/ 4511379 w 2845"/>
              <a:gd name="T27" fmla="*/ 1097360 h 1696"/>
              <a:gd name="T28" fmla="*/ 4484685 w 2845"/>
              <a:gd name="T29" fmla="*/ 1264047 h 1696"/>
              <a:gd name="T30" fmla="*/ 4311170 w 2845"/>
              <a:gd name="T31" fmla="*/ 1333500 h 1696"/>
              <a:gd name="T32" fmla="*/ 3537029 w 2845"/>
              <a:gd name="T33" fmla="*/ 1430735 h 1696"/>
              <a:gd name="T34" fmla="*/ 2682802 w 2845"/>
              <a:gd name="T35" fmla="*/ 1458516 h 1696"/>
              <a:gd name="T36" fmla="*/ 253598 w 2845"/>
              <a:gd name="T37" fmla="*/ 1514078 h 1696"/>
              <a:gd name="T38" fmla="*/ 120125 w 2845"/>
              <a:gd name="T39" fmla="*/ 1861344 h 1696"/>
              <a:gd name="T40" fmla="*/ 0 w 2845"/>
              <a:gd name="T41" fmla="*/ 2111376 h 1696"/>
              <a:gd name="T42" fmla="*/ 293640 w 2845"/>
              <a:gd name="T43" fmla="*/ 2611438 h 1696"/>
              <a:gd name="T44" fmla="*/ 507197 w 2845"/>
              <a:gd name="T45" fmla="*/ 2653110 h 1696"/>
              <a:gd name="T46" fmla="*/ 1548284 w 2845"/>
              <a:gd name="T47" fmla="*/ 2778126 h 1696"/>
              <a:gd name="T48" fmla="*/ 3537029 w 2845"/>
              <a:gd name="T49" fmla="*/ 2778126 h 1696"/>
              <a:gd name="T50" fmla="*/ 3844016 w 2845"/>
              <a:gd name="T51" fmla="*/ 2833688 h 1696"/>
              <a:gd name="T52" fmla="*/ 4257781 w 2845"/>
              <a:gd name="T53" fmla="*/ 2944813 h 169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45"/>
              <a:gd name="T82" fmla="*/ 0 h 1696"/>
              <a:gd name="T83" fmla="*/ 2845 w 2845"/>
              <a:gd name="T84" fmla="*/ 1696 h 169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45" h="1696">
                <a:moveTo>
                  <a:pt x="224" y="0"/>
                </a:moveTo>
                <a:cubicBezTo>
                  <a:pt x="335" y="7"/>
                  <a:pt x="442" y="18"/>
                  <a:pt x="552" y="32"/>
                </a:cubicBezTo>
                <a:cubicBezTo>
                  <a:pt x="591" y="45"/>
                  <a:pt x="624" y="56"/>
                  <a:pt x="664" y="64"/>
                </a:cubicBezTo>
                <a:cubicBezTo>
                  <a:pt x="704" y="90"/>
                  <a:pt x="732" y="95"/>
                  <a:pt x="784" y="96"/>
                </a:cubicBezTo>
                <a:cubicBezTo>
                  <a:pt x="1187" y="101"/>
                  <a:pt x="1589" y="101"/>
                  <a:pt x="1992" y="104"/>
                </a:cubicBezTo>
                <a:cubicBezTo>
                  <a:pt x="2113" y="153"/>
                  <a:pt x="2275" y="129"/>
                  <a:pt x="2408" y="144"/>
                </a:cubicBezTo>
                <a:cubicBezTo>
                  <a:pt x="2475" y="166"/>
                  <a:pt x="2541" y="193"/>
                  <a:pt x="2608" y="216"/>
                </a:cubicBezTo>
                <a:cubicBezTo>
                  <a:pt x="2624" y="222"/>
                  <a:pt x="2656" y="232"/>
                  <a:pt x="2656" y="232"/>
                </a:cubicBezTo>
                <a:cubicBezTo>
                  <a:pt x="2645" y="237"/>
                  <a:pt x="2628" y="237"/>
                  <a:pt x="2624" y="248"/>
                </a:cubicBezTo>
                <a:cubicBezTo>
                  <a:pt x="2620" y="257"/>
                  <a:pt x="2633" y="265"/>
                  <a:pt x="2640" y="272"/>
                </a:cubicBezTo>
                <a:cubicBezTo>
                  <a:pt x="2776" y="408"/>
                  <a:pt x="2660" y="273"/>
                  <a:pt x="2752" y="384"/>
                </a:cubicBezTo>
                <a:cubicBezTo>
                  <a:pt x="2773" y="447"/>
                  <a:pt x="2810" y="500"/>
                  <a:pt x="2840" y="560"/>
                </a:cubicBezTo>
                <a:cubicBezTo>
                  <a:pt x="2823" y="612"/>
                  <a:pt x="2845" y="568"/>
                  <a:pt x="2760" y="600"/>
                </a:cubicBezTo>
                <a:cubicBezTo>
                  <a:pt x="2740" y="608"/>
                  <a:pt x="2723" y="621"/>
                  <a:pt x="2704" y="632"/>
                </a:cubicBezTo>
                <a:cubicBezTo>
                  <a:pt x="2699" y="664"/>
                  <a:pt x="2702" y="699"/>
                  <a:pt x="2688" y="728"/>
                </a:cubicBezTo>
                <a:cubicBezTo>
                  <a:pt x="2676" y="753"/>
                  <a:pt x="2596" y="763"/>
                  <a:pt x="2584" y="768"/>
                </a:cubicBezTo>
                <a:cubicBezTo>
                  <a:pt x="2440" y="825"/>
                  <a:pt x="2273" y="819"/>
                  <a:pt x="2120" y="824"/>
                </a:cubicBezTo>
                <a:cubicBezTo>
                  <a:pt x="1949" y="830"/>
                  <a:pt x="1608" y="840"/>
                  <a:pt x="1608" y="840"/>
                </a:cubicBezTo>
                <a:cubicBezTo>
                  <a:pt x="1128" y="874"/>
                  <a:pt x="601" y="760"/>
                  <a:pt x="152" y="872"/>
                </a:cubicBezTo>
                <a:cubicBezTo>
                  <a:pt x="120" y="937"/>
                  <a:pt x="104" y="1007"/>
                  <a:pt x="72" y="1072"/>
                </a:cubicBezTo>
                <a:cubicBezTo>
                  <a:pt x="47" y="1122"/>
                  <a:pt x="18" y="1162"/>
                  <a:pt x="0" y="1216"/>
                </a:cubicBezTo>
                <a:cubicBezTo>
                  <a:pt x="13" y="1337"/>
                  <a:pt x="58" y="1449"/>
                  <a:pt x="176" y="1504"/>
                </a:cubicBezTo>
                <a:cubicBezTo>
                  <a:pt x="207" y="1518"/>
                  <a:pt x="271" y="1524"/>
                  <a:pt x="304" y="1528"/>
                </a:cubicBezTo>
                <a:cubicBezTo>
                  <a:pt x="527" y="1624"/>
                  <a:pt x="650" y="1595"/>
                  <a:pt x="928" y="1600"/>
                </a:cubicBezTo>
                <a:cubicBezTo>
                  <a:pt x="1328" y="1596"/>
                  <a:pt x="1722" y="1577"/>
                  <a:pt x="2120" y="1600"/>
                </a:cubicBezTo>
                <a:cubicBezTo>
                  <a:pt x="2180" y="1612"/>
                  <a:pt x="2246" y="1614"/>
                  <a:pt x="2304" y="1632"/>
                </a:cubicBezTo>
                <a:cubicBezTo>
                  <a:pt x="2386" y="1657"/>
                  <a:pt x="2465" y="1696"/>
                  <a:pt x="2552" y="1696"/>
                </a:cubicBezTo>
              </a:path>
            </a:pathLst>
          </a:custGeom>
          <a:noFill/>
          <a:ln w="9525" cap="flat" cmpd="sng">
            <a:solidFill>
              <a:srgbClr val="00FF00"/>
            </a:solidFill>
            <a:prstDash val="solid"/>
            <a:round/>
            <a:headEnd type="none" w="med" len="med"/>
            <a:tailEnd type="triangle" w="med" len="med"/>
          </a:ln>
        </p:spPr>
        <p:txBody>
          <a:bodyPr/>
          <a:lstStyle/>
          <a:p>
            <a:endParaRPr lang="en-US"/>
          </a:p>
        </p:txBody>
      </p:sp>
      <p:sp>
        <p:nvSpPr>
          <p:cNvPr id="19462" name="Rectangle 5"/>
          <p:cNvSpPr>
            <a:spLocks noChangeArrowheads="1"/>
          </p:cNvSpPr>
          <p:nvPr/>
        </p:nvSpPr>
        <p:spPr bwMode="auto">
          <a:xfrm>
            <a:off x="6732588" y="5432425"/>
            <a:ext cx="503237" cy="517525"/>
          </a:xfrm>
          <a:prstGeom prst="rect">
            <a:avLst/>
          </a:prstGeom>
          <a:noFill/>
          <a:ln w="9525">
            <a:solidFill>
              <a:srgbClr val="00FF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8" name="Slide Number Placeholder 7"/>
          <p:cNvSpPr>
            <a:spLocks noGrp="1"/>
          </p:cNvSpPr>
          <p:nvPr>
            <p:ph type="sldNum" sz="quarter" idx="12"/>
          </p:nvPr>
        </p:nvSpPr>
        <p:spPr/>
        <p:txBody>
          <a:bodyPr/>
          <a:lstStyle/>
          <a:p>
            <a:pPr>
              <a:defRPr/>
            </a:pPr>
            <a:endParaRPr lang="en-GB"/>
          </a:p>
          <a:p>
            <a:pPr>
              <a:defRPr/>
            </a:pPr>
            <a:fld id="{F7D8C49B-3FFF-43C4-8E25-ED0B30B874CD}" type="slidenum">
              <a:rPr lang="en-GB"/>
              <a:pPr>
                <a:defRPr/>
              </a:pPr>
              <a:t>5</a:t>
            </a:fld>
            <a:endParaRPr lang="en-GB"/>
          </a:p>
        </p:txBody>
      </p:sp>
      <p:sp>
        <p:nvSpPr>
          <p:cNvPr id="9" name="Footer Placeholder 8"/>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title"/>
          </p:nvPr>
        </p:nvSpPr>
        <p:spPr>
          <a:xfrm>
            <a:off x="395288" y="0"/>
            <a:ext cx="8229600" cy="1143000"/>
          </a:xfrm>
        </p:spPr>
        <p:txBody>
          <a:bodyPr/>
          <a:lstStyle/>
          <a:p>
            <a:r>
              <a:rPr lang="en-US" sz="3600" smtClean="0"/>
              <a:t>Eigen-analysis/ Karhunen Loeve Transform</a:t>
            </a:r>
          </a:p>
        </p:txBody>
      </p:sp>
      <p:sp>
        <p:nvSpPr>
          <p:cNvPr id="64516" name="Rectangle 3"/>
          <p:cNvSpPr>
            <a:spLocks noGrp="1" noChangeArrowheads="1"/>
          </p:cNvSpPr>
          <p:nvPr>
            <p:ph type="body" idx="1"/>
          </p:nvPr>
        </p:nvSpPr>
        <p:spPr>
          <a:xfrm>
            <a:off x="323850" y="1143000"/>
            <a:ext cx="8280400" cy="4906963"/>
          </a:xfrm>
        </p:spPr>
        <p:txBody>
          <a:bodyPr/>
          <a:lstStyle/>
          <a:p>
            <a:pPr marL="0" indent="0">
              <a:lnSpc>
                <a:spcPct val="80000"/>
              </a:lnSpc>
              <a:buFontTx/>
              <a:buNone/>
            </a:pPr>
            <a:endParaRPr lang="en-US" sz="2000" smtClean="0"/>
          </a:p>
        </p:txBody>
      </p:sp>
      <p:graphicFrame>
        <p:nvGraphicFramePr>
          <p:cNvPr id="64514" name="Object 2"/>
          <p:cNvGraphicFramePr>
            <a:graphicFrameLocks noChangeAspect="1"/>
          </p:cNvGraphicFramePr>
          <p:nvPr/>
        </p:nvGraphicFramePr>
        <p:xfrm>
          <a:off x="2124075" y="2852738"/>
          <a:ext cx="4735513" cy="1866900"/>
        </p:xfrm>
        <a:graphic>
          <a:graphicData uri="http://schemas.openxmlformats.org/presentationml/2006/ole">
            <p:oleObj spid="_x0000_s64514" name="Equation" r:id="rId4" imgW="2692080" imgH="939600" progId="Equation.3">
              <p:embed/>
            </p:oleObj>
          </a:graphicData>
        </a:graphic>
      </p:graphicFrame>
      <p:sp>
        <p:nvSpPr>
          <p:cNvPr id="11" name="Oval Callout 10"/>
          <p:cNvSpPr/>
          <p:nvPr/>
        </p:nvSpPr>
        <p:spPr>
          <a:xfrm>
            <a:off x="4932363" y="1557338"/>
            <a:ext cx="1511300" cy="863600"/>
          </a:xfrm>
          <a:prstGeom prst="wedgeEllipseCallout">
            <a:avLst>
              <a:gd name="adj1" fmla="val -59227"/>
              <a:gd name="adj2" fmla="val 15992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sz="2400" dirty="0"/>
              <a:t>Eigen Matrix</a:t>
            </a:r>
            <a:endParaRPr lang="en-US" sz="24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2"/>
          <p:cNvSpPr>
            <a:spLocks noGrp="1" noChangeArrowheads="1"/>
          </p:cNvSpPr>
          <p:nvPr>
            <p:ph type="title"/>
          </p:nvPr>
        </p:nvSpPr>
        <p:spPr>
          <a:xfrm>
            <a:off x="395288" y="0"/>
            <a:ext cx="8229600" cy="1143000"/>
          </a:xfrm>
        </p:spPr>
        <p:txBody>
          <a:bodyPr/>
          <a:lstStyle/>
          <a:p>
            <a:r>
              <a:rPr lang="en-US" sz="3600" smtClean="0"/>
              <a:t>Eigen-analysis/ Karhunen Loeve Transform</a:t>
            </a:r>
          </a:p>
        </p:txBody>
      </p:sp>
      <p:sp>
        <p:nvSpPr>
          <p:cNvPr id="1967107" name="Rectangle 3"/>
          <p:cNvSpPr>
            <a:spLocks noGrp="1" noChangeArrowheads="1"/>
          </p:cNvSpPr>
          <p:nvPr>
            <p:ph type="body" idx="1"/>
          </p:nvPr>
        </p:nvSpPr>
        <p:spPr>
          <a:xfrm>
            <a:off x="323850" y="1143000"/>
            <a:ext cx="8280400" cy="4906963"/>
          </a:xfrm>
        </p:spPr>
        <p:txBody>
          <a:bodyPr rtlCol="0">
            <a:normAutofit/>
          </a:bodyPr>
          <a:lstStyle/>
          <a:p>
            <a:pPr marL="0" indent="0" fontAlgn="auto">
              <a:lnSpc>
                <a:spcPct val="80000"/>
              </a:lnSpc>
              <a:spcAft>
                <a:spcPts val="0"/>
              </a:spcAft>
              <a:buFontTx/>
              <a:buNone/>
              <a:defRPr/>
            </a:pPr>
            <a:r>
              <a:rPr lang="en-US" sz="2000" dirty="0" smtClean="0"/>
              <a:t>Back to our example: Transform data to </a:t>
            </a:r>
            <a:r>
              <a:rPr lang="en-US" sz="2000" dirty="0" err="1" smtClean="0"/>
              <a:t>eigen</a:t>
            </a:r>
            <a:r>
              <a:rPr lang="en-US" sz="2000" dirty="0" smtClean="0"/>
              <a:t>-space  (x’ , y’)</a:t>
            </a:r>
            <a:endParaRPr lang="en-US" sz="2000" dirty="0"/>
          </a:p>
          <a:p>
            <a:pPr marL="0" indent="0" fontAlgn="auto">
              <a:lnSpc>
                <a:spcPct val="80000"/>
              </a:lnSpc>
              <a:spcAft>
                <a:spcPts val="0"/>
              </a:spcAft>
              <a:buFontTx/>
              <a:buNone/>
              <a:defRPr/>
            </a:pPr>
            <a:r>
              <a:rPr lang="en-US" sz="2000" dirty="0" smtClean="0"/>
              <a:t> </a:t>
            </a:r>
          </a:p>
          <a:p>
            <a:pPr marL="0" indent="0" fontAlgn="auto">
              <a:lnSpc>
                <a:spcPct val="80000"/>
              </a:lnSpc>
              <a:spcAft>
                <a:spcPts val="0"/>
              </a:spcAft>
              <a:buFontTx/>
              <a:buNone/>
              <a:defRPr/>
            </a:pPr>
            <a:r>
              <a:rPr lang="en-US" sz="2000" dirty="0" smtClean="0"/>
              <a:t>x’ = -0.68x - 0.74y</a:t>
            </a:r>
            <a:r>
              <a:rPr lang="en-US" sz="2000" dirty="0"/>
              <a:t>	</a:t>
            </a:r>
            <a:r>
              <a:rPr lang="en-US" sz="2000" dirty="0" smtClean="0"/>
              <a:t>	y’ = -0.74x + 0.68y</a:t>
            </a:r>
            <a:endParaRPr lang="en-US" sz="2000" dirty="0"/>
          </a:p>
          <a:p>
            <a:pPr fontAlgn="auto">
              <a:lnSpc>
                <a:spcPct val="80000"/>
              </a:lnSpc>
              <a:spcAft>
                <a:spcPts val="0"/>
              </a:spcAft>
              <a:buFontTx/>
              <a:buNone/>
              <a:defRPr/>
            </a:pPr>
            <a:endParaRPr lang="en-US" sz="2000" dirty="0" smtClean="0"/>
          </a:p>
          <a:p>
            <a:pPr fontAlgn="auto">
              <a:lnSpc>
                <a:spcPct val="80000"/>
              </a:lnSpc>
              <a:spcAft>
                <a:spcPts val="0"/>
              </a:spcAft>
              <a:buFontTx/>
              <a:buNone/>
              <a:defRPr/>
            </a:pPr>
            <a:r>
              <a:rPr lang="en-US" sz="2000" dirty="0" smtClean="0"/>
              <a:t> </a:t>
            </a:r>
            <a:r>
              <a:rPr lang="en-US" sz="2000" dirty="0"/>
              <a:t>-.827970186 	</a:t>
            </a:r>
            <a:r>
              <a:rPr lang="en-US" sz="2000" dirty="0" smtClean="0"/>
              <a:t>	-.</a:t>
            </a:r>
            <a:r>
              <a:rPr lang="en-US" sz="2000" dirty="0"/>
              <a:t>175115307</a:t>
            </a:r>
          </a:p>
          <a:p>
            <a:pPr fontAlgn="auto">
              <a:lnSpc>
                <a:spcPct val="80000"/>
              </a:lnSpc>
              <a:spcAft>
                <a:spcPts val="0"/>
              </a:spcAft>
              <a:buFontTx/>
              <a:buNone/>
              <a:defRPr/>
            </a:pPr>
            <a:r>
              <a:rPr lang="en-US" sz="2000" dirty="0"/>
              <a:t>1.77758033 		.142857227</a:t>
            </a:r>
          </a:p>
          <a:p>
            <a:pPr fontAlgn="auto">
              <a:lnSpc>
                <a:spcPct val="80000"/>
              </a:lnSpc>
              <a:spcAft>
                <a:spcPts val="0"/>
              </a:spcAft>
              <a:buFontTx/>
              <a:buNone/>
              <a:defRPr/>
            </a:pPr>
            <a:r>
              <a:rPr lang="en-US" sz="2000" dirty="0"/>
              <a:t>-.992197494 		.384374989</a:t>
            </a:r>
          </a:p>
          <a:p>
            <a:pPr fontAlgn="auto">
              <a:lnSpc>
                <a:spcPct val="80000"/>
              </a:lnSpc>
              <a:spcAft>
                <a:spcPts val="0"/>
              </a:spcAft>
              <a:buFontTx/>
              <a:buNone/>
              <a:defRPr/>
            </a:pPr>
            <a:r>
              <a:rPr lang="en-US" sz="2000" dirty="0"/>
              <a:t>-.274210416 		.130417207</a:t>
            </a:r>
          </a:p>
          <a:p>
            <a:pPr fontAlgn="auto">
              <a:lnSpc>
                <a:spcPct val="80000"/>
              </a:lnSpc>
              <a:spcAft>
                <a:spcPts val="0"/>
              </a:spcAft>
              <a:buFontTx/>
              <a:buNone/>
              <a:defRPr/>
            </a:pPr>
            <a:r>
              <a:rPr lang="en-US" sz="2000" dirty="0"/>
              <a:t>-1.67580142 		-.209498461</a:t>
            </a:r>
          </a:p>
          <a:p>
            <a:pPr fontAlgn="auto">
              <a:lnSpc>
                <a:spcPct val="80000"/>
              </a:lnSpc>
              <a:spcAft>
                <a:spcPts val="0"/>
              </a:spcAft>
              <a:buFontTx/>
              <a:buNone/>
              <a:defRPr/>
            </a:pPr>
            <a:r>
              <a:rPr lang="en-US" sz="2000" dirty="0"/>
              <a:t>-.912949103 		.175282444</a:t>
            </a:r>
          </a:p>
          <a:p>
            <a:pPr fontAlgn="auto">
              <a:lnSpc>
                <a:spcPct val="80000"/>
              </a:lnSpc>
              <a:spcAft>
                <a:spcPts val="0"/>
              </a:spcAft>
              <a:buFontTx/>
              <a:buNone/>
              <a:defRPr/>
            </a:pPr>
            <a:r>
              <a:rPr lang="en-US" sz="2000" dirty="0"/>
              <a:t>.0991094375 	</a:t>
            </a:r>
            <a:r>
              <a:rPr lang="en-US" sz="2000" dirty="0" smtClean="0"/>
              <a:t>	-.</a:t>
            </a:r>
            <a:r>
              <a:rPr lang="en-US" sz="2000" dirty="0"/>
              <a:t>349824698</a:t>
            </a:r>
          </a:p>
          <a:p>
            <a:pPr fontAlgn="auto">
              <a:lnSpc>
                <a:spcPct val="80000"/>
              </a:lnSpc>
              <a:spcAft>
                <a:spcPts val="0"/>
              </a:spcAft>
              <a:buFontTx/>
              <a:buNone/>
              <a:defRPr/>
            </a:pPr>
            <a:r>
              <a:rPr lang="en-US" sz="2000" dirty="0"/>
              <a:t>1.14457216 		.0464172582</a:t>
            </a:r>
          </a:p>
          <a:p>
            <a:pPr fontAlgn="auto">
              <a:lnSpc>
                <a:spcPct val="80000"/>
              </a:lnSpc>
              <a:spcAft>
                <a:spcPts val="0"/>
              </a:spcAft>
              <a:buFontTx/>
              <a:buNone/>
              <a:defRPr/>
            </a:pPr>
            <a:r>
              <a:rPr lang="en-US" sz="2000" dirty="0"/>
              <a:t>.438046137 		.0177646297</a:t>
            </a:r>
          </a:p>
          <a:p>
            <a:pPr fontAlgn="auto">
              <a:lnSpc>
                <a:spcPct val="80000"/>
              </a:lnSpc>
              <a:spcAft>
                <a:spcPts val="0"/>
              </a:spcAft>
              <a:buFontTx/>
              <a:buNone/>
              <a:defRPr/>
            </a:pPr>
            <a:r>
              <a:rPr lang="en-US" sz="2000" dirty="0"/>
              <a:t>1.22382056 		-.162675287</a:t>
            </a:r>
          </a:p>
        </p:txBody>
      </p:sp>
      <p:graphicFrame>
        <p:nvGraphicFramePr>
          <p:cNvPr id="7" name="Table 6"/>
          <p:cNvGraphicFramePr>
            <a:graphicFrameLocks noGrp="1"/>
          </p:cNvGraphicFramePr>
          <p:nvPr/>
        </p:nvGraphicFramePr>
        <p:xfrm>
          <a:off x="7740650" y="1989138"/>
          <a:ext cx="1130300" cy="3333750"/>
        </p:xfrm>
        <a:graphic>
          <a:graphicData uri="http://schemas.openxmlformats.org/drawingml/2006/table">
            <a:tbl>
              <a:tblPr/>
              <a:tblGrid>
                <a:gridCol w="522408"/>
                <a:gridCol w="607892"/>
              </a:tblGrid>
              <a:tr h="333375">
                <a:tc>
                  <a:txBody>
                    <a:bodyPr/>
                    <a:lstStyle/>
                    <a:p>
                      <a:pPr algn="ctr" fontAlgn="b"/>
                      <a:r>
                        <a:rPr lang="en-US" sz="1100" b="0" i="0" u="none" strike="noStrike" dirty="0">
                          <a:solidFill>
                            <a:srgbClr val="000000"/>
                          </a:solidFill>
                          <a:latin typeface="Calibri"/>
                        </a:rPr>
                        <a:t>0.69</a:t>
                      </a: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0.49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-1.31</a:t>
                      </a: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-1.21</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0.39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0.99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0.09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0.29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1.29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1.09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0.49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0.79</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0.19</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-0.31</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-0.81</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-0.81</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-0.31</a:t>
                      </a:r>
                    </a:p>
                  </a:txBody>
                  <a:tcPr marL="0" marR="0" marT="0" marB="0" anchor="b">
                    <a:lnL>
                      <a:noFill/>
                    </a:lnL>
                    <a:lnR>
                      <a:noFill/>
                    </a:lnR>
                    <a:lnT>
                      <a:noFill/>
                    </a:lnT>
                    <a:lnB>
                      <a:noFill/>
                    </a:lnB>
                  </a:tcPr>
                </a:tc>
                <a:tc>
                  <a:txBody>
                    <a:bodyPr/>
                    <a:lstStyle/>
                    <a:p>
                      <a:pPr algn="ctr" fontAlgn="b"/>
                      <a:r>
                        <a:rPr lang="en-US" sz="1100" b="0" i="0" u="none" strike="noStrike">
                          <a:solidFill>
                            <a:srgbClr val="000000"/>
                          </a:solidFill>
                          <a:latin typeface="Calibri"/>
                        </a:rPr>
                        <a:t>-0.31</a:t>
                      </a:r>
                    </a:p>
                  </a:txBody>
                  <a:tcPr marL="0" marR="0" marT="0" marB="0" anchor="b">
                    <a:lnL>
                      <a:noFill/>
                    </a:lnL>
                    <a:lnR>
                      <a:noFill/>
                    </a:lnR>
                    <a:lnT>
                      <a:noFill/>
                    </a:lnT>
                    <a:lnB>
                      <a:noFill/>
                    </a:lnB>
                  </a:tcPr>
                </a:tc>
              </a:tr>
              <a:tr h="333375">
                <a:tc>
                  <a:txBody>
                    <a:bodyPr/>
                    <a:lstStyle/>
                    <a:p>
                      <a:pPr algn="ctr" fontAlgn="b"/>
                      <a:r>
                        <a:rPr lang="en-US" sz="1100" b="0" i="0" u="none" strike="noStrike">
                          <a:solidFill>
                            <a:srgbClr val="000000"/>
                          </a:solidFill>
                          <a:latin typeface="Calibri"/>
                        </a:rPr>
                        <a:t>-0.71</a:t>
                      </a: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-1.01</a:t>
                      </a:r>
                    </a:p>
                  </a:txBody>
                  <a:tcPr marL="0" marR="0" marT="0" marB="0" anchor="b">
                    <a:lnL>
                      <a:noFill/>
                    </a:lnL>
                    <a:lnR>
                      <a:noFill/>
                    </a:lnR>
                    <a:lnT>
                      <a:noFill/>
                    </a:lnT>
                    <a:lnB>
                      <a:noFill/>
                    </a:lnB>
                  </a:tcPr>
                </a:tc>
              </a:tr>
            </a:tbl>
          </a:graphicData>
        </a:graphic>
      </p:graphicFrame>
      <p:sp>
        <p:nvSpPr>
          <p:cNvPr id="116762" name="TextBox 7"/>
          <p:cNvSpPr txBox="1">
            <a:spLocks noChangeArrowheads="1"/>
          </p:cNvSpPr>
          <p:nvPr/>
        </p:nvSpPr>
        <p:spPr bwMode="auto">
          <a:xfrm>
            <a:off x="7885113" y="1916113"/>
            <a:ext cx="873125" cy="2476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a:t>x            y</a:t>
            </a:r>
            <a:endParaRPr lang="en-US"/>
          </a:p>
        </p:txBody>
      </p:sp>
      <p:graphicFrame>
        <p:nvGraphicFramePr>
          <p:cNvPr id="116738" name="Object 1"/>
          <p:cNvGraphicFramePr>
            <a:graphicFrameLocks noChangeAspect="1"/>
          </p:cNvGraphicFramePr>
          <p:nvPr/>
        </p:nvGraphicFramePr>
        <p:xfrm>
          <a:off x="4572000" y="3141663"/>
          <a:ext cx="3192463" cy="863600"/>
        </p:xfrm>
        <a:graphic>
          <a:graphicData uri="http://schemas.openxmlformats.org/presentationml/2006/ole">
            <p:oleObj spid="_x0000_s116738" name="Equation" r:id="rId4" imgW="1688760" imgH="457200" progId="Equation.3">
              <p:embed/>
            </p:oleObj>
          </a:graphicData>
        </a:graphic>
      </p:graphicFrame>
      <p:sp>
        <p:nvSpPr>
          <p:cNvPr id="11" name="Left Arrow 10"/>
          <p:cNvSpPr/>
          <p:nvPr/>
        </p:nvSpPr>
        <p:spPr>
          <a:xfrm>
            <a:off x="4932363" y="4076700"/>
            <a:ext cx="2663825" cy="5048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68313" y="404813"/>
            <a:ext cx="8229600" cy="1143000"/>
          </a:xfrm>
        </p:spPr>
        <p:txBody>
          <a:bodyPr/>
          <a:lstStyle/>
          <a:p>
            <a:r>
              <a:rPr lang="en-US" sz="3600" smtClean="0"/>
              <a:t>Eigen-analysis/ Karhunen Loeve Transform</a:t>
            </a:r>
          </a:p>
        </p:txBody>
      </p:sp>
      <p:sp>
        <p:nvSpPr>
          <p:cNvPr id="62467" name="TextBox 6"/>
          <p:cNvSpPr txBox="1">
            <a:spLocks noChangeArrowheads="1"/>
          </p:cNvSpPr>
          <p:nvPr/>
        </p:nvSpPr>
        <p:spPr bwMode="auto">
          <a:xfrm>
            <a:off x="5124450" y="2708275"/>
            <a:ext cx="384175" cy="369888"/>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1800"/>
              <a:t>x’</a:t>
            </a:r>
            <a:endParaRPr lang="en-US" sz="1800"/>
          </a:p>
        </p:txBody>
      </p:sp>
      <p:sp>
        <p:nvSpPr>
          <p:cNvPr id="62468" name="TextBox 7"/>
          <p:cNvSpPr txBox="1">
            <a:spLocks noChangeArrowheads="1"/>
          </p:cNvSpPr>
          <p:nvPr/>
        </p:nvSpPr>
        <p:spPr bwMode="auto">
          <a:xfrm>
            <a:off x="2963863" y="1484313"/>
            <a:ext cx="384175" cy="369887"/>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1800"/>
              <a:t>y’</a:t>
            </a:r>
            <a:endParaRPr lang="en-US" sz="1800"/>
          </a:p>
        </p:txBody>
      </p:sp>
      <p:graphicFrame>
        <p:nvGraphicFramePr>
          <p:cNvPr id="9" name="Chart 8"/>
          <p:cNvGraphicFramePr/>
          <p:nvPr/>
        </p:nvGraphicFramePr>
        <p:xfrm>
          <a:off x="4211960" y="3645024"/>
          <a:ext cx="4176464" cy="2592288"/>
        </p:xfrm>
        <a:graphic>
          <a:graphicData uri="http://schemas.openxmlformats.org/drawingml/2006/chart">
            <c:chart xmlns:c="http://schemas.openxmlformats.org/drawingml/2006/chart" xmlns:r="http://schemas.openxmlformats.org/officeDocument/2006/relationships" r:id="rId4"/>
          </a:graphicData>
        </a:graphic>
      </p:graphicFrame>
      <p:sp>
        <p:nvSpPr>
          <p:cNvPr id="62470" name="TextBox 9"/>
          <p:cNvSpPr txBox="1">
            <a:spLocks noChangeArrowheads="1"/>
          </p:cNvSpPr>
          <p:nvPr/>
        </p:nvSpPr>
        <p:spPr bwMode="auto">
          <a:xfrm>
            <a:off x="8243888" y="4581525"/>
            <a:ext cx="338137"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x</a:t>
            </a:r>
            <a:endParaRPr lang="en-US" sz="2000"/>
          </a:p>
        </p:txBody>
      </p:sp>
      <p:sp>
        <p:nvSpPr>
          <p:cNvPr id="62471" name="TextBox 10"/>
          <p:cNvSpPr txBox="1">
            <a:spLocks noChangeArrowheads="1"/>
          </p:cNvSpPr>
          <p:nvPr/>
        </p:nvSpPr>
        <p:spPr bwMode="auto">
          <a:xfrm>
            <a:off x="6372225" y="3429000"/>
            <a:ext cx="336550"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y</a:t>
            </a:r>
            <a:endParaRPr lang="en-US" sz="2000"/>
          </a:p>
        </p:txBody>
      </p:sp>
      <p:graphicFrame>
        <p:nvGraphicFramePr>
          <p:cNvPr id="12" name="Chart 11"/>
          <p:cNvGraphicFramePr/>
          <p:nvPr/>
        </p:nvGraphicFramePr>
        <p:xfrm>
          <a:off x="683568" y="1556792"/>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2465" name="Object 1"/>
          <p:cNvGraphicFramePr>
            <a:graphicFrameLocks noChangeAspect="1"/>
          </p:cNvGraphicFramePr>
          <p:nvPr/>
        </p:nvGraphicFramePr>
        <p:xfrm>
          <a:off x="5580063" y="1700213"/>
          <a:ext cx="3192462" cy="863600"/>
        </p:xfrm>
        <a:graphic>
          <a:graphicData uri="http://schemas.openxmlformats.org/presentationml/2006/ole">
            <p:oleObj spid="_x0000_s62465" name="Equation" r:id="rId6" imgW="1688760" imgH="457200" progId="Equation.3">
              <p:embed/>
            </p:oleObj>
          </a:graphicData>
        </a:graphic>
      </p:graphicFrame>
      <p:cxnSp>
        <p:nvCxnSpPr>
          <p:cNvPr id="15" name="Elbow Connector 14"/>
          <p:cNvCxnSpPr>
            <a:stCxn id="62471" idx="0"/>
          </p:cNvCxnSpPr>
          <p:nvPr/>
        </p:nvCxnSpPr>
        <p:spPr>
          <a:xfrm rot="5400000" flipH="1" flipV="1">
            <a:off x="6528594" y="2577306"/>
            <a:ext cx="863600" cy="83978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p:nvPr/>
        </p:nvCxnSpPr>
        <p:spPr>
          <a:xfrm rot="10800000" flipV="1">
            <a:off x="3276600" y="2060575"/>
            <a:ext cx="2303463" cy="36036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1202" name="Rectangle 2"/>
          <p:cNvSpPr>
            <a:spLocks noGrp="1" noChangeArrowheads="1"/>
          </p:cNvSpPr>
          <p:nvPr>
            <p:ph type="title"/>
          </p:nvPr>
        </p:nvSpPr>
        <p:spPr>
          <a:xfrm>
            <a:off x="468313" y="125413"/>
            <a:ext cx="8229600" cy="1143000"/>
          </a:xfrm>
        </p:spPr>
        <p:txBody>
          <a:bodyPr rtlCol="0">
            <a:normAutofit fontScale="90000"/>
          </a:bodyPr>
          <a:lstStyle/>
          <a:p>
            <a:pPr fontAlgn="auto">
              <a:spcAft>
                <a:spcPts val="0"/>
              </a:spcAft>
              <a:defRPr/>
            </a:pPr>
            <a:r>
              <a:rPr lang="en-US" sz="3600" dirty="0"/>
              <a:t>Reconstruction of original </a:t>
            </a:r>
            <a:r>
              <a:rPr lang="en-US" sz="3600" dirty="0" smtClean="0"/>
              <a:t>Data/Inverse Transformation</a:t>
            </a:r>
            <a:endParaRPr lang="en-US" sz="3600" dirty="0"/>
          </a:p>
        </p:txBody>
      </p:sp>
      <p:sp>
        <p:nvSpPr>
          <p:cNvPr id="60422" name="Rectangle 3"/>
          <p:cNvSpPr>
            <a:spLocks noGrp="1" noChangeArrowheads="1"/>
          </p:cNvSpPr>
          <p:nvPr>
            <p:ph type="body" idx="1"/>
          </p:nvPr>
        </p:nvSpPr>
        <p:spPr>
          <a:xfrm>
            <a:off x="457200" y="1295400"/>
            <a:ext cx="8229600" cy="4525963"/>
          </a:xfrm>
        </p:spPr>
        <p:txBody>
          <a:bodyPr/>
          <a:lstStyle/>
          <a:p>
            <a:r>
              <a:rPr lang="en-GB" sz="2400" smtClean="0"/>
              <a:t>Forward Transform</a:t>
            </a:r>
          </a:p>
          <a:p>
            <a:endParaRPr lang="en-GB" sz="2400" smtClean="0"/>
          </a:p>
          <a:p>
            <a:endParaRPr lang="en-GB" sz="2400" smtClean="0"/>
          </a:p>
          <a:p>
            <a:endParaRPr lang="en-GB" sz="2400" smtClean="0"/>
          </a:p>
          <a:p>
            <a:endParaRPr lang="en-GB" sz="2400" smtClean="0"/>
          </a:p>
          <a:p>
            <a:r>
              <a:rPr lang="en-GB" sz="2400" smtClean="0"/>
              <a:t>Inverse Transform</a:t>
            </a:r>
            <a:endParaRPr lang="en-US" sz="2400" smtClean="0"/>
          </a:p>
        </p:txBody>
      </p:sp>
      <p:graphicFrame>
        <p:nvGraphicFramePr>
          <p:cNvPr id="60417" name="Object 1"/>
          <p:cNvGraphicFramePr>
            <a:graphicFrameLocks noChangeAspect="1"/>
          </p:cNvGraphicFramePr>
          <p:nvPr/>
        </p:nvGraphicFramePr>
        <p:xfrm>
          <a:off x="2843213" y="4221163"/>
          <a:ext cx="4054475" cy="912812"/>
        </p:xfrm>
        <a:graphic>
          <a:graphicData uri="http://schemas.openxmlformats.org/presentationml/2006/ole">
            <p:oleObj spid="_x0000_s60417" name="Equation" r:id="rId4" imgW="2145960" imgH="482400" progId="Equation.3">
              <p:embed/>
            </p:oleObj>
          </a:graphicData>
        </a:graphic>
      </p:graphicFrame>
      <p:graphicFrame>
        <p:nvGraphicFramePr>
          <p:cNvPr id="60420" name="Object 1"/>
          <p:cNvGraphicFramePr>
            <a:graphicFrameLocks noChangeAspect="1"/>
          </p:cNvGraphicFramePr>
          <p:nvPr/>
        </p:nvGraphicFramePr>
        <p:xfrm>
          <a:off x="2987675" y="2205038"/>
          <a:ext cx="3192463" cy="863600"/>
        </p:xfrm>
        <a:graphic>
          <a:graphicData uri="http://schemas.openxmlformats.org/presentationml/2006/ole">
            <p:oleObj spid="_x0000_s60420" name="Equation" r:id="rId5" imgW="1688760" imgH="457200" progId="Equation.3">
              <p:embed/>
            </p:oleObj>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1202" name="Rectangle 2"/>
          <p:cNvSpPr>
            <a:spLocks noGrp="1" noChangeArrowheads="1"/>
          </p:cNvSpPr>
          <p:nvPr>
            <p:ph type="title"/>
          </p:nvPr>
        </p:nvSpPr>
        <p:spPr>
          <a:xfrm>
            <a:off x="468313" y="125413"/>
            <a:ext cx="8229600" cy="1143000"/>
          </a:xfrm>
        </p:spPr>
        <p:txBody>
          <a:bodyPr rtlCol="0">
            <a:normAutofit fontScale="90000"/>
          </a:bodyPr>
          <a:lstStyle/>
          <a:p>
            <a:pPr fontAlgn="auto">
              <a:spcAft>
                <a:spcPts val="0"/>
              </a:spcAft>
              <a:defRPr/>
            </a:pPr>
            <a:r>
              <a:rPr lang="en-US" sz="3600" dirty="0"/>
              <a:t>Reconstruction of original </a:t>
            </a:r>
            <a:r>
              <a:rPr lang="en-US" sz="3600" dirty="0" smtClean="0"/>
              <a:t>Data/Inverse Transformation</a:t>
            </a:r>
            <a:endParaRPr lang="en-US" sz="3600" dirty="0"/>
          </a:p>
        </p:txBody>
      </p:sp>
      <p:sp>
        <p:nvSpPr>
          <p:cNvPr id="117765" name="Rectangle 3"/>
          <p:cNvSpPr>
            <a:spLocks noGrp="1" noChangeArrowheads="1"/>
          </p:cNvSpPr>
          <p:nvPr>
            <p:ph type="body" idx="1"/>
          </p:nvPr>
        </p:nvSpPr>
        <p:spPr>
          <a:xfrm>
            <a:off x="457200" y="1295400"/>
            <a:ext cx="8229600" cy="4525963"/>
          </a:xfrm>
        </p:spPr>
        <p:txBody>
          <a:bodyPr/>
          <a:lstStyle/>
          <a:p>
            <a:endParaRPr lang="en-US" sz="2400" smtClean="0"/>
          </a:p>
          <a:p>
            <a:r>
              <a:rPr lang="en-US" sz="2400" smtClean="0"/>
              <a:t>If we reduced the dimensionality, obviously, when reconstructing the data we would lose those dimensions we chose to discard. </a:t>
            </a:r>
          </a:p>
          <a:p>
            <a:endParaRPr lang="en-GB" sz="2400" smtClean="0"/>
          </a:p>
          <a:p>
            <a:r>
              <a:rPr lang="en-GB" sz="2400" smtClean="0"/>
              <a:t>Thrown away the less important one, throw away y’ and only keep x’</a:t>
            </a:r>
            <a:endParaRPr lang="en-US" sz="2400" smtClean="0"/>
          </a:p>
        </p:txBody>
      </p:sp>
      <p:graphicFrame>
        <p:nvGraphicFramePr>
          <p:cNvPr id="117763" name="Object 3"/>
          <p:cNvGraphicFramePr>
            <a:graphicFrameLocks noChangeAspect="1"/>
          </p:cNvGraphicFramePr>
          <p:nvPr/>
        </p:nvGraphicFramePr>
        <p:xfrm>
          <a:off x="2484438" y="4221163"/>
          <a:ext cx="3094037" cy="912812"/>
        </p:xfrm>
        <a:graphic>
          <a:graphicData uri="http://schemas.openxmlformats.org/presentationml/2006/ole">
            <p:oleObj spid="_x0000_s117763" name="Equation" r:id="rId4" imgW="1638000" imgH="482400" progId="Equation.3">
              <p:embed/>
            </p:oleObj>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3250" name="Rectangle 2"/>
          <p:cNvSpPr>
            <a:spLocks noGrp="1" noChangeArrowheads="1"/>
          </p:cNvSpPr>
          <p:nvPr>
            <p:ph type="title"/>
          </p:nvPr>
        </p:nvSpPr>
        <p:spPr>
          <a:xfrm>
            <a:off x="468313" y="188913"/>
            <a:ext cx="8229600" cy="1143000"/>
          </a:xfrm>
        </p:spPr>
        <p:txBody>
          <a:bodyPr rtlCol="0">
            <a:normAutofit fontScale="90000"/>
          </a:bodyPr>
          <a:lstStyle/>
          <a:p>
            <a:pPr fontAlgn="auto">
              <a:spcAft>
                <a:spcPts val="0"/>
              </a:spcAft>
              <a:defRPr/>
            </a:pPr>
            <a:r>
              <a:rPr lang="en-US" sz="3600" dirty="0" smtClean="0"/>
              <a:t>Reconstruction of original Data/Inverse Transformation</a:t>
            </a:r>
            <a:endParaRPr lang="en-US" sz="3600" dirty="0"/>
          </a:p>
        </p:txBody>
      </p:sp>
      <p:sp>
        <p:nvSpPr>
          <p:cNvPr id="58371" name="Rectangle 3"/>
          <p:cNvSpPr>
            <a:spLocks noGrp="1" noChangeArrowheads="1"/>
          </p:cNvSpPr>
          <p:nvPr>
            <p:ph type="body" idx="1"/>
          </p:nvPr>
        </p:nvSpPr>
        <p:spPr>
          <a:xfrm>
            <a:off x="395288" y="1268413"/>
            <a:ext cx="3886200" cy="4525962"/>
          </a:xfrm>
        </p:spPr>
        <p:txBody>
          <a:bodyPr/>
          <a:lstStyle/>
          <a:p>
            <a:pPr>
              <a:lnSpc>
                <a:spcPct val="90000"/>
              </a:lnSpc>
              <a:buFontTx/>
              <a:buNone/>
            </a:pPr>
            <a:r>
              <a:rPr lang="en-US" sz="2400" smtClean="0"/>
              <a:t>		x’			          </a:t>
            </a:r>
          </a:p>
          <a:p>
            <a:pPr>
              <a:lnSpc>
                <a:spcPct val="90000"/>
              </a:lnSpc>
              <a:buFontTx/>
              <a:buNone/>
            </a:pPr>
            <a:r>
              <a:rPr lang="en-US" sz="2400" smtClean="0"/>
              <a:t> -.827970186 	</a:t>
            </a:r>
          </a:p>
          <a:p>
            <a:pPr>
              <a:lnSpc>
                <a:spcPct val="90000"/>
              </a:lnSpc>
              <a:buFontTx/>
              <a:buNone/>
            </a:pPr>
            <a:r>
              <a:rPr lang="en-US" sz="2400" smtClean="0"/>
              <a:t>1.77758033 		</a:t>
            </a:r>
          </a:p>
          <a:p>
            <a:pPr>
              <a:lnSpc>
                <a:spcPct val="90000"/>
              </a:lnSpc>
              <a:buFontTx/>
              <a:buNone/>
            </a:pPr>
            <a:r>
              <a:rPr lang="en-US" sz="2400" smtClean="0"/>
              <a:t>-.992197494 		</a:t>
            </a:r>
          </a:p>
          <a:p>
            <a:pPr>
              <a:lnSpc>
                <a:spcPct val="90000"/>
              </a:lnSpc>
              <a:buFontTx/>
              <a:buNone/>
            </a:pPr>
            <a:r>
              <a:rPr lang="en-US" sz="2400" smtClean="0"/>
              <a:t>-.274210416 		</a:t>
            </a:r>
          </a:p>
          <a:p>
            <a:pPr>
              <a:lnSpc>
                <a:spcPct val="90000"/>
              </a:lnSpc>
              <a:buFontTx/>
              <a:buNone/>
            </a:pPr>
            <a:r>
              <a:rPr lang="en-US" sz="2400" smtClean="0"/>
              <a:t>-1.67580142 		</a:t>
            </a:r>
          </a:p>
          <a:p>
            <a:pPr>
              <a:lnSpc>
                <a:spcPct val="90000"/>
              </a:lnSpc>
              <a:buFontTx/>
              <a:buNone/>
            </a:pPr>
            <a:r>
              <a:rPr lang="en-US" sz="2400" smtClean="0"/>
              <a:t>-.912949103 		</a:t>
            </a:r>
          </a:p>
          <a:p>
            <a:pPr>
              <a:lnSpc>
                <a:spcPct val="90000"/>
              </a:lnSpc>
              <a:buFontTx/>
              <a:buNone/>
            </a:pPr>
            <a:r>
              <a:rPr lang="en-US" sz="2400" smtClean="0"/>
              <a:t>.0991094375 	</a:t>
            </a:r>
          </a:p>
          <a:p>
            <a:pPr>
              <a:lnSpc>
                <a:spcPct val="90000"/>
              </a:lnSpc>
              <a:buFontTx/>
              <a:buNone/>
            </a:pPr>
            <a:r>
              <a:rPr lang="en-US" sz="2400" smtClean="0"/>
              <a:t>1.14457216 		</a:t>
            </a:r>
          </a:p>
          <a:p>
            <a:pPr>
              <a:lnSpc>
                <a:spcPct val="90000"/>
              </a:lnSpc>
              <a:buFontTx/>
              <a:buNone/>
            </a:pPr>
            <a:r>
              <a:rPr lang="en-US" sz="2400" smtClean="0"/>
              <a:t>.438046137 		</a:t>
            </a:r>
          </a:p>
          <a:p>
            <a:pPr>
              <a:lnSpc>
                <a:spcPct val="90000"/>
              </a:lnSpc>
              <a:buFontTx/>
              <a:buNone/>
            </a:pPr>
            <a:r>
              <a:rPr lang="en-US" sz="2400" smtClean="0"/>
              <a:t>1.22382056</a:t>
            </a:r>
          </a:p>
        </p:txBody>
      </p:sp>
      <p:graphicFrame>
        <p:nvGraphicFramePr>
          <p:cNvPr id="7" name="Chart 6"/>
          <p:cNvGraphicFramePr/>
          <p:nvPr/>
        </p:nvGraphicFramePr>
        <p:xfrm>
          <a:off x="3419872" y="1844824"/>
          <a:ext cx="4248472" cy="29523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8369" name="Object 1"/>
          <p:cNvGraphicFramePr>
            <a:graphicFrameLocks noChangeAspect="1"/>
          </p:cNvGraphicFramePr>
          <p:nvPr/>
        </p:nvGraphicFramePr>
        <p:xfrm>
          <a:off x="5867400" y="4149725"/>
          <a:ext cx="3094038" cy="912813"/>
        </p:xfrm>
        <a:graphic>
          <a:graphicData uri="http://schemas.openxmlformats.org/presentationml/2006/ole">
            <p:oleObj spid="_x0000_s58369" name="Equation" r:id="rId5" imgW="1638000" imgH="482400" progId="Equation.3">
              <p:embed/>
            </p:oleObj>
          </a:graphicData>
        </a:graphic>
      </p:graphicFrame>
      <p:sp>
        <p:nvSpPr>
          <p:cNvPr id="58373" name="TextBox 8"/>
          <p:cNvSpPr txBox="1">
            <a:spLocks noChangeArrowheads="1"/>
          </p:cNvSpPr>
          <p:nvPr/>
        </p:nvSpPr>
        <p:spPr bwMode="auto">
          <a:xfrm>
            <a:off x="7596188" y="3284538"/>
            <a:ext cx="1597025"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x</a:t>
            </a:r>
            <a:r>
              <a:rPr lang="en-GB" sz="2000" baseline="-25000"/>
              <a:t>reconstruction</a:t>
            </a:r>
            <a:endParaRPr lang="en-US" sz="2000" baseline="-25000"/>
          </a:p>
        </p:txBody>
      </p:sp>
      <p:sp>
        <p:nvSpPr>
          <p:cNvPr id="58374" name="Rectangle 9"/>
          <p:cNvSpPr>
            <a:spLocks noChangeArrowheads="1"/>
          </p:cNvSpPr>
          <p:nvPr/>
        </p:nvSpPr>
        <p:spPr bwMode="auto">
          <a:xfrm>
            <a:off x="4284663" y="1484313"/>
            <a:ext cx="1571625"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y</a:t>
            </a:r>
            <a:r>
              <a:rPr lang="en-GB" sz="2000" baseline="-25000"/>
              <a:t>reconstruction</a:t>
            </a:r>
            <a:endParaRPr lang="en-US" sz="2000" baseline="-2500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2"/>
          <p:cNvSpPr>
            <a:spLocks noGrp="1" noChangeArrowheads="1"/>
          </p:cNvSpPr>
          <p:nvPr>
            <p:ph type="title"/>
          </p:nvPr>
        </p:nvSpPr>
        <p:spPr>
          <a:xfrm>
            <a:off x="468313" y="188913"/>
            <a:ext cx="8229600" cy="1143000"/>
          </a:xfrm>
        </p:spPr>
        <p:txBody>
          <a:bodyPr/>
          <a:lstStyle/>
          <a:p>
            <a:r>
              <a:rPr lang="en-US" sz="3600" smtClean="0"/>
              <a:t>Reconstruction of original Data</a:t>
            </a:r>
          </a:p>
        </p:txBody>
      </p:sp>
      <p:graphicFrame>
        <p:nvGraphicFramePr>
          <p:cNvPr id="7" name="Chart 6"/>
          <p:cNvGraphicFramePr/>
          <p:nvPr/>
        </p:nvGraphicFramePr>
        <p:xfrm>
          <a:off x="4415248" y="2996952"/>
          <a:ext cx="4248472" cy="2952328"/>
        </p:xfrm>
        <a:graphic>
          <a:graphicData uri="http://schemas.openxmlformats.org/drawingml/2006/chart">
            <c:chart xmlns:c="http://schemas.openxmlformats.org/drawingml/2006/chart" xmlns:r="http://schemas.openxmlformats.org/officeDocument/2006/relationships" r:id="rId3"/>
          </a:graphicData>
        </a:graphic>
      </p:graphicFrame>
      <p:sp>
        <p:nvSpPr>
          <p:cNvPr id="178179" name="TextBox 8"/>
          <p:cNvSpPr txBox="1">
            <a:spLocks noChangeArrowheads="1"/>
          </p:cNvSpPr>
          <p:nvPr/>
        </p:nvSpPr>
        <p:spPr bwMode="auto">
          <a:xfrm>
            <a:off x="7235825" y="4076700"/>
            <a:ext cx="1597025"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x</a:t>
            </a:r>
            <a:r>
              <a:rPr lang="en-GB" sz="2000" baseline="-25000"/>
              <a:t>reconstruction</a:t>
            </a:r>
            <a:endParaRPr lang="en-US" sz="2000" baseline="-25000"/>
          </a:p>
        </p:txBody>
      </p:sp>
      <p:sp>
        <p:nvSpPr>
          <p:cNvPr id="178180" name="Rectangle 9"/>
          <p:cNvSpPr>
            <a:spLocks noChangeArrowheads="1"/>
          </p:cNvSpPr>
          <p:nvPr/>
        </p:nvSpPr>
        <p:spPr bwMode="auto">
          <a:xfrm>
            <a:off x="5280025" y="2636838"/>
            <a:ext cx="1571625"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y</a:t>
            </a:r>
            <a:r>
              <a:rPr lang="en-GB" sz="2000" baseline="-25000"/>
              <a:t>reconstruction</a:t>
            </a:r>
            <a:endParaRPr lang="en-US" sz="2000" baseline="-25000"/>
          </a:p>
        </p:txBody>
      </p:sp>
      <p:sp>
        <p:nvSpPr>
          <p:cNvPr id="178181" name="Content Placeholder 7"/>
          <p:cNvSpPr>
            <a:spLocks noGrp="1"/>
          </p:cNvSpPr>
          <p:nvPr>
            <p:ph idx="1"/>
          </p:nvPr>
        </p:nvSpPr>
        <p:spPr/>
        <p:txBody>
          <a:bodyPr/>
          <a:lstStyle/>
          <a:p>
            <a:endParaRPr lang="en-US" smtClean="0"/>
          </a:p>
        </p:txBody>
      </p:sp>
      <p:graphicFrame>
        <p:nvGraphicFramePr>
          <p:cNvPr id="11" name="Chart 10"/>
          <p:cNvGraphicFramePr/>
          <p:nvPr/>
        </p:nvGraphicFramePr>
        <p:xfrm>
          <a:off x="539552" y="1700808"/>
          <a:ext cx="4176464" cy="2592288"/>
        </p:xfrm>
        <a:graphic>
          <a:graphicData uri="http://schemas.openxmlformats.org/drawingml/2006/chart">
            <c:chart xmlns:c="http://schemas.openxmlformats.org/drawingml/2006/chart" xmlns:r="http://schemas.openxmlformats.org/officeDocument/2006/relationships" r:id="rId4"/>
          </a:graphicData>
        </a:graphic>
      </p:graphicFrame>
      <p:sp>
        <p:nvSpPr>
          <p:cNvPr id="178183" name="Rectangle 11"/>
          <p:cNvSpPr>
            <a:spLocks noChangeArrowheads="1"/>
          </p:cNvSpPr>
          <p:nvPr/>
        </p:nvSpPr>
        <p:spPr bwMode="auto">
          <a:xfrm>
            <a:off x="4211638" y="2708275"/>
            <a:ext cx="336550"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x</a:t>
            </a:r>
            <a:endParaRPr lang="en-US" sz="2000"/>
          </a:p>
        </p:txBody>
      </p:sp>
      <p:sp>
        <p:nvSpPr>
          <p:cNvPr id="178184" name="Rectangle 12"/>
          <p:cNvSpPr>
            <a:spLocks noChangeArrowheads="1"/>
          </p:cNvSpPr>
          <p:nvPr/>
        </p:nvSpPr>
        <p:spPr bwMode="auto">
          <a:xfrm>
            <a:off x="2700338" y="1557338"/>
            <a:ext cx="336550" cy="4000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y</a:t>
            </a:r>
            <a:endParaRPr lang="en-US" sz="2000"/>
          </a:p>
        </p:txBody>
      </p:sp>
      <p:sp>
        <p:nvSpPr>
          <p:cNvPr id="14" name="Oval Callout 13"/>
          <p:cNvSpPr/>
          <p:nvPr/>
        </p:nvSpPr>
        <p:spPr>
          <a:xfrm>
            <a:off x="3779838" y="1196975"/>
            <a:ext cx="1871662" cy="792163"/>
          </a:xfrm>
          <a:prstGeom prst="wedgeEllipseCallout">
            <a:avLst>
              <a:gd name="adj1" fmla="val -58820"/>
              <a:gd name="adj2" fmla="val 75327"/>
            </a:avLst>
          </a:prstGeom>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r>
              <a:rPr lang="en-GB" sz="1600" dirty="0"/>
              <a:t>Original data</a:t>
            </a:r>
            <a:endParaRPr lang="en-US" sz="1600" dirty="0"/>
          </a:p>
        </p:txBody>
      </p:sp>
      <p:sp>
        <p:nvSpPr>
          <p:cNvPr id="15" name="Oval Callout 14"/>
          <p:cNvSpPr/>
          <p:nvPr/>
        </p:nvSpPr>
        <p:spPr>
          <a:xfrm>
            <a:off x="6372225" y="981075"/>
            <a:ext cx="2376488" cy="935038"/>
          </a:xfrm>
          <a:prstGeom prst="wedgeEllipseCallout">
            <a:avLst>
              <a:gd name="adj1" fmla="val -25837"/>
              <a:gd name="adj2" fmla="val 163705"/>
            </a:avLst>
          </a:prstGeom>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buClr>
                <a:srgbClr val="0E1F54"/>
              </a:buClr>
              <a:buFont typeface="Wingdings" pitchFamily="2" charset="2"/>
              <a:buNone/>
              <a:defRPr/>
            </a:pPr>
            <a:r>
              <a:rPr lang="en-GB" sz="1600" dirty="0"/>
              <a:t>Reconstructed from 1 </a:t>
            </a:r>
            <a:r>
              <a:rPr lang="en-GB" sz="1600" dirty="0" err="1"/>
              <a:t>eigen</a:t>
            </a:r>
            <a:r>
              <a:rPr lang="en-GB" sz="1600" dirty="0"/>
              <a:t> feature</a:t>
            </a:r>
            <a:endParaRPr lang="en-US" sz="16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288" y="260350"/>
            <a:ext cx="8229600" cy="1143000"/>
          </a:xfrm>
        </p:spPr>
        <p:txBody>
          <a:bodyPr/>
          <a:lstStyle/>
          <a:p>
            <a:r>
              <a:rPr lang="en-GB" sz="3600" smtClean="0"/>
              <a:t>Feature Extraction/Eigen-features</a:t>
            </a:r>
            <a:endParaRPr lang="en-US" sz="3600" smtClean="0"/>
          </a:p>
        </p:txBody>
      </p:sp>
      <p:sp>
        <p:nvSpPr>
          <p:cNvPr id="66563" name="Rectangle 3"/>
          <p:cNvSpPr>
            <a:spLocks noGrp="1" noChangeArrowheads="1"/>
          </p:cNvSpPr>
          <p:nvPr>
            <p:ph type="body" idx="1"/>
          </p:nvPr>
        </p:nvSpPr>
        <p:spPr>
          <a:xfrm>
            <a:off x="457200" y="1371600"/>
            <a:ext cx="8229600" cy="5181600"/>
          </a:xfrm>
        </p:spPr>
        <p:txBody>
          <a:bodyPr/>
          <a:lstStyle/>
          <a:p>
            <a:pPr>
              <a:buFontTx/>
              <a:buNone/>
            </a:pPr>
            <a:endParaRPr lang="en-US" sz="2400" smtClean="0">
              <a:solidFill>
                <a:srgbClr val="0066FF"/>
              </a:solidFill>
            </a:endParaRPr>
          </a:p>
        </p:txBody>
      </p:sp>
      <p:graphicFrame>
        <p:nvGraphicFramePr>
          <p:cNvPr id="66561" name="Object 2"/>
          <p:cNvGraphicFramePr>
            <a:graphicFrameLocks noChangeAspect="1"/>
          </p:cNvGraphicFramePr>
          <p:nvPr/>
        </p:nvGraphicFramePr>
        <p:xfrm>
          <a:off x="2268538" y="3213100"/>
          <a:ext cx="4735512" cy="1866900"/>
        </p:xfrm>
        <a:graphic>
          <a:graphicData uri="http://schemas.openxmlformats.org/presentationml/2006/ole">
            <p:oleObj spid="_x0000_s66561" name="Equation" r:id="rId4" imgW="2692080" imgH="939600" progId="Equation.3">
              <p:embed/>
            </p:oleObj>
          </a:graphicData>
        </a:graphic>
      </p:graphicFrame>
      <p:sp>
        <p:nvSpPr>
          <p:cNvPr id="6" name="Oval Callout 5"/>
          <p:cNvSpPr/>
          <p:nvPr/>
        </p:nvSpPr>
        <p:spPr>
          <a:xfrm>
            <a:off x="2987675" y="1484313"/>
            <a:ext cx="3024188" cy="1512887"/>
          </a:xfrm>
          <a:prstGeom prst="wedgeEllipseCallout">
            <a:avLst>
              <a:gd name="adj1" fmla="val -61146"/>
              <a:gd name="adj2" fmla="val 5962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sz="2800" dirty="0"/>
              <a:t>Eigen Feature vector</a:t>
            </a:r>
            <a:endParaRPr lang="en-US" sz="28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p:txBody>
          <a:bodyPr/>
          <a:lstStyle/>
          <a:p>
            <a:r>
              <a:rPr lang="en-GB" smtClean="0"/>
              <a:t>PCA Applications –General </a:t>
            </a:r>
          </a:p>
        </p:txBody>
      </p:sp>
      <p:sp>
        <p:nvSpPr>
          <p:cNvPr id="49157" name="Rectangle 3"/>
          <p:cNvSpPr>
            <a:spLocks noGrp="1" noChangeArrowheads="1"/>
          </p:cNvSpPr>
          <p:nvPr>
            <p:ph type="body" idx="1"/>
          </p:nvPr>
        </p:nvSpPr>
        <p:spPr/>
        <p:txBody>
          <a:bodyPr/>
          <a:lstStyle/>
          <a:p>
            <a:endParaRPr lang="en-GB" sz="2000" smtClean="0"/>
          </a:p>
          <a:p>
            <a:endParaRPr lang="en-GB" sz="2000" smtClean="0"/>
          </a:p>
          <a:p>
            <a:endParaRPr lang="en-GB" sz="2000" smtClean="0"/>
          </a:p>
          <a:p>
            <a:endParaRPr lang="en-GB" sz="2000" smtClean="0"/>
          </a:p>
          <a:p>
            <a:endParaRPr lang="en-GB" sz="2000" smtClean="0"/>
          </a:p>
          <a:p>
            <a:endParaRPr lang="en-GB" sz="2000" smtClean="0"/>
          </a:p>
          <a:p>
            <a:endParaRPr lang="en-GB" sz="2000" smtClean="0"/>
          </a:p>
          <a:p>
            <a:endParaRPr lang="en-GB" sz="2000" smtClean="0"/>
          </a:p>
          <a:p>
            <a:endParaRPr lang="en-GB" sz="2000" smtClean="0"/>
          </a:p>
          <a:p>
            <a:endParaRPr lang="en-GB" sz="2000" smtClean="0"/>
          </a:p>
          <a:p>
            <a:endParaRPr lang="en-GB" sz="2000" smtClean="0"/>
          </a:p>
          <a:p>
            <a:r>
              <a:rPr lang="en-GB" sz="2000" smtClean="0"/>
              <a:t>Data compression/dimensionality reduction</a:t>
            </a:r>
          </a:p>
          <a:p>
            <a:endParaRPr lang="en-GB" sz="2000" smtClean="0"/>
          </a:p>
          <a:p>
            <a:endParaRPr lang="en-GB" sz="2000" smtClean="0"/>
          </a:p>
        </p:txBody>
      </p:sp>
      <p:sp>
        <p:nvSpPr>
          <p:cNvPr id="49158" name="Text Box 6"/>
          <p:cNvSpPr txBox="1">
            <a:spLocks noChangeArrowheads="1"/>
          </p:cNvSpPr>
          <p:nvPr/>
        </p:nvSpPr>
        <p:spPr bwMode="auto">
          <a:xfrm>
            <a:off x="2627313" y="1268413"/>
            <a:ext cx="1666875" cy="396875"/>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2000"/>
              <a:t>1</a:t>
            </a:r>
            <a:r>
              <a:rPr lang="en-GB" sz="2000" baseline="30000"/>
              <a:t>st</a:t>
            </a:r>
            <a:r>
              <a:rPr lang="en-GB" sz="2000"/>
              <a:t> eigenvector</a:t>
            </a:r>
            <a:endParaRPr lang="en-US" sz="2000"/>
          </a:p>
        </p:txBody>
      </p:sp>
      <p:sp>
        <p:nvSpPr>
          <p:cNvPr id="49159" name="Text Box 8"/>
          <p:cNvSpPr txBox="1">
            <a:spLocks noChangeArrowheads="1"/>
          </p:cNvSpPr>
          <p:nvPr/>
        </p:nvSpPr>
        <p:spPr bwMode="auto">
          <a:xfrm>
            <a:off x="5867400" y="5084763"/>
            <a:ext cx="1604963" cy="366712"/>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sz="1800"/>
              <a:t>m</a:t>
            </a:r>
            <a:r>
              <a:rPr lang="en-GB" sz="1800" baseline="30000"/>
              <a:t>th</a:t>
            </a:r>
            <a:r>
              <a:rPr lang="en-GB" sz="1800"/>
              <a:t> eigenvector</a:t>
            </a:r>
            <a:endParaRPr lang="en-US" sz="1800"/>
          </a:p>
        </p:txBody>
      </p:sp>
      <p:graphicFrame>
        <p:nvGraphicFramePr>
          <p:cNvPr id="49154" name="Object 2"/>
          <p:cNvGraphicFramePr>
            <a:graphicFrameLocks noChangeAspect="1"/>
          </p:cNvGraphicFramePr>
          <p:nvPr/>
        </p:nvGraphicFramePr>
        <p:xfrm>
          <a:off x="5003800" y="1844675"/>
          <a:ext cx="3810000" cy="2057400"/>
        </p:xfrm>
        <a:graphic>
          <a:graphicData uri="http://schemas.openxmlformats.org/presentationml/2006/ole">
            <p:oleObj spid="_x0000_s49154" name="Equation" r:id="rId3" imgW="2590560" imgH="1396800" progId="Equation.3">
              <p:embed/>
            </p:oleObj>
          </a:graphicData>
        </a:graphic>
      </p:graphicFrame>
      <p:sp>
        <p:nvSpPr>
          <p:cNvPr id="49160" name="Rectangle 12"/>
          <p:cNvSpPr>
            <a:spLocks noChangeArrowheads="1"/>
          </p:cNvSpPr>
          <p:nvPr/>
        </p:nvSpPr>
        <p:spPr bwMode="auto">
          <a:xfrm>
            <a:off x="5795963" y="1916113"/>
            <a:ext cx="2447925" cy="288925"/>
          </a:xfrm>
          <a:prstGeom prst="rect">
            <a:avLst/>
          </a:prstGeom>
          <a:noFill/>
          <a:ln w="9525">
            <a:solidFill>
              <a:srgbClr val="FF0000"/>
            </a:solidFill>
            <a:prstDash val="dash"/>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49161" name="Rectangle 13"/>
          <p:cNvSpPr>
            <a:spLocks noChangeArrowheads="1"/>
          </p:cNvSpPr>
          <p:nvPr/>
        </p:nvSpPr>
        <p:spPr bwMode="auto">
          <a:xfrm>
            <a:off x="5795963" y="3573463"/>
            <a:ext cx="2447925" cy="288925"/>
          </a:xfrm>
          <a:prstGeom prst="rect">
            <a:avLst/>
          </a:prstGeom>
          <a:noFill/>
          <a:ln w="9525">
            <a:solidFill>
              <a:srgbClr val="FF0000"/>
            </a:solidFill>
            <a:prstDash val="dash"/>
            <a:miter lim="800000"/>
            <a:headEnd/>
            <a:tailEnd/>
          </a:ln>
        </p:spPr>
        <p:txBody>
          <a:bodyPr wrap="none" anchor="ctr"/>
          <a:lstStyle/>
          <a:p>
            <a:pPr>
              <a:spcBef>
                <a:spcPct val="20000"/>
              </a:spcBef>
              <a:buClr>
                <a:srgbClr val="0E1F54"/>
              </a:buClr>
              <a:buFont typeface="Wingdings" pitchFamily="2" charset="2"/>
              <a:buNone/>
            </a:pPr>
            <a:endParaRPr lang="en-US"/>
          </a:p>
        </p:txBody>
      </p:sp>
      <p:grpSp>
        <p:nvGrpSpPr>
          <p:cNvPr id="49162" name="Group 17"/>
          <p:cNvGrpSpPr>
            <a:grpSpLocks/>
          </p:cNvGrpSpPr>
          <p:nvPr/>
        </p:nvGrpSpPr>
        <p:grpSpPr bwMode="auto">
          <a:xfrm>
            <a:off x="755650" y="1773238"/>
            <a:ext cx="3960813" cy="3311525"/>
            <a:chOff x="521" y="1389"/>
            <a:chExt cx="2495" cy="2086"/>
          </a:xfrm>
        </p:grpSpPr>
        <p:graphicFrame>
          <p:nvGraphicFramePr>
            <p:cNvPr id="49155" name="Object 3"/>
            <p:cNvGraphicFramePr>
              <a:graphicFrameLocks noChangeAspect="1"/>
            </p:cNvGraphicFramePr>
            <p:nvPr/>
          </p:nvGraphicFramePr>
          <p:xfrm>
            <a:off x="521" y="1661"/>
            <a:ext cx="2495" cy="1800"/>
          </p:xfrm>
          <a:graphic>
            <a:graphicData uri="http://schemas.openxmlformats.org/presentationml/2006/ole">
              <p:oleObj spid="_x0000_s49155" name="Equation" r:id="rId4" imgW="2590560" imgH="1866600" progId="Equation.3">
                <p:embed/>
              </p:oleObj>
            </a:graphicData>
          </a:graphic>
        </p:graphicFrame>
        <p:sp>
          <p:nvSpPr>
            <p:cNvPr id="49166" name="Rectangle 11"/>
            <p:cNvSpPr>
              <a:spLocks noChangeArrowheads="1"/>
            </p:cNvSpPr>
            <p:nvPr/>
          </p:nvSpPr>
          <p:spPr bwMode="auto">
            <a:xfrm>
              <a:off x="1020" y="2205"/>
              <a:ext cx="227" cy="1270"/>
            </a:xfrm>
            <a:prstGeom prst="rect">
              <a:avLst/>
            </a:prstGeom>
            <a:noFill/>
            <a:ln w="15875">
              <a:solidFill>
                <a:srgbClr val="FF0000"/>
              </a:solidFill>
              <a:prstDash val="dash"/>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49167" name="Rectangle 14"/>
            <p:cNvSpPr>
              <a:spLocks noChangeArrowheads="1"/>
            </p:cNvSpPr>
            <p:nvPr/>
          </p:nvSpPr>
          <p:spPr bwMode="auto">
            <a:xfrm>
              <a:off x="2381" y="2160"/>
              <a:ext cx="227" cy="1270"/>
            </a:xfrm>
            <a:prstGeom prst="rect">
              <a:avLst/>
            </a:prstGeom>
            <a:noFill/>
            <a:ln w="15875">
              <a:solidFill>
                <a:srgbClr val="FF0000"/>
              </a:solidFill>
              <a:prstDash val="dash"/>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49168" name="Line 15"/>
            <p:cNvSpPr>
              <a:spLocks noChangeShapeType="1"/>
            </p:cNvSpPr>
            <p:nvPr/>
          </p:nvSpPr>
          <p:spPr bwMode="auto">
            <a:xfrm flipH="1">
              <a:off x="1247" y="1389"/>
              <a:ext cx="1134" cy="862"/>
            </a:xfrm>
            <a:prstGeom prst="line">
              <a:avLst/>
            </a:prstGeom>
            <a:noFill/>
            <a:ln w="9525">
              <a:solidFill>
                <a:schemeClr val="tx1"/>
              </a:solidFill>
              <a:round/>
              <a:headEnd/>
              <a:tailEnd type="triangle" w="med" len="med"/>
            </a:ln>
          </p:spPr>
          <p:txBody>
            <a:bodyPr/>
            <a:lstStyle/>
            <a:p>
              <a:endParaRPr lang="en-US"/>
            </a:p>
          </p:txBody>
        </p:sp>
      </p:grpSp>
      <p:sp>
        <p:nvSpPr>
          <p:cNvPr id="49163" name="Line 18"/>
          <p:cNvSpPr>
            <a:spLocks noChangeShapeType="1"/>
          </p:cNvSpPr>
          <p:nvPr/>
        </p:nvSpPr>
        <p:spPr bwMode="auto">
          <a:xfrm>
            <a:off x="4716463" y="1484313"/>
            <a:ext cx="1223962" cy="431800"/>
          </a:xfrm>
          <a:prstGeom prst="line">
            <a:avLst/>
          </a:prstGeom>
          <a:noFill/>
          <a:ln w="9525">
            <a:solidFill>
              <a:schemeClr val="tx1"/>
            </a:solidFill>
            <a:round/>
            <a:headEnd/>
            <a:tailEnd type="triangle" w="med" len="med"/>
          </a:ln>
        </p:spPr>
        <p:txBody>
          <a:bodyPr/>
          <a:lstStyle/>
          <a:p>
            <a:endParaRPr lang="en-US"/>
          </a:p>
        </p:txBody>
      </p:sp>
      <p:sp>
        <p:nvSpPr>
          <p:cNvPr id="49164" name="Line 19"/>
          <p:cNvSpPr>
            <a:spLocks noChangeShapeType="1"/>
          </p:cNvSpPr>
          <p:nvPr/>
        </p:nvSpPr>
        <p:spPr bwMode="auto">
          <a:xfrm flipV="1">
            <a:off x="6732588" y="3933825"/>
            <a:ext cx="71437" cy="1223963"/>
          </a:xfrm>
          <a:prstGeom prst="line">
            <a:avLst/>
          </a:prstGeom>
          <a:noFill/>
          <a:ln w="9525">
            <a:solidFill>
              <a:schemeClr val="tx1"/>
            </a:solidFill>
            <a:round/>
            <a:headEnd/>
            <a:tailEnd type="triangle" w="med" len="med"/>
          </a:ln>
        </p:spPr>
        <p:txBody>
          <a:bodyPr/>
          <a:lstStyle/>
          <a:p>
            <a:endParaRPr lang="en-US"/>
          </a:p>
        </p:txBody>
      </p:sp>
      <p:sp>
        <p:nvSpPr>
          <p:cNvPr id="49165" name="Line 20"/>
          <p:cNvSpPr>
            <a:spLocks noChangeShapeType="1"/>
          </p:cNvSpPr>
          <p:nvPr/>
        </p:nvSpPr>
        <p:spPr bwMode="auto">
          <a:xfrm flipH="1" flipV="1">
            <a:off x="4067175" y="4797425"/>
            <a:ext cx="1873250" cy="503238"/>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lstStyle/>
          <a:p>
            <a:r>
              <a:rPr lang="en-GB" smtClean="0"/>
              <a:t>PCA Applications -General</a:t>
            </a:r>
          </a:p>
        </p:txBody>
      </p:sp>
      <p:sp>
        <p:nvSpPr>
          <p:cNvPr id="50180" name="Rectangle 3"/>
          <p:cNvSpPr>
            <a:spLocks noGrp="1" noChangeArrowheads="1"/>
          </p:cNvSpPr>
          <p:nvPr>
            <p:ph type="body" idx="1"/>
          </p:nvPr>
        </p:nvSpPr>
        <p:spPr/>
        <p:txBody>
          <a:bodyPr/>
          <a:lstStyle/>
          <a:p>
            <a:r>
              <a:rPr lang="en-GB" sz="2000" smtClean="0"/>
              <a:t>Data compression/dimensionality reduction</a:t>
            </a:r>
          </a:p>
          <a:p>
            <a:endParaRPr lang="en-GB" sz="2000" smtClean="0"/>
          </a:p>
          <a:p>
            <a:endParaRPr lang="en-GB" sz="2000" smtClean="0"/>
          </a:p>
        </p:txBody>
      </p:sp>
      <p:graphicFrame>
        <p:nvGraphicFramePr>
          <p:cNvPr id="50178" name="Object 2"/>
          <p:cNvGraphicFramePr>
            <a:graphicFrameLocks noChangeAspect="1"/>
          </p:cNvGraphicFramePr>
          <p:nvPr/>
        </p:nvGraphicFramePr>
        <p:xfrm>
          <a:off x="2160588" y="2205038"/>
          <a:ext cx="4427537" cy="3536950"/>
        </p:xfrm>
        <a:graphic>
          <a:graphicData uri="http://schemas.openxmlformats.org/presentationml/2006/ole">
            <p:oleObj spid="_x0000_s50178" name="Equation" r:id="rId3" imgW="2323800" imgH="185400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r>
              <a:rPr lang="en-GB" smtClean="0"/>
              <a:t>Problems</a:t>
            </a:r>
            <a:endParaRPr lang="en-US" smtClean="0"/>
          </a:p>
        </p:txBody>
      </p:sp>
      <p:sp>
        <p:nvSpPr>
          <p:cNvPr id="20482" name="Rectangle 3"/>
          <p:cNvSpPr>
            <a:spLocks noGrp="1" noChangeArrowheads="1"/>
          </p:cNvSpPr>
          <p:nvPr>
            <p:ph idx="1"/>
          </p:nvPr>
        </p:nvSpPr>
        <p:spPr/>
        <p:txBody>
          <a:bodyPr/>
          <a:lstStyle/>
          <a:p>
            <a:r>
              <a:rPr lang="en-GB" smtClean="0"/>
              <a:t>Object Detection: </a:t>
            </a:r>
            <a:r>
              <a:rPr lang="en-GB" sz="2000" smtClean="0"/>
              <a:t>Each window is very high dimension data</a:t>
            </a:r>
          </a:p>
          <a:p>
            <a:endParaRPr lang="en-GB" sz="2000" smtClean="0"/>
          </a:p>
          <a:p>
            <a:endParaRPr lang="en-GB" smtClean="0"/>
          </a:p>
          <a:p>
            <a:endParaRPr lang="en-GB" smtClean="0"/>
          </a:p>
          <a:p>
            <a:endParaRPr lang="en-GB" smtClean="0"/>
          </a:p>
          <a:p>
            <a:endParaRPr lang="en-US" smtClean="0"/>
          </a:p>
        </p:txBody>
      </p:sp>
      <p:sp>
        <p:nvSpPr>
          <p:cNvPr id="20483" name="Line 12"/>
          <p:cNvSpPr>
            <a:spLocks noChangeShapeType="1"/>
          </p:cNvSpPr>
          <p:nvPr/>
        </p:nvSpPr>
        <p:spPr bwMode="auto">
          <a:xfrm>
            <a:off x="3635375" y="3860800"/>
            <a:ext cx="576263" cy="0"/>
          </a:xfrm>
          <a:prstGeom prst="line">
            <a:avLst/>
          </a:prstGeom>
          <a:noFill/>
          <a:ln w="63500">
            <a:solidFill>
              <a:srgbClr val="FF0000"/>
            </a:solidFill>
            <a:prstDash val="sysDot"/>
            <a:round/>
            <a:headEnd/>
            <a:tailEnd/>
          </a:ln>
        </p:spPr>
        <p:txBody>
          <a:bodyPr/>
          <a:lstStyle/>
          <a:p>
            <a:endParaRPr lang="en-US"/>
          </a:p>
        </p:txBody>
      </p:sp>
      <p:sp>
        <p:nvSpPr>
          <p:cNvPr id="20484" name="Text Box 10"/>
          <p:cNvSpPr txBox="1">
            <a:spLocks noChangeArrowheads="1"/>
          </p:cNvSpPr>
          <p:nvPr/>
        </p:nvSpPr>
        <p:spPr bwMode="auto">
          <a:xfrm>
            <a:off x="1403350" y="3357563"/>
            <a:ext cx="1276350" cy="915987"/>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a:solidFill>
                  <a:srgbClr val="00FF00"/>
                </a:solidFill>
              </a:rPr>
              <a:t>256x256 </a:t>
            </a:r>
          </a:p>
          <a:p>
            <a:pPr>
              <a:spcBef>
                <a:spcPct val="20000"/>
              </a:spcBef>
              <a:buClr>
                <a:srgbClr val="0E1F54"/>
              </a:buClr>
              <a:buFont typeface="Wingdings" pitchFamily="2" charset="2"/>
              <a:buNone/>
            </a:pPr>
            <a:endParaRPr lang="en-GB">
              <a:solidFill>
                <a:srgbClr val="00FF00"/>
              </a:solidFill>
            </a:endParaRPr>
          </a:p>
          <a:p>
            <a:pPr>
              <a:spcBef>
                <a:spcPct val="20000"/>
              </a:spcBef>
              <a:buClr>
                <a:srgbClr val="0E1F54"/>
              </a:buClr>
              <a:buFont typeface="Wingdings" pitchFamily="2" charset="2"/>
              <a:buNone/>
            </a:pPr>
            <a:r>
              <a:rPr lang="en-GB">
                <a:solidFill>
                  <a:srgbClr val="00FF00"/>
                </a:solidFill>
              </a:rPr>
              <a:t>65536-d</a:t>
            </a:r>
            <a:endParaRPr lang="en-US">
              <a:solidFill>
                <a:srgbClr val="00FF00"/>
              </a:solidFill>
            </a:endParaRPr>
          </a:p>
        </p:txBody>
      </p:sp>
      <p:sp>
        <p:nvSpPr>
          <p:cNvPr id="20485" name="Text Box 11"/>
          <p:cNvSpPr txBox="1">
            <a:spLocks noChangeArrowheads="1"/>
          </p:cNvSpPr>
          <p:nvPr/>
        </p:nvSpPr>
        <p:spPr bwMode="auto">
          <a:xfrm>
            <a:off x="7092950" y="3644900"/>
            <a:ext cx="903288" cy="64135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a:solidFill>
                  <a:srgbClr val="00FF00"/>
                </a:solidFill>
              </a:rPr>
              <a:t>10x10</a:t>
            </a:r>
          </a:p>
          <a:p>
            <a:pPr>
              <a:spcBef>
                <a:spcPct val="20000"/>
              </a:spcBef>
              <a:buClr>
                <a:srgbClr val="0E1F54"/>
              </a:buClr>
              <a:buFont typeface="Wingdings" pitchFamily="2" charset="2"/>
              <a:buNone/>
            </a:pPr>
            <a:r>
              <a:rPr lang="en-GB">
                <a:solidFill>
                  <a:srgbClr val="00FF00"/>
                </a:solidFill>
              </a:rPr>
              <a:t>100-d</a:t>
            </a:r>
            <a:endParaRPr lang="en-US">
              <a:solidFill>
                <a:srgbClr val="00FF00"/>
              </a:solidFill>
            </a:endParaRPr>
          </a:p>
        </p:txBody>
      </p:sp>
      <p:sp>
        <p:nvSpPr>
          <p:cNvPr id="20486" name="AutoShape 24"/>
          <p:cNvSpPr>
            <a:spLocks noChangeArrowheads="1"/>
          </p:cNvSpPr>
          <p:nvPr/>
        </p:nvSpPr>
        <p:spPr bwMode="auto">
          <a:xfrm>
            <a:off x="900113" y="2781300"/>
            <a:ext cx="2519362" cy="3095625"/>
          </a:xfrm>
          <a:prstGeom prst="flowChartMultidocument">
            <a:avLst/>
          </a:prstGeom>
          <a:noFill/>
          <a:ln w="9525">
            <a:solidFill>
              <a:srgbClr val="FF00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20487" name="AutoShape 25"/>
          <p:cNvSpPr>
            <a:spLocks noChangeArrowheads="1"/>
          </p:cNvSpPr>
          <p:nvPr/>
        </p:nvSpPr>
        <p:spPr bwMode="auto">
          <a:xfrm>
            <a:off x="6950075" y="3213100"/>
            <a:ext cx="1366838" cy="1584325"/>
          </a:xfrm>
          <a:prstGeom prst="flowChartMultidocument">
            <a:avLst/>
          </a:prstGeom>
          <a:noFill/>
          <a:ln w="9525">
            <a:solidFill>
              <a:srgbClr val="FF00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20488" name="AutoShape 26"/>
          <p:cNvSpPr>
            <a:spLocks noChangeArrowheads="1"/>
          </p:cNvSpPr>
          <p:nvPr/>
        </p:nvSpPr>
        <p:spPr bwMode="auto">
          <a:xfrm>
            <a:off x="4356100" y="2924175"/>
            <a:ext cx="1727200" cy="2305050"/>
          </a:xfrm>
          <a:prstGeom prst="flowChartMultidocument">
            <a:avLst/>
          </a:prstGeom>
          <a:noFill/>
          <a:ln w="9525">
            <a:solidFill>
              <a:srgbClr val="FF0000"/>
            </a:solidFill>
            <a:miter lim="800000"/>
            <a:headEnd/>
            <a:tailEnd/>
          </a:ln>
        </p:spPr>
        <p:txBody>
          <a:bodyPr wrap="none" anchor="ctr"/>
          <a:lstStyle/>
          <a:p>
            <a:pPr>
              <a:spcBef>
                <a:spcPct val="20000"/>
              </a:spcBef>
              <a:buClr>
                <a:srgbClr val="0E1F54"/>
              </a:buClr>
              <a:buFont typeface="Wingdings" pitchFamily="2" charset="2"/>
              <a:buNone/>
            </a:pPr>
            <a:endParaRPr lang="en-US"/>
          </a:p>
        </p:txBody>
      </p:sp>
      <p:sp>
        <p:nvSpPr>
          <p:cNvPr id="20489" name="Line 27"/>
          <p:cNvSpPr>
            <a:spLocks noChangeShapeType="1"/>
          </p:cNvSpPr>
          <p:nvPr/>
        </p:nvSpPr>
        <p:spPr bwMode="auto">
          <a:xfrm>
            <a:off x="6227763" y="3933825"/>
            <a:ext cx="576262" cy="0"/>
          </a:xfrm>
          <a:prstGeom prst="line">
            <a:avLst/>
          </a:prstGeom>
          <a:noFill/>
          <a:ln w="63500">
            <a:solidFill>
              <a:srgbClr val="FF0000"/>
            </a:solidFill>
            <a:prstDash val="sysDot"/>
            <a:round/>
            <a:headEnd/>
            <a:tailEnd/>
          </a:ln>
        </p:spPr>
        <p:txBody>
          <a:bodyPr/>
          <a:lstStyle/>
          <a:p>
            <a:endParaRPr lang="en-US"/>
          </a:p>
        </p:txBody>
      </p:sp>
      <p:sp>
        <p:nvSpPr>
          <p:cNvPr id="11" name="Slide Number Placeholder 10"/>
          <p:cNvSpPr>
            <a:spLocks noGrp="1"/>
          </p:cNvSpPr>
          <p:nvPr>
            <p:ph type="sldNum" sz="quarter" idx="12"/>
          </p:nvPr>
        </p:nvSpPr>
        <p:spPr/>
        <p:txBody>
          <a:bodyPr/>
          <a:lstStyle/>
          <a:p>
            <a:pPr>
              <a:defRPr/>
            </a:pPr>
            <a:endParaRPr lang="en-GB"/>
          </a:p>
          <a:p>
            <a:pPr>
              <a:defRPr/>
            </a:pPr>
            <a:fld id="{2E334B8F-3CA6-4974-A1A2-5D62C11E3C29}" type="slidenum">
              <a:rPr lang="en-GB"/>
              <a:pPr>
                <a:defRPr/>
              </a:pPr>
              <a:t>6</a:t>
            </a:fld>
            <a:endParaRPr lang="en-GB"/>
          </a:p>
        </p:txBody>
      </p:sp>
      <p:sp>
        <p:nvSpPr>
          <p:cNvPr id="12" name="Footer Placeholder 11"/>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p:txBody>
          <a:bodyPr/>
          <a:lstStyle/>
          <a:p>
            <a:r>
              <a:rPr lang="en-GB" smtClean="0"/>
              <a:t>PCA Applications -General</a:t>
            </a:r>
          </a:p>
        </p:txBody>
      </p:sp>
      <p:sp>
        <p:nvSpPr>
          <p:cNvPr id="51205" name="Rectangle 3"/>
          <p:cNvSpPr>
            <a:spLocks noGrp="1" noChangeArrowheads="1"/>
          </p:cNvSpPr>
          <p:nvPr>
            <p:ph type="body" idx="1"/>
          </p:nvPr>
        </p:nvSpPr>
        <p:spPr/>
        <p:txBody>
          <a:bodyPr/>
          <a:lstStyle/>
          <a:p>
            <a:r>
              <a:rPr lang="en-GB" sz="2000" smtClean="0"/>
              <a:t>Data compression/dimensionality reduction</a:t>
            </a:r>
          </a:p>
          <a:p>
            <a:endParaRPr lang="en-GB" sz="2000" smtClean="0"/>
          </a:p>
          <a:p>
            <a:r>
              <a:rPr lang="en-GB" sz="2000" smtClean="0"/>
              <a:t>Reduce the number of features needed for effective data representation by discarding those features having small variances</a:t>
            </a:r>
          </a:p>
          <a:p>
            <a:endParaRPr lang="en-GB" sz="2000" smtClean="0"/>
          </a:p>
          <a:p>
            <a:r>
              <a:rPr lang="en-GB" sz="2000" smtClean="0"/>
              <a:t>The most interesting dynamics occur only in the first </a:t>
            </a:r>
            <a:r>
              <a:rPr lang="en-GB" sz="2000" i="1" smtClean="0"/>
              <a:t>l</a:t>
            </a:r>
            <a:r>
              <a:rPr lang="en-GB" sz="2000" smtClean="0"/>
              <a:t> dimensions (</a:t>
            </a:r>
            <a:r>
              <a:rPr lang="en-GB" sz="2000" i="1" smtClean="0"/>
              <a:t>l</a:t>
            </a:r>
            <a:r>
              <a:rPr lang="en-GB" sz="2000" smtClean="0"/>
              <a:t> &lt;&lt; m).</a:t>
            </a:r>
          </a:p>
          <a:p>
            <a:endParaRPr lang="en-GB" sz="2000" smtClean="0"/>
          </a:p>
          <a:p>
            <a:endParaRPr lang="en-GB" sz="2000" smtClean="0"/>
          </a:p>
        </p:txBody>
      </p:sp>
      <p:graphicFrame>
        <p:nvGraphicFramePr>
          <p:cNvPr id="51202" name="Object 2"/>
          <p:cNvGraphicFramePr>
            <a:graphicFrameLocks noChangeAspect="1"/>
          </p:cNvGraphicFramePr>
          <p:nvPr/>
        </p:nvGraphicFramePr>
        <p:xfrm>
          <a:off x="971550" y="3860800"/>
          <a:ext cx="6646863" cy="2333625"/>
        </p:xfrm>
        <a:graphic>
          <a:graphicData uri="http://schemas.openxmlformats.org/presentationml/2006/ole">
            <p:oleObj spid="_x0000_s51202" name="Equation" r:id="rId3" imgW="3987720" imgH="1396800" progId="Equation.3">
              <p:embed/>
            </p:oleObj>
          </a:graphicData>
        </a:graphic>
      </p:graphicFrame>
      <p:graphicFrame>
        <p:nvGraphicFramePr>
          <p:cNvPr id="51203" name="Object 3"/>
          <p:cNvGraphicFramePr>
            <a:graphicFrameLocks noChangeAspect="1"/>
          </p:cNvGraphicFramePr>
          <p:nvPr/>
        </p:nvGraphicFramePr>
        <p:xfrm>
          <a:off x="4859338" y="5805488"/>
          <a:ext cx="3313112" cy="425450"/>
        </p:xfrm>
        <a:graphic>
          <a:graphicData uri="http://schemas.openxmlformats.org/presentationml/2006/ole">
            <p:oleObj spid="_x0000_s51203" name="Equation" r:id="rId4" imgW="1879560" imgH="241200" progId="Equation.3">
              <p:embed/>
            </p:oleObj>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Rectangle 2"/>
          <p:cNvSpPr>
            <a:spLocks noGrp="1" noChangeArrowheads="1"/>
          </p:cNvSpPr>
          <p:nvPr>
            <p:ph type="title"/>
          </p:nvPr>
        </p:nvSpPr>
        <p:spPr/>
        <p:txBody>
          <a:bodyPr/>
          <a:lstStyle/>
          <a:p>
            <a:r>
              <a:rPr lang="en-GB" smtClean="0"/>
              <a:t>PCA Applications -General</a:t>
            </a:r>
          </a:p>
        </p:txBody>
      </p:sp>
      <p:sp>
        <p:nvSpPr>
          <p:cNvPr id="118789" name="Rectangle 3"/>
          <p:cNvSpPr>
            <a:spLocks noGrp="1" noChangeArrowheads="1"/>
          </p:cNvSpPr>
          <p:nvPr>
            <p:ph type="body" idx="1"/>
          </p:nvPr>
        </p:nvSpPr>
        <p:spPr/>
        <p:txBody>
          <a:bodyPr/>
          <a:lstStyle/>
          <a:p>
            <a:r>
              <a:rPr lang="en-GB" sz="2000" smtClean="0"/>
              <a:t>Data compression/dimensionality reduction</a:t>
            </a:r>
          </a:p>
          <a:p>
            <a:endParaRPr lang="en-GB" sz="2000" smtClean="0"/>
          </a:p>
          <a:p>
            <a:r>
              <a:rPr lang="en-GB" sz="2000" smtClean="0"/>
              <a:t>Reduce the number of features needed for effective data representation by discarding those features having small variances</a:t>
            </a:r>
          </a:p>
          <a:p>
            <a:endParaRPr lang="en-GB" sz="2000" smtClean="0"/>
          </a:p>
          <a:p>
            <a:r>
              <a:rPr lang="en-GB" sz="2000" smtClean="0"/>
              <a:t>The most interesting dynamics occur only in the first </a:t>
            </a:r>
            <a:r>
              <a:rPr lang="en-GB" sz="2000" i="1" smtClean="0"/>
              <a:t>l</a:t>
            </a:r>
            <a:r>
              <a:rPr lang="en-GB" sz="2000" smtClean="0"/>
              <a:t> dimensions (</a:t>
            </a:r>
            <a:r>
              <a:rPr lang="en-GB" sz="2000" i="1" smtClean="0"/>
              <a:t>l</a:t>
            </a:r>
            <a:r>
              <a:rPr lang="en-GB" sz="2000" smtClean="0"/>
              <a:t> &lt;&lt; m).</a:t>
            </a:r>
          </a:p>
          <a:p>
            <a:endParaRPr lang="en-GB" sz="2000" smtClean="0"/>
          </a:p>
          <a:p>
            <a:endParaRPr lang="en-GB" sz="2000" smtClean="0"/>
          </a:p>
        </p:txBody>
      </p:sp>
      <p:graphicFrame>
        <p:nvGraphicFramePr>
          <p:cNvPr id="118786" name="Object 2"/>
          <p:cNvGraphicFramePr>
            <a:graphicFrameLocks noChangeAspect="1"/>
          </p:cNvGraphicFramePr>
          <p:nvPr/>
        </p:nvGraphicFramePr>
        <p:xfrm>
          <a:off x="971550" y="3860800"/>
          <a:ext cx="6646863" cy="2333625"/>
        </p:xfrm>
        <a:graphic>
          <a:graphicData uri="http://schemas.openxmlformats.org/presentationml/2006/ole">
            <p:oleObj spid="_x0000_s118786" name="Equation" r:id="rId3" imgW="3987720" imgH="1396800" progId="Equation.3">
              <p:embed/>
            </p:oleObj>
          </a:graphicData>
        </a:graphic>
      </p:graphicFrame>
      <p:graphicFrame>
        <p:nvGraphicFramePr>
          <p:cNvPr id="118787" name="Object 3"/>
          <p:cNvGraphicFramePr>
            <a:graphicFrameLocks noChangeAspect="1"/>
          </p:cNvGraphicFramePr>
          <p:nvPr/>
        </p:nvGraphicFramePr>
        <p:xfrm>
          <a:off x="4859338" y="5805488"/>
          <a:ext cx="3313112" cy="425450"/>
        </p:xfrm>
        <a:graphic>
          <a:graphicData uri="http://schemas.openxmlformats.org/presentationml/2006/ole">
            <p:oleObj spid="_x0000_s118787" name="Equation" r:id="rId4" imgW="1879560" imgH="241200" progId="Equation.3">
              <p:embed/>
            </p:oleObj>
          </a:graphicData>
        </a:graphic>
      </p:graphicFrame>
      <p:sp>
        <p:nvSpPr>
          <p:cNvPr id="6" name="Oval Callout 5"/>
          <p:cNvSpPr/>
          <p:nvPr/>
        </p:nvSpPr>
        <p:spPr>
          <a:xfrm>
            <a:off x="4859338" y="1412875"/>
            <a:ext cx="3600450" cy="1800225"/>
          </a:xfrm>
          <a:prstGeom prst="wedgeEllipseCallout">
            <a:avLst>
              <a:gd name="adj1" fmla="val -47036"/>
              <a:gd name="adj2" fmla="val 10896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sz="2800" dirty="0"/>
              <a:t>We know what can be thrown away; or do we?</a:t>
            </a:r>
            <a:endParaRPr lang="en-US" sz="28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Rectangle 2"/>
          <p:cNvSpPr>
            <a:spLocks noGrp="1" noChangeArrowheads="1"/>
          </p:cNvSpPr>
          <p:nvPr>
            <p:ph type="title"/>
          </p:nvPr>
        </p:nvSpPr>
        <p:spPr/>
        <p:txBody>
          <a:bodyPr/>
          <a:lstStyle/>
          <a:p>
            <a:r>
              <a:rPr lang="en-GB" sz="2800" smtClean="0"/>
              <a:t>Eigenface Example</a:t>
            </a:r>
            <a:endParaRPr lang="en-US" sz="2800" smtClean="0"/>
          </a:p>
        </p:txBody>
      </p:sp>
      <p:sp>
        <p:nvSpPr>
          <p:cNvPr id="187394" name="Rectangle 3"/>
          <p:cNvSpPr>
            <a:spLocks noGrp="1" noChangeArrowheads="1"/>
          </p:cNvSpPr>
          <p:nvPr>
            <p:ph idx="1"/>
          </p:nvPr>
        </p:nvSpPr>
        <p:spPr/>
        <p:txBody>
          <a:bodyPr/>
          <a:lstStyle/>
          <a:p>
            <a:r>
              <a:rPr lang="en-GB" sz="2000" smtClean="0"/>
              <a:t>A 256x256 face image, 65536 dimensional vector, X, representing the face images with much lower dimensional vectors for analysis and recognition</a:t>
            </a:r>
          </a:p>
          <a:p>
            <a:pPr lvl="1"/>
            <a:endParaRPr lang="en-GB" sz="1800" smtClean="0"/>
          </a:p>
          <a:p>
            <a:pPr lvl="1"/>
            <a:r>
              <a:rPr lang="en-GB" sz="1800" b="1" smtClean="0"/>
              <a:t>Compute the covariance matrix, find its eigenvector and eigenvalue</a:t>
            </a:r>
          </a:p>
          <a:p>
            <a:pPr lvl="1"/>
            <a:r>
              <a:rPr lang="en-GB" sz="1800" b="1" smtClean="0"/>
              <a:t>Throw away eigenvectors corresponding to small eigenvalues, and keep the first </a:t>
            </a:r>
            <a:r>
              <a:rPr lang="en-GB" sz="1800" b="1" i="1" smtClean="0"/>
              <a:t>l</a:t>
            </a:r>
            <a:r>
              <a:rPr lang="en-GB" sz="1800" b="1" smtClean="0"/>
              <a:t> (</a:t>
            </a:r>
            <a:r>
              <a:rPr lang="en-GB" sz="1800" b="1" i="1" smtClean="0"/>
              <a:t>l</a:t>
            </a:r>
            <a:r>
              <a:rPr lang="en-GB" sz="1800" b="1" smtClean="0"/>
              <a:t> &lt;&lt; m) principal components (eigenvectors)</a:t>
            </a:r>
            <a:endParaRPr lang="en-GB" sz="1800" b="1" i="1" smtClean="0"/>
          </a:p>
          <a:p>
            <a:endParaRPr lang="en-US" smtClean="0"/>
          </a:p>
        </p:txBody>
      </p:sp>
      <p:pic>
        <p:nvPicPr>
          <p:cNvPr id="187395" name="Picture 4"/>
          <p:cNvPicPr>
            <a:picLocks noChangeAspect="1" noChangeArrowheads="1"/>
          </p:cNvPicPr>
          <p:nvPr/>
        </p:nvPicPr>
        <p:blipFill>
          <a:blip r:embed="rId2"/>
          <a:srcRect/>
          <a:stretch>
            <a:fillRect/>
          </a:stretch>
        </p:blipFill>
        <p:spPr bwMode="auto">
          <a:xfrm>
            <a:off x="1304925" y="3810000"/>
            <a:ext cx="6867525" cy="1790700"/>
          </a:xfrm>
          <a:prstGeom prst="rect">
            <a:avLst/>
          </a:prstGeom>
          <a:noFill/>
          <a:ln w="9525">
            <a:noFill/>
            <a:miter lim="800000"/>
            <a:headEnd/>
            <a:tailEnd/>
          </a:ln>
        </p:spPr>
      </p:pic>
      <p:sp>
        <p:nvSpPr>
          <p:cNvPr id="187396" name="Text Box 6"/>
          <p:cNvSpPr txBox="1">
            <a:spLocks noChangeArrowheads="1"/>
          </p:cNvSpPr>
          <p:nvPr/>
        </p:nvSpPr>
        <p:spPr bwMode="auto">
          <a:xfrm>
            <a:off x="1673225" y="5610225"/>
            <a:ext cx="438150" cy="45720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a:t>p</a:t>
            </a:r>
            <a:r>
              <a:rPr lang="en-GB" baseline="-25000"/>
              <a:t>1</a:t>
            </a:r>
            <a:endParaRPr lang="en-US" baseline="-25000"/>
          </a:p>
        </p:txBody>
      </p:sp>
      <p:sp>
        <p:nvSpPr>
          <p:cNvPr id="187397" name="Text Box 7"/>
          <p:cNvSpPr txBox="1">
            <a:spLocks noChangeArrowheads="1"/>
          </p:cNvSpPr>
          <p:nvPr/>
        </p:nvSpPr>
        <p:spPr bwMode="auto">
          <a:xfrm>
            <a:off x="3060700" y="5610225"/>
            <a:ext cx="438150" cy="45720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a:t>p</a:t>
            </a:r>
            <a:r>
              <a:rPr lang="en-GB" baseline="-25000"/>
              <a:t>2</a:t>
            </a:r>
            <a:endParaRPr lang="en-US" baseline="-25000"/>
          </a:p>
        </p:txBody>
      </p:sp>
      <p:sp>
        <p:nvSpPr>
          <p:cNvPr id="187398" name="Text Box 8"/>
          <p:cNvSpPr txBox="1">
            <a:spLocks noChangeArrowheads="1"/>
          </p:cNvSpPr>
          <p:nvPr/>
        </p:nvSpPr>
        <p:spPr bwMode="auto">
          <a:xfrm>
            <a:off x="7381875" y="5610225"/>
            <a:ext cx="438150" cy="45720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a:t>p</a:t>
            </a:r>
            <a:r>
              <a:rPr lang="en-GB" baseline="-25000"/>
              <a:t>5</a:t>
            </a:r>
            <a:endParaRPr lang="en-US" baseline="-25000"/>
          </a:p>
        </p:txBody>
      </p:sp>
      <p:sp>
        <p:nvSpPr>
          <p:cNvPr id="187399" name="Text Box 9"/>
          <p:cNvSpPr txBox="1">
            <a:spLocks noChangeArrowheads="1"/>
          </p:cNvSpPr>
          <p:nvPr/>
        </p:nvSpPr>
        <p:spPr bwMode="auto">
          <a:xfrm>
            <a:off x="4357688" y="5610225"/>
            <a:ext cx="438150" cy="45720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a:t>p</a:t>
            </a:r>
            <a:r>
              <a:rPr lang="en-GB" baseline="-25000"/>
              <a:t>3</a:t>
            </a:r>
            <a:endParaRPr lang="en-US" baseline="-25000"/>
          </a:p>
        </p:txBody>
      </p:sp>
      <p:sp>
        <p:nvSpPr>
          <p:cNvPr id="187400" name="Text Box 10"/>
          <p:cNvSpPr txBox="1">
            <a:spLocks noChangeArrowheads="1"/>
          </p:cNvSpPr>
          <p:nvPr/>
        </p:nvSpPr>
        <p:spPr bwMode="auto">
          <a:xfrm>
            <a:off x="5868988" y="5610225"/>
            <a:ext cx="438150" cy="457200"/>
          </a:xfrm>
          <a:prstGeom prst="rect">
            <a:avLst/>
          </a:prstGeom>
          <a:noFill/>
          <a:ln w="9525">
            <a:noFill/>
            <a:miter lim="800000"/>
            <a:headEnd/>
            <a:tailEnd/>
          </a:ln>
        </p:spPr>
        <p:txBody>
          <a:bodyPr wrap="none">
            <a:spAutoFit/>
          </a:bodyPr>
          <a:lstStyle/>
          <a:p>
            <a:pPr>
              <a:spcBef>
                <a:spcPct val="20000"/>
              </a:spcBef>
              <a:buClr>
                <a:srgbClr val="0E1F54"/>
              </a:buClr>
              <a:buFont typeface="Wingdings" pitchFamily="2" charset="2"/>
              <a:buNone/>
            </a:pPr>
            <a:r>
              <a:rPr lang="en-GB"/>
              <a:t>p</a:t>
            </a:r>
            <a:r>
              <a:rPr lang="en-GB" baseline="-25000"/>
              <a:t>4</a:t>
            </a:r>
            <a:endParaRPr lang="en-US" baseline="-25000"/>
          </a:p>
        </p:txBody>
      </p:sp>
      <p:sp>
        <p:nvSpPr>
          <p:cNvPr id="10" name="Slide Number Placeholder 9"/>
          <p:cNvSpPr>
            <a:spLocks noGrp="1"/>
          </p:cNvSpPr>
          <p:nvPr>
            <p:ph type="sldNum" sz="quarter" idx="12"/>
          </p:nvPr>
        </p:nvSpPr>
        <p:spPr/>
        <p:txBody>
          <a:bodyPr/>
          <a:lstStyle/>
          <a:p>
            <a:pPr>
              <a:defRPr/>
            </a:pPr>
            <a:endParaRPr lang="en-GB"/>
          </a:p>
          <a:p>
            <a:pPr>
              <a:defRPr/>
            </a:pPr>
            <a:fld id="{23D2E07E-9900-43E9-B657-95B23CB63E66}" type="slidenum">
              <a:rPr lang="en-GB"/>
              <a:pPr>
                <a:defRPr/>
              </a:pPr>
              <a:t>62</a:t>
            </a:fld>
            <a:endParaRPr lang="en-GB"/>
          </a:p>
        </p:txBody>
      </p:sp>
      <p:sp>
        <p:nvSpPr>
          <p:cNvPr id="11" name="Footer Placeholder 10"/>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r>
              <a:rPr lang="en-GB" sz="2800" smtClean="0"/>
              <a:t>Eigenface Example</a:t>
            </a:r>
            <a:endParaRPr lang="en-US" sz="2800" smtClean="0"/>
          </a:p>
        </p:txBody>
      </p:sp>
      <p:sp>
        <p:nvSpPr>
          <p:cNvPr id="34820" name="Rectangle 3"/>
          <p:cNvSpPr>
            <a:spLocks noGrp="1" noChangeArrowheads="1"/>
          </p:cNvSpPr>
          <p:nvPr>
            <p:ph idx="1"/>
          </p:nvPr>
        </p:nvSpPr>
        <p:spPr/>
        <p:txBody>
          <a:bodyPr/>
          <a:lstStyle/>
          <a:p>
            <a:r>
              <a:rPr lang="en-GB" sz="2000" smtClean="0"/>
              <a:t>A 256x256 face image, 65536 dimensional vector, X, representing the face images with much lower dimensional vectors for analysis and recognition</a:t>
            </a:r>
          </a:p>
          <a:p>
            <a:pPr lvl="1"/>
            <a:endParaRPr lang="en-GB" sz="1800" smtClean="0"/>
          </a:p>
        </p:txBody>
      </p:sp>
      <p:pic>
        <p:nvPicPr>
          <p:cNvPr id="34821" name="Picture 4"/>
          <p:cNvPicPr>
            <a:picLocks noChangeAspect="1" noChangeArrowheads="1"/>
          </p:cNvPicPr>
          <p:nvPr/>
        </p:nvPicPr>
        <p:blipFill>
          <a:blip r:embed="rId3"/>
          <a:srcRect/>
          <a:stretch>
            <a:fillRect/>
          </a:stretch>
        </p:blipFill>
        <p:spPr bwMode="auto">
          <a:xfrm>
            <a:off x="4024313" y="3327400"/>
            <a:ext cx="590550" cy="2376488"/>
          </a:xfrm>
          <a:prstGeom prst="rect">
            <a:avLst/>
          </a:prstGeom>
          <a:noFill/>
          <a:ln w="9525">
            <a:noFill/>
            <a:miter lim="800000"/>
            <a:headEnd/>
            <a:tailEnd/>
          </a:ln>
        </p:spPr>
      </p:pic>
      <p:graphicFrame>
        <p:nvGraphicFramePr>
          <p:cNvPr id="34818" name="Object 2"/>
          <p:cNvGraphicFramePr>
            <a:graphicFrameLocks noChangeAspect="1"/>
          </p:cNvGraphicFramePr>
          <p:nvPr/>
        </p:nvGraphicFramePr>
        <p:xfrm>
          <a:off x="1831975" y="2779713"/>
          <a:ext cx="5692775" cy="3457575"/>
        </p:xfrm>
        <a:graphic>
          <a:graphicData uri="http://schemas.openxmlformats.org/presentationml/2006/ole">
            <p:oleObj spid="_x0000_s34818" name="Equation" r:id="rId4" imgW="1930320" imgH="1168200" progId="Equation.3">
              <p:embed/>
            </p:oleObj>
          </a:graphicData>
        </a:graphic>
      </p:graphicFrame>
      <p:pic>
        <p:nvPicPr>
          <p:cNvPr id="34822" name="Picture 4"/>
          <p:cNvPicPr>
            <a:picLocks noChangeAspect="1" noChangeArrowheads="1"/>
          </p:cNvPicPr>
          <p:nvPr/>
        </p:nvPicPr>
        <p:blipFill>
          <a:blip r:embed="rId5"/>
          <a:srcRect/>
          <a:stretch>
            <a:fillRect/>
          </a:stretch>
        </p:blipFill>
        <p:spPr bwMode="auto">
          <a:xfrm>
            <a:off x="6156325" y="4076700"/>
            <a:ext cx="647700" cy="504825"/>
          </a:xfrm>
          <a:prstGeom prst="rect">
            <a:avLst/>
          </a:prstGeom>
          <a:noFill/>
          <a:ln w="9525">
            <a:noFill/>
            <a:miter lim="800000"/>
            <a:headEnd/>
            <a:tailEnd/>
          </a:ln>
        </p:spPr>
      </p:pic>
      <p:sp>
        <p:nvSpPr>
          <p:cNvPr id="20" name="Oval Callout 19"/>
          <p:cNvSpPr/>
          <p:nvPr/>
        </p:nvSpPr>
        <p:spPr>
          <a:xfrm>
            <a:off x="6372225" y="2349500"/>
            <a:ext cx="2016125" cy="1081088"/>
          </a:xfrm>
          <a:prstGeom prst="wedgeEllipseCallout">
            <a:avLst>
              <a:gd name="adj1" fmla="val -52270"/>
              <a:gd name="adj2" fmla="val 8106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Instead of </a:t>
            </a:r>
          </a:p>
          <a:p>
            <a:pPr algn="ctr">
              <a:spcBef>
                <a:spcPct val="20000"/>
              </a:spcBef>
              <a:buClr>
                <a:srgbClr val="0E1F54"/>
              </a:buClr>
              <a:buFont typeface="Wingdings" pitchFamily="2" charset="2"/>
              <a:buNone/>
              <a:defRPr/>
            </a:pPr>
            <a:r>
              <a:rPr lang="en-GB" dirty="0">
                <a:solidFill>
                  <a:schemeClr val="tx1"/>
                </a:solidFill>
              </a:rPr>
              <a:t>65536</a:t>
            </a:r>
          </a:p>
          <a:p>
            <a:pPr algn="ctr">
              <a:spcBef>
                <a:spcPct val="20000"/>
              </a:spcBef>
              <a:buClr>
                <a:srgbClr val="0E1F54"/>
              </a:buClr>
              <a:buFont typeface="Wingdings" pitchFamily="2" charset="2"/>
              <a:buNone/>
              <a:defRPr/>
            </a:pPr>
            <a:r>
              <a:rPr lang="en-GB" dirty="0">
                <a:solidFill>
                  <a:schemeClr val="tx1"/>
                </a:solidFill>
              </a:rPr>
              <a:t>Numbers!</a:t>
            </a:r>
            <a:endParaRPr lang="en-US" dirty="0">
              <a:solidFill>
                <a:schemeClr val="tx1"/>
              </a:solidFill>
            </a:endParaRPr>
          </a:p>
        </p:txBody>
      </p:sp>
      <p:sp>
        <p:nvSpPr>
          <p:cNvPr id="21" name="Oval Callout 20"/>
          <p:cNvSpPr/>
          <p:nvPr/>
        </p:nvSpPr>
        <p:spPr>
          <a:xfrm>
            <a:off x="0" y="4652963"/>
            <a:ext cx="2016125" cy="1512887"/>
          </a:xfrm>
          <a:prstGeom prst="wedgeEllipseCallout">
            <a:avLst>
              <a:gd name="adj1" fmla="val 46623"/>
              <a:gd name="adj2" fmla="val -8775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dirty="0">
                <a:solidFill>
                  <a:schemeClr val="tx1"/>
                </a:solidFill>
              </a:rPr>
              <a:t>We now only use</a:t>
            </a:r>
          </a:p>
          <a:p>
            <a:pPr algn="ctr">
              <a:spcBef>
                <a:spcPct val="20000"/>
              </a:spcBef>
              <a:buClr>
                <a:srgbClr val="0E1F54"/>
              </a:buClr>
              <a:buFont typeface="Wingdings" pitchFamily="2" charset="2"/>
              <a:buNone/>
              <a:defRPr/>
            </a:pPr>
            <a:r>
              <a:rPr lang="en-GB" dirty="0">
                <a:solidFill>
                  <a:schemeClr val="tx1"/>
                </a:solidFill>
              </a:rPr>
              <a:t>FIVE </a:t>
            </a:r>
          </a:p>
          <a:p>
            <a:pPr algn="ctr">
              <a:spcBef>
                <a:spcPct val="20000"/>
              </a:spcBef>
              <a:buClr>
                <a:srgbClr val="0E1F54"/>
              </a:buClr>
              <a:buFont typeface="Wingdings" pitchFamily="2" charset="2"/>
              <a:buNone/>
              <a:defRPr/>
            </a:pPr>
            <a:r>
              <a:rPr lang="en-GB" dirty="0">
                <a:solidFill>
                  <a:schemeClr val="tx1"/>
                </a:solidFill>
              </a:rPr>
              <a:t>Numbers!</a:t>
            </a:r>
            <a:endParaRPr lang="en-US" dirty="0">
              <a:solidFill>
                <a:schemeClr val="tx1"/>
              </a:solidFill>
            </a:endParaRPr>
          </a:p>
        </p:txBody>
      </p:sp>
      <p:sp>
        <p:nvSpPr>
          <p:cNvPr id="15" name="Slide Number Placeholder 14"/>
          <p:cNvSpPr>
            <a:spLocks noGrp="1"/>
          </p:cNvSpPr>
          <p:nvPr>
            <p:ph type="sldNum" sz="quarter" idx="12"/>
          </p:nvPr>
        </p:nvSpPr>
        <p:spPr/>
        <p:txBody>
          <a:bodyPr/>
          <a:lstStyle/>
          <a:p>
            <a:pPr>
              <a:defRPr/>
            </a:pPr>
            <a:endParaRPr lang="en-GB" dirty="0"/>
          </a:p>
          <a:p>
            <a:pPr>
              <a:defRPr/>
            </a:pPr>
            <a:fld id="{648C146B-28D3-40AE-B01C-27AEAC18900D}" type="slidenum">
              <a:rPr lang="en-GB"/>
              <a:pPr>
                <a:defRPr/>
              </a:pPr>
              <a:t>63</a:t>
            </a:fld>
            <a:endParaRPr lang="en-GB" dirty="0"/>
          </a:p>
        </p:txBody>
      </p:sp>
      <p:sp>
        <p:nvSpPr>
          <p:cNvPr id="16" name="Footer Placeholder 15"/>
          <p:cNvSpPr>
            <a:spLocks noGrp="1"/>
          </p:cNvSpPr>
          <p:nvPr>
            <p:ph type="ftr" sz="quarter" idx="11"/>
          </p:nvPr>
        </p:nvSpPr>
        <p:spPr/>
        <p:txBody>
          <a:bodyPr/>
          <a:lstStyle/>
          <a:p>
            <a:pPr>
              <a:defRPr/>
            </a:pPr>
            <a:r>
              <a:rPr lang="en-US" dirty="0"/>
              <a:t>G53MLE Machine Learning Dr </a:t>
            </a:r>
            <a:r>
              <a:rPr lang="en-US" dirty="0" err="1"/>
              <a:t>Guoping</a:t>
            </a:r>
            <a:r>
              <a:rPr lang="en-US" dirty="0"/>
              <a:t> Qiu</a:t>
            </a:r>
            <a:endParaRPr lang="en-GB" dirty="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r>
              <a:rPr lang="en-GB" sz="2800" smtClean="0"/>
              <a:t>Eigen Analysis - General</a:t>
            </a:r>
            <a:endParaRPr lang="en-US" sz="2800" smtClean="0"/>
          </a:p>
        </p:txBody>
      </p:sp>
      <p:sp>
        <p:nvSpPr>
          <p:cNvPr id="35844" name="Rectangle 3"/>
          <p:cNvSpPr>
            <a:spLocks noGrp="1" noChangeArrowheads="1"/>
          </p:cNvSpPr>
          <p:nvPr>
            <p:ph idx="1"/>
          </p:nvPr>
        </p:nvSpPr>
        <p:spPr/>
        <p:txBody>
          <a:bodyPr/>
          <a:lstStyle/>
          <a:p>
            <a:pPr lvl="1"/>
            <a:r>
              <a:rPr lang="en-GB" sz="1800" smtClean="0"/>
              <a:t>The same principle can be applied to the analysis of many other data types</a:t>
            </a:r>
          </a:p>
        </p:txBody>
      </p:sp>
      <p:graphicFrame>
        <p:nvGraphicFramePr>
          <p:cNvPr id="35842" name="Object 3"/>
          <p:cNvGraphicFramePr>
            <a:graphicFrameLocks noChangeAspect="1"/>
          </p:cNvGraphicFramePr>
          <p:nvPr/>
        </p:nvGraphicFramePr>
        <p:xfrm>
          <a:off x="2124075" y="3573463"/>
          <a:ext cx="4600575" cy="2681287"/>
        </p:xfrm>
        <a:graphic>
          <a:graphicData uri="http://schemas.openxmlformats.org/presentationml/2006/ole">
            <p:oleObj spid="_x0000_s35842" name="Equation" r:id="rId3" imgW="2616120" imgH="1523880" progId="Equation.3">
              <p:embed/>
            </p:oleObj>
          </a:graphicData>
        </a:graphic>
      </p:graphicFrame>
      <p:sp>
        <p:nvSpPr>
          <p:cNvPr id="18" name="Oval Callout 17"/>
          <p:cNvSpPr/>
          <p:nvPr/>
        </p:nvSpPr>
        <p:spPr>
          <a:xfrm>
            <a:off x="3203575" y="2205038"/>
            <a:ext cx="2592388" cy="1511300"/>
          </a:xfrm>
          <a:prstGeom prst="wedgeEllipseCallout">
            <a:avLst>
              <a:gd name="adj1" fmla="val -81665"/>
              <a:gd name="adj2" fmla="val 8022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sz="1800" dirty="0">
                <a:solidFill>
                  <a:schemeClr val="tx1"/>
                </a:solidFill>
              </a:rPr>
              <a:t>Reduce the dimensionality of biomarkers for analysis and classification</a:t>
            </a:r>
            <a:endParaRPr lang="en-US" sz="1800" dirty="0">
              <a:solidFill>
                <a:schemeClr val="tx1"/>
              </a:solidFill>
            </a:endParaRPr>
          </a:p>
        </p:txBody>
      </p:sp>
      <p:sp>
        <p:nvSpPr>
          <p:cNvPr id="7" name="Slide Number Placeholder 6"/>
          <p:cNvSpPr>
            <a:spLocks noGrp="1"/>
          </p:cNvSpPr>
          <p:nvPr>
            <p:ph type="sldNum" sz="quarter" idx="12"/>
          </p:nvPr>
        </p:nvSpPr>
        <p:spPr/>
        <p:txBody>
          <a:bodyPr/>
          <a:lstStyle/>
          <a:p>
            <a:pPr>
              <a:defRPr/>
            </a:pPr>
            <a:endParaRPr lang="en-GB"/>
          </a:p>
          <a:p>
            <a:pPr>
              <a:defRPr/>
            </a:pPr>
            <a:fld id="{18DD7BC7-8731-42A3-9D03-85D2F4321C35}" type="slidenum">
              <a:rPr lang="en-GB"/>
              <a:pPr>
                <a:defRPr/>
              </a:pPr>
              <a:t>64</a:t>
            </a:fld>
            <a:endParaRPr lang="en-GB"/>
          </a:p>
        </p:txBody>
      </p:sp>
      <p:sp>
        <p:nvSpPr>
          <p:cNvPr id="8" name="Footer Placeholder 7"/>
          <p:cNvSpPr>
            <a:spLocks noGrp="1"/>
          </p:cNvSpPr>
          <p:nvPr>
            <p:ph type="ftr" sz="quarter" idx="11"/>
          </p:nvPr>
        </p:nvSpPr>
        <p:spPr/>
        <p:txBody>
          <a:bodyPr/>
          <a:lstStyle/>
          <a:p>
            <a:pPr>
              <a:defRPr/>
            </a:pPr>
            <a:r>
              <a:rPr lang="en-US"/>
              <a:t>G53MLE Machine Learning Dr Guoping Qiu</a:t>
            </a:r>
            <a:endParaRPr lang="en-GB"/>
          </a:p>
        </p:txBody>
      </p:sp>
      <p:sp>
        <p:nvSpPr>
          <p:cNvPr id="9" name="Oval Callout 8"/>
          <p:cNvSpPr/>
          <p:nvPr/>
        </p:nvSpPr>
        <p:spPr>
          <a:xfrm>
            <a:off x="6551613" y="2060575"/>
            <a:ext cx="2052637" cy="1223963"/>
          </a:xfrm>
          <a:prstGeom prst="wedgeEllipseCallout">
            <a:avLst>
              <a:gd name="adj1" fmla="val -48072"/>
              <a:gd name="adj2" fmla="val 15321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sz="1600" dirty="0">
                <a:solidFill>
                  <a:schemeClr val="tx1"/>
                </a:solidFill>
              </a:rPr>
              <a:t>Raw data representation</a:t>
            </a:r>
            <a:endParaRPr lang="en-US" sz="1600" dirty="0">
              <a:solidFill>
                <a:schemeClr val="tx1"/>
              </a:solidFill>
            </a:endParaRP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Rectangle 2"/>
          <p:cNvSpPr>
            <a:spLocks noGrp="1" noChangeArrowheads="1"/>
          </p:cNvSpPr>
          <p:nvPr>
            <p:ph type="title"/>
          </p:nvPr>
        </p:nvSpPr>
        <p:spPr/>
        <p:txBody>
          <a:bodyPr/>
          <a:lstStyle/>
          <a:p>
            <a:r>
              <a:rPr lang="en-GB" smtClean="0"/>
              <a:t>Processing Methods</a:t>
            </a:r>
            <a:endParaRPr lang="en-US" smtClean="0"/>
          </a:p>
        </p:txBody>
      </p:sp>
      <p:sp>
        <p:nvSpPr>
          <p:cNvPr id="192514" name="Rectangle 3"/>
          <p:cNvSpPr>
            <a:spLocks noGrp="1" noChangeArrowheads="1"/>
          </p:cNvSpPr>
          <p:nvPr>
            <p:ph idx="1"/>
          </p:nvPr>
        </p:nvSpPr>
        <p:spPr>
          <a:xfrm>
            <a:off x="684213" y="1341438"/>
            <a:ext cx="7775575" cy="4937125"/>
          </a:xfrm>
        </p:spPr>
        <p:txBody>
          <a:bodyPr/>
          <a:lstStyle/>
          <a:p>
            <a:r>
              <a:rPr lang="en-GB" smtClean="0"/>
              <a:t>General framework</a:t>
            </a:r>
            <a:endParaRPr lang="en-US" smtClean="0"/>
          </a:p>
        </p:txBody>
      </p:sp>
      <p:sp>
        <p:nvSpPr>
          <p:cNvPr id="192515" name="Text Box 4"/>
          <p:cNvSpPr txBox="1">
            <a:spLocks noChangeArrowheads="1"/>
          </p:cNvSpPr>
          <p:nvPr/>
        </p:nvSpPr>
        <p:spPr bwMode="auto">
          <a:xfrm>
            <a:off x="950913" y="2438400"/>
            <a:ext cx="2108200" cy="1196975"/>
          </a:xfrm>
          <a:prstGeom prst="rect">
            <a:avLst/>
          </a:prstGeom>
          <a:solidFill>
            <a:srgbClr val="00FFFF"/>
          </a:solidFill>
          <a:ln w="9525">
            <a:solidFill>
              <a:srgbClr val="FF3300"/>
            </a:solidFill>
            <a:miter lim="800000"/>
            <a:headEnd/>
            <a:tailEnd/>
          </a:ln>
        </p:spPr>
        <p:txBody>
          <a:bodyPr>
            <a:spAutoFit/>
          </a:bodyPr>
          <a:lstStyle/>
          <a:p>
            <a:pPr algn="ctr">
              <a:spcBef>
                <a:spcPct val="20000"/>
              </a:spcBef>
              <a:buClr>
                <a:srgbClr val="0E1F54"/>
              </a:buClr>
              <a:buFont typeface="Wingdings" pitchFamily="2" charset="2"/>
              <a:buNone/>
            </a:pPr>
            <a:r>
              <a:rPr lang="en-GB" sz="2400"/>
              <a:t>Very High dimensional </a:t>
            </a:r>
          </a:p>
          <a:p>
            <a:pPr algn="ctr">
              <a:spcBef>
                <a:spcPct val="20000"/>
              </a:spcBef>
              <a:buClr>
                <a:srgbClr val="0E1F54"/>
              </a:buClr>
              <a:buFont typeface="Wingdings" pitchFamily="2" charset="2"/>
              <a:buNone/>
            </a:pPr>
            <a:r>
              <a:rPr lang="en-GB" sz="2400"/>
              <a:t>Raw Data</a:t>
            </a:r>
            <a:endParaRPr lang="en-US" sz="2400"/>
          </a:p>
        </p:txBody>
      </p:sp>
      <p:sp>
        <p:nvSpPr>
          <p:cNvPr id="192516" name="Text Box 5"/>
          <p:cNvSpPr txBox="1">
            <a:spLocks noChangeArrowheads="1"/>
          </p:cNvSpPr>
          <p:nvPr/>
        </p:nvSpPr>
        <p:spPr bwMode="auto">
          <a:xfrm>
            <a:off x="3254375" y="4165600"/>
            <a:ext cx="2592388" cy="1446213"/>
          </a:xfrm>
          <a:prstGeom prst="rect">
            <a:avLst/>
          </a:prstGeom>
          <a:solidFill>
            <a:srgbClr val="00FF00"/>
          </a:solidFill>
          <a:ln w="9525">
            <a:solidFill>
              <a:srgbClr val="FF3300"/>
            </a:solidFill>
            <a:miter lim="800000"/>
            <a:headEnd/>
            <a:tailEnd/>
          </a:ln>
        </p:spPr>
        <p:txBody>
          <a:bodyPr>
            <a:spAutoFit/>
          </a:bodyPr>
          <a:lstStyle/>
          <a:p>
            <a:pPr algn="ctr">
              <a:spcBef>
                <a:spcPct val="20000"/>
              </a:spcBef>
              <a:buClr>
                <a:srgbClr val="0E1F54"/>
              </a:buClr>
              <a:buFont typeface="Wingdings" pitchFamily="2" charset="2"/>
              <a:buNone/>
            </a:pPr>
            <a:r>
              <a:rPr lang="en-GB" sz="2000"/>
              <a:t>Feature extraction</a:t>
            </a:r>
          </a:p>
          <a:p>
            <a:pPr algn="ctr">
              <a:spcBef>
                <a:spcPct val="20000"/>
              </a:spcBef>
              <a:buClr>
                <a:srgbClr val="0E1F54"/>
              </a:buClr>
              <a:buFont typeface="Wingdings" pitchFamily="2" charset="2"/>
              <a:buNone/>
            </a:pPr>
            <a:endParaRPr lang="en-GB" sz="2000"/>
          </a:p>
          <a:p>
            <a:pPr algn="ctr">
              <a:spcBef>
                <a:spcPct val="20000"/>
              </a:spcBef>
              <a:buClr>
                <a:srgbClr val="0E1F54"/>
              </a:buClr>
              <a:buFont typeface="Wingdings" pitchFamily="2" charset="2"/>
              <a:buNone/>
            </a:pPr>
            <a:r>
              <a:rPr lang="en-GB" sz="2000"/>
              <a:t>Dimensionality Reduction</a:t>
            </a:r>
            <a:endParaRPr lang="en-US" sz="2000"/>
          </a:p>
        </p:txBody>
      </p:sp>
      <p:sp>
        <p:nvSpPr>
          <p:cNvPr id="192517" name="Text Box 6"/>
          <p:cNvSpPr txBox="1">
            <a:spLocks noChangeArrowheads="1"/>
          </p:cNvSpPr>
          <p:nvPr/>
        </p:nvSpPr>
        <p:spPr bwMode="auto">
          <a:xfrm>
            <a:off x="6135688" y="2725738"/>
            <a:ext cx="2108200" cy="466725"/>
          </a:xfrm>
          <a:prstGeom prst="rect">
            <a:avLst/>
          </a:prstGeom>
          <a:solidFill>
            <a:srgbClr val="EE913C"/>
          </a:solidFill>
          <a:ln w="9525">
            <a:solidFill>
              <a:srgbClr val="FF3300"/>
            </a:solidFill>
            <a:miter lim="800000"/>
            <a:headEnd/>
            <a:tailEnd/>
          </a:ln>
        </p:spPr>
        <p:txBody>
          <a:bodyPr>
            <a:spAutoFit/>
          </a:bodyPr>
          <a:lstStyle/>
          <a:p>
            <a:pPr algn="ctr">
              <a:spcBef>
                <a:spcPct val="20000"/>
              </a:spcBef>
              <a:buClr>
                <a:srgbClr val="0E1F54"/>
              </a:buClr>
              <a:buFont typeface="Wingdings" pitchFamily="2" charset="2"/>
              <a:buNone/>
            </a:pPr>
            <a:r>
              <a:rPr lang="en-GB" sz="2400"/>
              <a:t>Classifier</a:t>
            </a:r>
            <a:endParaRPr lang="en-US" sz="2400"/>
          </a:p>
        </p:txBody>
      </p:sp>
      <p:cxnSp>
        <p:nvCxnSpPr>
          <p:cNvPr id="192518" name="AutoShape 8"/>
          <p:cNvCxnSpPr>
            <a:cxnSpLocks noChangeShapeType="1"/>
            <a:stCxn id="192515" idx="2"/>
            <a:endCxn id="192516" idx="1"/>
          </p:cNvCxnSpPr>
          <p:nvPr/>
        </p:nvCxnSpPr>
        <p:spPr bwMode="auto">
          <a:xfrm rot="16200000" flipH="1">
            <a:off x="2002631" y="3637757"/>
            <a:ext cx="1254125" cy="1249362"/>
          </a:xfrm>
          <a:prstGeom prst="bentConnector2">
            <a:avLst/>
          </a:prstGeom>
          <a:noFill/>
          <a:ln w="9525">
            <a:solidFill>
              <a:srgbClr val="FF0000"/>
            </a:solidFill>
            <a:miter lim="800000"/>
            <a:headEnd/>
            <a:tailEnd type="triangle" w="med" len="med"/>
          </a:ln>
        </p:spPr>
      </p:cxnSp>
      <p:cxnSp>
        <p:nvCxnSpPr>
          <p:cNvPr id="192519" name="AutoShape 9"/>
          <p:cNvCxnSpPr>
            <a:cxnSpLocks noChangeShapeType="1"/>
            <a:stCxn id="192516" idx="3"/>
            <a:endCxn id="192517" idx="2"/>
          </p:cNvCxnSpPr>
          <p:nvPr/>
        </p:nvCxnSpPr>
        <p:spPr bwMode="auto">
          <a:xfrm flipV="1">
            <a:off x="5846763" y="3192463"/>
            <a:ext cx="1343025" cy="1697037"/>
          </a:xfrm>
          <a:prstGeom prst="bentConnector2">
            <a:avLst/>
          </a:prstGeom>
          <a:noFill/>
          <a:ln w="9525">
            <a:solidFill>
              <a:srgbClr val="FF0000"/>
            </a:solidFill>
            <a:miter lim="800000"/>
            <a:headEnd/>
            <a:tailEnd type="triangle" w="med" len="med"/>
          </a:ln>
        </p:spPr>
      </p:cxnSp>
      <p:sp>
        <p:nvSpPr>
          <p:cNvPr id="9" name="Slide Number Placeholder 8"/>
          <p:cNvSpPr>
            <a:spLocks noGrp="1"/>
          </p:cNvSpPr>
          <p:nvPr>
            <p:ph type="sldNum" sz="quarter" idx="12"/>
          </p:nvPr>
        </p:nvSpPr>
        <p:spPr/>
        <p:txBody>
          <a:bodyPr/>
          <a:lstStyle/>
          <a:p>
            <a:pPr>
              <a:defRPr/>
            </a:pPr>
            <a:endParaRPr lang="en-GB"/>
          </a:p>
          <a:p>
            <a:pPr>
              <a:defRPr/>
            </a:pPr>
            <a:fld id="{C0C0C73A-ADF1-417D-A24C-73D75E181784}" type="slidenum">
              <a:rPr lang="en-GB"/>
              <a:pPr>
                <a:defRPr/>
              </a:pPr>
              <a:t>65</a:t>
            </a:fld>
            <a:endParaRPr lang="en-GB"/>
          </a:p>
        </p:txBody>
      </p:sp>
      <p:sp>
        <p:nvSpPr>
          <p:cNvPr id="10" name="Footer Placeholder 9"/>
          <p:cNvSpPr>
            <a:spLocks noGrp="1"/>
          </p:cNvSpPr>
          <p:nvPr>
            <p:ph type="ftr" sz="quarter" idx="11"/>
          </p:nvPr>
        </p:nvSpPr>
        <p:spPr/>
        <p:txBody>
          <a:bodyPr/>
          <a:lstStyle/>
          <a:p>
            <a:pPr>
              <a:defRPr/>
            </a:pPr>
            <a:r>
              <a:rPr lang="en-US"/>
              <a:t>G53MLE Machine Learning Dr Guoping Qiu</a:t>
            </a:r>
            <a:endParaRPr lang="en-GB"/>
          </a:p>
        </p:txBody>
      </p:sp>
      <p:sp>
        <p:nvSpPr>
          <p:cNvPr id="11" name="Oval Callout 10"/>
          <p:cNvSpPr/>
          <p:nvPr/>
        </p:nvSpPr>
        <p:spPr>
          <a:xfrm>
            <a:off x="3924300" y="1844675"/>
            <a:ext cx="2376488" cy="1512888"/>
          </a:xfrm>
          <a:prstGeom prst="wedgeEllipseCallout">
            <a:avLst>
              <a:gd name="adj1" fmla="val -34271"/>
              <a:gd name="adj2" fmla="val 10646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buClr>
                <a:srgbClr val="0E1F54"/>
              </a:buClr>
              <a:buFont typeface="Wingdings" pitchFamily="2" charset="2"/>
              <a:buNone/>
              <a:defRPr/>
            </a:pPr>
            <a:r>
              <a:rPr lang="en-GB" sz="2400" dirty="0"/>
              <a:t>PCA/Eigen Analysis</a:t>
            </a:r>
            <a:endParaRPr lang="en-US" sz="2400" dirty="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Rectangle 2"/>
          <p:cNvSpPr>
            <a:spLocks noGrp="1" noChangeArrowheads="1"/>
          </p:cNvSpPr>
          <p:nvPr>
            <p:ph type="title"/>
          </p:nvPr>
        </p:nvSpPr>
        <p:spPr/>
        <p:txBody>
          <a:bodyPr/>
          <a:lstStyle/>
          <a:p>
            <a:r>
              <a:rPr lang="en-GB" sz="2800" smtClean="0"/>
              <a:t>PCA</a:t>
            </a:r>
            <a:endParaRPr lang="en-US" sz="2800" smtClean="0"/>
          </a:p>
        </p:txBody>
      </p:sp>
      <p:sp>
        <p:nvSpPr>
          <p:cNvPr id="257027" name="Rectangle 3"/>
          <p:cNvSpPr>
            <a:spLocks noGrp="1" noChangeArrowheads="1"/>
          </p:cNvSpPr>
          <p:nvPr>
            <p:ph idx="1"/>
          </p:nvPr>
        </p:nvSpPr>
        <p:spPr/>
        <p:txBody>
          <a:bodyPr rtlCol="0">
            <a:normAutofit fontScale="92500" lnSpcReduction="10000"/>
          </a:bodyPr>
          <a:lstStyle/>
          <a:p>
            <a:pPr fontAlgn="auto">
              <a:spcAft>
                <a:spcPts val="0"/>
              </a:spcAft>
              <a:buFont typeface="Arial" pitchFamily="34" charset="0"/>
              <a:buChar char="•"/>
              <a:defRPr/>
            </a:pPr>
            <a:r>
              <a:rPr lang="en-GB" dirty="0" smtClean="0"/>
              <a:t>Some remarks about PCA</a:t>
            </a:r>
          </a:p>
          <a:p>
            <a:pPr lvl="1" fontAlgn="auto">
              <a:spcAft>
                <a:spcPts val="0"/>
              </a:spcAft>
              <a:buFont typeface="Arial" pitchFamily="34" charset="0"/>
              <a:buNone/>
              <a:defRPr/>
            </a:pPr>
            <a:endParaRPr lang="en-GB" dirty="0" smtClean="0"/>
          </a:p>
          <a:p>
            <a:pPr lvl="1" fontAlgn="auto">
              <a:spcAft>
                <a:spcPts val="0"/>
              </a:spcAft>
              <a:buFont typeface="Arial" pitchFamily="34" charset="0"/>
              <a:buChar char="–"/>
              <a:defRPr/>
            </a:pPr>
            <a:r>
              <a:rPr lang="en-GB" dirty="0" smtClean="0"/>
              <a:t>PCA computes projection directions in which variances of the data can be ranked</a:t>
            </a:r>
            <a:r>
              <a:rPr lang="en-US" dirty="0" smtClean="0"/>
              <a:t> </a:t>
            </a:r>
          </a:p>
          <a:p>
            <a:pPr lvl="1" fontAlgn="auto">
              <a:spcAft>
                <a:spcPts val="0"/>
              </a:spcAft>
              <a:buFont typeface="Arial" pitchFamily="34" charset="0"/>
              <a:buChar char="–"/>
              <a:defRPr/>
            </a:pPr>
            <a:endParaRPr lang="en-GB" dirty="0" smtClean="0"/>
          </a:p>
          <a:p>
            <a:pPr lvl="1" fontAlgn="auto">
              <a:spcAft>
                <a:spcPts val="0"/>
              </a:spcAft>
              <a:buFont typeface="Arial" pitchFamily="34" charset="0"/>
              <a:buChar char="–"/>
              <a:defRPr/>
            </a:pPr>
            <a:r>
              <a:rPr lang="en-GB" dirty="0" smtClean="0"/>
              <a:t>The first few principal components capture the most “energy” or largest variance of the data</a:t>
            </a:r>
          </a:p>
          <a:p>
            <a:pPr lvl="1" fontAlgn="auto">
              <a:spcAft>
                <a:spcPts val="0"/>
              </a:spcAft>
              <a:buFont typeface="Arial" pitchFamily="34" charset="0"/>
              <a:buChar char="–"/>
              <a:defRPr/>
            </a:pPr>
            <a:endParaRPr lang="en-GB" dirty="0" smtClean="0"/>
          </a:p>
          <a:p>
            <a:pPr lvl="1" fontAlgn="auto">
              <a:spcAft>
                <a:spcPts val="0"/>
              </a:spcAft>
              <a:buFont typeface="Arial" pitchFamily="34" charset="0"/>
              <a:buChar char="–"/>
              <a:defRPr/>
            </a:pPr>
            <a:r>
              <a:rPr lang="en-GB" dirty="0" smtClean="0"/>
              <a:t>In classification/recognition tasks, which principal component is more discriminative is unknown </a:t>
            </a:r>
          </a:p>
          <a:p>
            <a:pPr lvl="1" fontAlgn="auto">
              <a:spcAft>
                <a:spcPts val="0"/>
              </a:spcAft>
              <a:buFont typeface="Arial" pitchFamily="34" charset="0"/>
              <a:buChar char="–"/>
              <a:defRPr/>
            </a:pPr>
            <a:endParaRPr lang="en-GB" dirty="0" smtClean="0"/>
          </a:p>
        </p:txBody>
      </p:sp>
      <p:sp>
        <p:nvSpPr>
          <p:cNvPr id="4" name="Slide Number Placeholder 3"/>
          <p:cNvSpPr>
            <a:spLocks noGrp="1"/>
          </p:cNvSpPr>
          <p:nvPr>
            <p:ph type="sldNum" sz="quarter" idx="12"/>
          </p:nvPr>
        </p:nvSpPr>
        <p:spPr/>
        <p:txBody>
          <a:bodyPr/>
          <a:lstStyle/>
          <a:p>
            <a:pPr>
              <a:defRPr/>
            </a:pPr>
            <a:endParaRPr lang="en-GB"/>
          </a:p>
          <a:p>
            <a:pPr>
              <a:defRPr/>
            </a:pPr>
            <a:fld id="{FB16DC4F-1B24-43BD-8E0E-C4B34902F4AF}" type="slidenum">
              <a:rPr lang="en-GB"/>
              <a:pPr>
                <a:defRPr/>
              </a:pPr>
              <a:t>66</a:t>
            </a:fld>
            <a:endParaRPr lang="en-GB"/>
          </a:p>
        </p:txBody>
      </p:sp>
      <p:sp>
        <p:nvSpPr>
          <p:cNvPr id="5" name="Footer Placeholder 4"/>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Rectangle 2"/>
          <p:cNvSpPr>
            <a:spLocks noGrp="1" noChangeArrowheads="1"/>
          </p:cNvSpPr>
          <p:nvPr>
            <p:ph type="title"/>
          </p:nvPr>
        </p:nvSpPr>
        <p:spPr/>
        <p:txBody>
          <a:bodyPr/>
          <a:lstStyle/>
          <a:p>
            <a:r>
              <a:rPr lang="en-GB" sz="2800" smtClean="0"/>
              <a:t>PCA</a:t>
            </a:r>
            <a:endParaRPr lang="en-US" sz="2800" smtClean="0"/>
          </a:p>
        </p:txBody>
      </p:sp>
      <p:sp>
        <p:nvSpPr>
          <p:cNvPr id="258051" name="Rectangle 3"/>
          <p:cNvSpPr>
            <a:spLocks noGrp="1" noChangeArrowheads="1"/>
          </p:cNvSpPr>
          <p:nvPr>
            <p:ph idx="1"/>
          </p:nvPr>
        </p:nvSpPr>
        <p:spPr/>
        <p:txBody>
          <a:bodyPr rtlCol="0">
            <a:normAutofit fontScale="92500" lnSpcReduction="10000"/>
          </a:bodyPr>
          <a:lstStyle/>
          <a:p>
            <a:pPr fontAlgn="auto">
              <a:lnSpc>
                <a:spcPct val="90000"/>
              </a:lnSpc>
              <a:spcAft>
                <a:spcPts val="0"/>
              </a:spcAft>
              <a:buFont typeface="Arial" pitchFamily="34" charset="0"/>
              <a:buChar char="•"/>
              <a:defRPr/>
            </a:pPr>
            <a:r>
              <a:rPr lang="en-GB" dirty="0" smtClean="0"/>
              <a:t>Some remarks about PCA</a:t>
            </a:r>
          </a:p>
          <a:p>
            <a:pPr fontAlgn="auto">
              <a:lnSpc>
                <a:spcPct val="90000"/>
              </a:lnSpc>
              <a:spcAft>
                <a:spcPts val="0"/>
              </a:spcAft>
              <a:buFont typeface="Arial" pitchFamily="34" charset="0"/>
              <a:buChar char="•"/>
              <a:defRPr/>
            </a:pPr>
            <a:endParaRPr lang="en-GB" dirty="0" smtClean="0"/>
          </a:p>
          <a:p>
            <a:pPr lvl="1" fontAlgn="auto">
              <a:lnSpc>
                <a:spcPct val="90000"/>
              </a:lnSpc>
              <a:spcAft>
                <a:spcPts val="0"/>
              </a:spcAft>
              <a:buFont typeface="Arial" pitchFamily="34" charset="0"/>
              <a:buChar char="–"/>
              <a:defRPr/>
            </a:pPr>
            <a:r>
              <a:rPr lang="en-GB" dirty="0" smtClean="0"/>
              <a:t>Traditional popular practice is to use the first few principal components to represent the original data. </a:t>
            </a:r>
          </a:p>
          <a:p>
            <a:pPr lvl="1" fontAlgn="auto">
              <a:lnSpc>
                <a:spcPct val="90000"/>
              </a:lnSpc>
              <a:spcAft>
                <a:spcPts val="0"/>
              </a:spcAft>
              <a:buFont typeface="Arial" pitchFamily="34" charset="0"/>
              <a:buChar char="–"/>
              <a:defRPr/>
            </a:pPr>
            <a:endParaRPr lang="en-GB" dirty="0" smtClean="0"/>
          </a:p>
          <a:p>
            <a:pPr lvl="1" fontAlgn="auto">
              <a:lnSpc>
                <a:spcPct val="90000"/>
              </a:lnSpc>
              <a:spcAft>
                <a:spcPts val="0"/>
              </a:spcAft>
              <a:buFont typeface="Arial" pitchFamily="34" charset="0"/>
              <a:buChar char="–"/>
              <a:defRPr/>
            </a:pPr>
            <a:r>
              <a:rPr lang="en-GB" dirty="0" smtClean="0"/>
              <a:t>However, the subspace spanned by the first few principal components is not necessarily the most discriminative.</a:t>
            </a:r>
            <a:r>
              <a:rPr lang="en-US" dirty="0" smtClean="0"/>
              <a:t> </a:t>
            </a:r>
          </a:p>
          <a:p>
            <a:pPr lvl="1" fontAlgn="auto">
              <a:lnSpc>
                <a:spcPct val="90000"/>
              </a:lnSpc>
              <a:spcAft>
                <a:spcPts val="0"/>
              </a:spcAft>
              <a:buFont typeface="Arial" pitchFamily="34" charset="0"/>
              <a:buChar char="–"/>
              <a:defRPr/>
            </a:pPr>
            <a:endParaRPr lang="en-GB" dirty="0" smtClean="0"/>
          </a:p>
          <a:p>
            <a:pPr lvl="1" fontAlgn="auto">
              <a:lnSpc>
                <a:spcPct val="90000"/>
              </a:lnSpc>
              <a:spcAft>
                <a:spcPts val="0"/>
              </a:spcAft>
              <a:buFont typeface="Arial" pitchFamily="34" charset="0"/>
              <a:buChar char="–"/>
              <a:defRPr/>
            </a:pPr>
            <a:r>
              <a:rPr lang="en-GB" dirty="0" smtClean="0"/>
              <a:t>Therefore, throwing away the principal components with small variances may not be a good idea!</a:t>
            </a:r>
            <a:endParaRPr lang="en-US" dirty="0" smtClean="0"/>
          </a:p>
        </p:txBody>
      </p:sp>
      <p:sp>
        <p:nvSpPr>
          <p:cNvPr id="4" name="Slide Number Placeholder 3"/>
          <p:cNvSpPr>
            <a:spLocks noGrp="1"/>
          </p:cNvSpPr>
          <p:nvPr>
            <p:ph type="sldNum" sz="quarter" idx="12"/>
          </p:nvPr>
        </p:nvSpPr>
        <p:spPr/>
        <p:txBody>
          <a:bodyPr/>
          <a:lstStyle/>
          <a:p>
            <a:pPr>
              <a:defRPr/>
            </a:pPr>
            <a:endParaRPr lang="en-GB"/>
          </a:p>
          <a:p>
            <a:pPr>
              <a:defRPr/>
            </a:pPr>
            <a:fld id="{F5D70EDE-17C3-43A0-AAA6-55D3A3AF1221}" type="slidenum">
              <a:rPr lang="en-GB"/>
              <a:pPr>
                <a:defRPr/>
              </a:pPr>
              <a:t>67</a:t>
            </a:fld>
            <a:endParaRPr lang="en-GB"/>
          </a:p>
        </p:txBody>
      </p:sp>
      <p:sp>
        <p:nvSpPr>
          <p:cNvPr id="5" name="Footer Placeholder 4"/>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r>
              <a:rPr lang="en-GB" smtClean="0"/>
              <a:t>Processing Methods</a:t>
            </a:r>
            <a:endParaRPr lang="en-US" smtClean="0"/>
          </a:p>
        </p:txBody>
      </p:sp>
      <p:sp>
        <p:nvSpPr>
          <p:cNvPr id="21506" name="Rectangle 3"/>
          <p:cNvSpPr>
            <a:spLocks noGrp="1" noChangeArrowheads="1"/>
          </p:cNvSpPr>
          <p:nvPr>
            <p:ph idx="1"/>
          </p:nvPr>
        </p:nvSpPr>
        <p:spPr>
          <a:xfrm>
            <a:off x="684213" y="1341438"/>
            <a:ext cx="7775575" cy="4937125"/>
          </a:xfrm>
        </p:spPr>
        <p:txBody>
          <a:bodyPr/>
          <a:lstStyle/>
          <a:p>
            <a:r>
              <a:rPr lang="en-GB" smtClean="0"/>
              <a:t>General framework</a:t>
            </a:r>
            <a:endParaRPr lang="en-US" smtClean="0"/>
          </a:p>
        </p:txBody>
      </p:sp>
      <p:sp>
        <p:nvSpPr>
          <p:cNvPr id="21507" name="Text Box 4"/>
          <p:cNvSpPr txBox="1">
            <a:spLocks noChangeArrowheads="1"/>
          </p:cNvSpPr>
          <p:nvPr/>
        </p:nvSpPr>
        <p:spPr bwMode="auto">
          <a:xfrm>
            <a:off x="950913" y="2438400"/>
            <a:ext cx="2108200" cy="1196975"/>
          </a:xfrm>
          <a:prstGeom prst="rect">
            <a:avLst/>
          </a:prstGeom>
          <a:solidFill>
            <a:srgbClr val="00FFFF"/>
          </a:solidFill>
          <a:ln w="9525">
            <a:solidFill>
              <a:srgbClr val="FF3300"/>
            </a:solidFill>
            <a:miter lim="800000"/>
            <a:headEnd/>
            <a:tailEnd/>
          </a:ln>
        </p:spPr>
        <p:txBody>
          <a:bodyPr>
            <a:spAutoFit/>
          </a:bodyPr>
          <a:lstStyle/>
          <a:p>
            <a:pPr algn="ctr">
              <a:spcBef>
                <a:spcPct val="20000"/>
              </a:spcBef>
              <a:buClr>
                <a:srgbClr val="0E1F54"/>
              </a:buClr>
              <a:buFont typeface="Wingdings" pitchFamily="2" charset="2"/>
              <a:buNone/>
            </a:pPr>
            <a:r>
              <a:rPr lang="en-GB" sz="2400"/>
              <a:t>Very High dimensional </a:t>
            </a:r>
          </a:p>
          <a:p>
            <a:pPr algn="ctr">
              <a:spcBef>
                <a:spcPct val="20000"/>
              </a:spcBef>
              <a:buClr>
                <a:srgbClr val="0E1F54"/>
              </a:buClr>
              <a:buFont typeface="Wingdings" pitchFamily="2" charset="2"/>
              <a:buNone/>
            </a:pPr>
            <a:r>
              <a:rPr lang="en-GB" sz="2400"/>
              <a:t>Raw Data</a:t>
            </a:r>
            <a:endParaRPr lang="en-US" sz="2400"/>
          </a:p>
        </p:txBody>
      </p:sp>
      <p:sp>
        <p:nvSpPr>
          <p:cNvPr id="21508" name="Text Box 5"/>
          <p:cNvSpPr txBox="1">
            <a:spLocks noChangeArrowheads="1"/>
          </p:cNvSpPr>
          <p:nvPr/>
        </p:nvSpPr>
        <p:spPr bwMode="auto">
          <a:xfrm>
            <a:off x="3254375" y="4165600"/>
            <a:ext cx="2592388" cy="1446213"/>
          </a:xfrm>
          <a:prstGeom prst="rect">
            <a:avLst/>
          </a:prstGeom>
          <a:solidFill>
            <a:srgbClr val="00FF00"/>
          </a:solidFill>
          <a:ln w="9525">
            <a:solidFill>
              <a:srgbClr val="FF3300"/>
            </a:solidFill>
            <a:miter lim="800000"/>
            <a:headEnd/>
            <a:tailEnd/>
          </a:ln>
        </p:spPr>
        <p:txBody>
          <a:bodyPr>
            <a:spAutoFit/>
          </a:bodyPr>
          <a:lstStyle/>
          <a:p>
            <a:pPr algn="ctr">
              <a:spcBef>
                <a:spcPct val="20000"/>
              </a:spcBef>
              <a:buClr>
                <a:srgbClr val="0E1F54"/>
              </a:buClr>
              <a:buFont typeface="Wingdings" pitchFamily="2" charset="2"/>
              <a:buNone/>
            </a:pPr>
            <a:r>
              <a:rPr lang="en-GB" sz="2000"/>
              <a:t>Feature extraction</a:t>
            </a:r>
          </a:p>
          <a:p>
            <a:pPr algn="ctr">
              <a:spcBef>
                <a:spcPct val="20000"/>
              </a:spcBef>
              <a:buClr>
                <a:srgbClr val="0E1F54"/>
              </a:buClr>
              <a:buFont typeface="Wingdings" pitchFamily="2" charset="2"/>
              <a:buNone/>
            </a:pPr>
            <a:endParaRPr lang="en-GB" sz="2000"/>
          </a:p>
          <a:p>
            <a:pPr algn="ctr">
              <a:spcBef>
                <a:spcPct val="20000"/>
              </a:spcBef>
              <a:buClr>
                <a:srgbClr val="0E1F54"/>
              </a:buClr>
              <a:buFont typeface="Wingdings" pitchFamily="2" charset="2"/>
              <a:buNone/>
            </a:pPr>
            <a:r>
              <a:rPr lang="en-GB" sz="2000"/>
              <a:t>Dimensionality Reduction</a:t>
            </a:r>
            <a:endParaRPr lang="en-US" sz="2000"/>
          </a:p>
        </p:txBody>
      </p:sp>
      <p:sp>
        <p:nvSpPr>
          <p:cNvPr id="21509" name="Text Box 6"/>
          <p:cNvSpPr txBox="1">
            <a:spLocks noChangeArrowheads="1"/>
          </p:cNvSpPr>
          <p:nvPr/>
        </p:nvSpPr>
        <p:spPr bwMode="auto">
          <a:xfrm>
            <a:off x="6135688" y="2725738"/>
            <a:ext cx="2108200" cy="466725"/>
          </a:xfrm>
          <a:prstGeom prst="rect">
            <a:avLst/>
          </a:prstGeom>
          <a:solidFill>
            <a:srgbClr val="EE913C"/>
          </a:solidFill>
          <a:ln w="9525">
            <a:solidFill>
              <a:srgbClr val="FF3300"/>
            </a:solidFill>
            <a:miter lim="800000"/>
            <a:headEnd/>
            <a:tailEnd/>
          </a:ln>
        </p:spPr>
        <p:txBody>
          <a:bodyPr>
            <a:spAutoFit/>
          </a:bodyPr>
          <a:lstStyle/>
          <a:p>
            <a:pPr algn="ctr">
              <a:spcBef>
                <a:spcPct val="20000"/>
              </a:spcBef>
              <a:buClr>
                <a:srgbClr val="0E1F54"/>
              </a:buClr>
              <a:buFont typeface="Wingdings" pitchFamily="2" charset="2"/>
              <a:buNone/>
            </a:pPr>
            <a:r>
              <a:rPr lang="en-GB" sz="2400"/>
              <a:t>Classifier</a:t>
            </a:r>
            <a:endParaRPr lang="en-US" sz="2400"/>
          </a:p>
        </p:txBody>
      </p:sp>
      <p:cxnSp>
        <p:nvCxnSpPr>
          <p:cNvPr id="21510" name="AutoShape 8"/>
          <p:cNvCxnSpPr>
            <a:cxnSpLocks noChangeShapeType="1"/>
            <a:stCxn id="21507" idx="2"/>
            <a:endCxn id="21508" idx="1"/>
          </p:cNvCxnSpPr>
          <p:nvPr/>
        </p:nvCxnSpPr>
        <p:spPr bwMode="auto">
          <a:xfrm rot="16200000" flipH="1">
            <a:off x="2002631" y="3637757"/>
            <a:ext cx="1254125" cy="1249362"/>
          </a:xfrm>
          <a:prstGeom prst="bentConnector2">
            <a:avLst/>
          </a:prstGeom>
          <a:noFill/>
          <a:ln w="9525">
            <a:solidFill>
              <a:srgbClr val="FF0000"/>
            </a:solidFill>
            <a:miter lim="800000"/>
            <a:headEnd/>
            <a:tailEnd type="triangle" w="med" len="med"/>
          </a:ln>
        </p:spPr>
      </p:cxnSp>
      <p:cxnSp>
        <p:nvCxnSpPr>
          <p:cNvPr id="21511" name="AutoShape 9"/>
          <p:cNvCxnSpPr>
            <a:cxnSpLocks noChangeShapeType="1"/>
            <a:stCxn id="21508" idx="3"/>
            <a:endCxn id="21509" idx="2"/>
          </p:cNvCxnSpPr>
          <p:nvPr/>
        </p:nvCxnSpPr>
        <p:spPr bwMode="auto">
          <a:xfrm flipV="1">
            <a:off x="5846763" y="3192463"/>
            <a:ext cx="1343025" cy="1697037"/>
          </a:xfrm>
          <a:prstGeom prst="bentConnector2">
            <a:avLst/>
          </a:prstGeom>
          <a:noFill/>
          <a:ln w="9525">
            <a:solidFill>
              <a:srgbClr val="FF0000"/>
            </a:solidFill>
            <a:miter lim="800000"/>
            <a:headEnd/>
            <a:tailEnd type="triangle" w="med" len="med"/>
          </a:ln>
        </p:spPr>
      </p:cxnSp>
      <p:sp>
        <p:nvSpPr>
          <p:cNvPr id="9" name="Slide Number Placeholder 8"/>
          <p:cNvSpPr>
            <a:spLocks noGrp="1"/>
          </p:cNvSpPr>
          <p:nvPr>
            <p:ph type="sldNum" sz="quarter" idx="12"/>
          </p:nvPr>
        </p:nvSpPr>
        <p:spPr/>
        <p:txBody>
          <a:bodyPr/>
          <a:lstStyle/>
          <a:p>
            <a:pPr>
              <a:defRPr/>
            </a:pPr>
            <a:endParaRPr lang="en-GB"/>
          </a:p>
          <a:p>
            <a:pPr>
              <a:defRPr/>
            </a:pPr>
            <a:fld id="{12B214DE-DF25-4B11-A016-EA174A8D4B9A}" type="slidenum">
              <a:rPr lang="en-GB"/>
              <a:pPr>
                <a:defRPr/>
              </a:pPr>
              <a:t>7</a:t>
            </a:fld>
            <a:endParaRPr lang="en-GB"/>
          </a:p>
        </p:txBody>
      </p:sp>
      <p:sp>
        <p:nvSpPr>
          <p:cNvPr id="10" name="Footer Placeholder 9"/>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r>
              <a:rPr lang="en-GB" sz="3200" smtClean="0"/>
              <a:t>Feature extraction/Dimensionality reduction</a:t>
            </a:r>
            <a:endParaRPr lang="en-US" sz="3200" smtClean="0"/>
          </a:p>
        </p:txBody>
      </p:sp>
      <p:sp>
        <p:nvSpPr>
          <p:cNvPr id="256003" name="Rectangle 3"/>
          <p:cNvSpPr>
            <a:spLocks noGrp="1" noChangeArrowheads="1"/>
          </p:cNvSpPr>
          <p:nvPr>
            <p:ph idx="1"/>
          </p:nvPr>
        </p:nvSpPr>
        <p:spPr/>
        <p:txBody>
          <a:bodyPr rtlCol="0">
            <a:normAutofit fontScale="92500" lnSpcReduction="10000"/>
          </a:bodyPr>
          <a:lstStyle/>
          <a:p>
            <a:pPr fontAlgn="auto">
              <a:spcAft>
                <a:spcPts val="0"/>
              </a:spcAft>
              <a:buFont typeface="Arial" pitchFamily="34" charset="0"/>
              <a:buChar char="•"/>
              <a:defRPr/>
            </a:pPr>
            <a:r>
              <a:rPr lang="en-GB" dirty="0" smtClean="0"/>
              <a:t>It is impossible to processing raw image data (pixels) directly </a:t>
            </a:r>
          </a:p>
          <a:p>
            <a:pPr fontAlgn="auto">
              <a:spcAft>
                <a:spcPts val="0"/>
              </a:spcAft>
              <a:buFont typeface="Arial" pitchFamily="34" charset="0"/>
              <a:buChar char="•"/>
              <a:defRPr/>
            </a:pPr>
            <a:endParaRPr lang="en-GB" dirty="0" smtClean="0"/>
          </a:p>
          <a:p>
            <a:pPr lvl="1" fontAlgn="auto">
              <a:spcAft>
                <a:spcPts val="0"/>
              </a:spcAft>
              <a:buFont typeface="Arial" pitchFamily="34" charset="0"/>
              <a:buChar char="–"/>
              <a:defRPr/>
            </a:pPr>
            <a:r>
              <a:rPr lang="en-GB" dirty="0" smtClean="0"/>
              <a:t>Too many of them (or data dimensionality too high)</a:t>
            </a:r>
          </a:p>
          <a:p>
            <a:pPr lvl="1" fontAlgn="auto">
              <a:spcAft>
                <a:spcPts val="0"/>
              </a:spcAft>
              <a:buFont typeface="Arial" pitchFamily="34" charset="0"/>
              <a:buChar char="–"/>
              <a:defRPr/>
            </a:pPr>
            <a:r>
              <a:rPr lang="en-GB" dirty="0" smtClean="0"/>
              <a:t>Curse of dimensionality problem </a:t>
            </a:r>
          </a:p>
          <a:p>
            <a:pPr lvl="1" fontAlgn="auto">
              <a:spcAft>
                <a:spcPts val="0"/>
              </a:spcAft>
              <a:buFont typeface="Arial" pitchFamily="34" charset="0"/>
              <a:buChar char="–"/>
              <a:defRPr/>
            </a:pPr>
            <a:endParaRPr lang="en-GB" dirty="0" smtClean="0"/>
          </a:p>
          <a:p>
            <a:pPr fontAlgn="auto">
              <a:spcAft>
                <a:spcPts val="0"/>
              </a:spcAft>
              <a:buFont typeface="Arial" pitchFamily="34" charset="0"/>
              <a:buChar char="•"/>
              <a:defRPr/>
            </a:pPr>
            <a:r>
              <a:rPr lang="en-GB" dirty="0" smtClean="0"/>
              <a:t>Process the raw pixel to produce a smaller set of numbers which will capture most information contained in the original data – this is often called a feature vector</a:t>
            </a:r>
          </a:p>
        </p:txBody>
      </p:sp>
      <p:sp>
        <p:nvSpPr>
          <p:cNvPr id="4" name="Slide Number Placeholder 3"/>
          <p:cNvSpPr>
            <a:spLocks noGrp="1"/>
          </p:cNvSpPr>
          <p:nvPr>
            <p:ph type="sldNum" sz="quarter" idx="12"/>
          </p:nvPr>
        </p:nvSpPr>
        <p:spPr/>
        <p:txBody>
          <a:bodyPr/>
          <a:lstStyle/>
          <a:p>
            <a:pPr>
              <a:defRPr/>
            </a:pPr>
            <a:endParaRPr lang="en-GB"/>
          </a:p>
          <a:p>
            <a:pPr>
              <a:defRPr/>
            </a:pPr>
            <a:fld id="{65B6086B-BCBA-47E9-979C-52690BF43E89}" type="slidenum">
              <a:rPr lang="en-GB"/>
              <a:pPr>
                <a:defRPr/>
              </a:pPr>
              <a:t>8</a:t>
            </a:fld>
            <a:endParaRPr lang="en-GB"/>
          </a:p>
        </p:txBody>
      </p:sp>
      <p:sp>
        <p:nvSpPr>
          <p:cNvPr id="5" name="Footer Placeholder 4"/>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GB" sz="3200" smtClean="0"/>
              <a:t>Feature extraction/Dimensionality reduction</a:t>
            </a:r>
            <a:endParaRPr lang="en-US" sz="3200" smtClean="0"/>
          </a:p>
        </p:txBody>
      </p:sp>
      <p:sp>
        <p:nvSpPr>
          <p:cNvPr id="27652" name="Rectangle 3"/>
          <p:cNvSpPr>
            <a:spLocks noGrp="1" noChangeArrowheads="1"/>
          </p:cNvSpPr>
          <p:nvPr>
            <p:ph idx="1"/>
          </p:nvPr>
        </p:nvSpPr>
        <p:spPr/>
        <p:txBody>
          <a:bodyPr/>
          <a:lstStyle/>
          <a:p>
            <a:r>
              <a:rPr lang="en-GB" smtClean="0"/>
              <a:t>Basic Principle</a:t>
            </a:r>
          </a:p>
          <a:p>
            <a:pPr lvl="1"/>
            <a:r>
              <a:rPr lang="en-GB" smtClean="0"/>
              <a:t>From a raw data (vector) X of N-dimension to a new vector Y of n-dimensional (n &lt; &lt;  N) via a transformation matrix A such that Y will capture most information in X</a:t>
            </a:r>
          </a:p>
          <a:p>
            <a:endParaRPr lang="en-GB" smtClean="0"/>
          </a:p>
        </p:txBody>
      </p:sp>
      <p:graphicFrame>
        <p:nvGraphicFramePr>
          <p:cNvPr id="27650" name="Object 2"/>
          <p:cNvGraphicFramePr>
            <a:graphicFrameLocks noChangeAspect="1"/>
          </p:cNvGraphicFramePr>
          <p:nvPr/>
        </p:nvGraphicFramePr>
        <p:xfrm>
          <a:off x="1612900" y="3700463"/>
          <a:ext cx="5695950" cy="2681287"/>
        </p:xfrm>
        <a:graphic>
          <a:graphicData uri="http://schemas.openxmlformats.org/presentationml/2006/ole">
            <p:oleObj spid="_x0000_s27650" name="Equation" r:id="rId3" imgW="3238200" imgH="1523880" progId="Equation.3">
              <p:embed/>
            </p:oleObj>
          </a:graphicData>
        </a:graphic>
      </p:graphicFrame>
      <p:sp>
        <p:nvSpPr>
          <p:cNvPr id="5" name="Slide Number Placeholder 4"/>
          <p:cNvSpPr>
            <a:spLocks noGrp="1"/>
          </p:cNvSpPr>
          <p:nvPr>
            <p:ph type="sldNum" sz="quarter" idx="12"/>
          </p:nvPr>
        </p:nvSpPr>
        <p:spPr/>
        <p:txBody>
          <a:bodyPr/>
          <a:lstStyle/>
          <a:p>
            <a:pPr>
              <a:defRPr/>
            </a:pPr>
            <a:endParaRPr lang="en-GB"/>
          </a:p>
          <a:p>
            <a:pPr>
              <a:defRPr/>
            </a:pPr>
            <a:fld id="{EF5950B8-7125-4941-B064-648100DE280A}" type="slidenum">
              <a:rPr lang="en-GB"/>
              <a:pPr>
                <a:defRPr/>
              </a:pPr>
              <a:t>9</a:t>
            </a:fld>
            <a:endParaRPr lang="en-GB"/>
          </a:p>
        </p:txBody>
      </p:sp>
      <p:sp>
        <p:nvSpPr>
          <p:cNvPr id="6" name="Footer Placeholder 5"/>
          <p:cNvSpPr>
            <a:spLocks noGrp="1"/>
          </p:cNvSpPr>
          <p:nvPr>
            <p:ph type="ftr" sz="quarter" idx="11"/>
          </p:nvPr>
        </p:nvSpPr>
        <p:spPr/>
        <p:txBody>
          <a:bodyPr/>
          <a:lstStyle/>
          <a:p>
            <a:pPr>
              <a:defRPr/>
            </a:pPr>
            <a:r>
              <a:rPr lang="en-US"/>
              <a:t>G53MLE Machine Learning Dr Guoping Qiu</a:t>
            </a:r>
            <a:endParaRPr lang="en-GB"/>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18952</TotalTime>
  <Words>2002</Words>
  <Application>Microsoft Office PowerPoint</Application>
  <PresentationFormat>On-screen Show (4:3)</PresentationFormat>
  <Paragraphs>596</Paragraphs>
  <Slides>67</Slides>
  <Notes>21</Notes>
  <HiddenSlides>0</HiddenSlides>
  <MMClips>0</MMClips>
  <ScaleCrop>false</ScaleCrop>
  <HeadingPairs>
    <vt:vector size="8" baseType="variant">
      <vt:variant>
        <vt:lpstr>Fonts Used</vt:lpstr>
      </vt:variant>
      <vt:variant>
        <vt:i4>7</vt:i4>
      </vt:variant>
      <vt:variant>
        <vt:lpstr>Design Template</vt:lpstr>
      </vt:variant>
      <vt:variant>
        <vt:i4>1</vt:i4>
      </vt:variant>
      <vt:variant>
        <vt:lpstr>Embedded OLE Servers</vt:lpstr>
      </vt:variant>
      <vt:variant>
        <vt:i4>1</vt:i4>
      </vt:variant>
      <vt:variant>
        <vt:lpstr>Slide Titles</vt:lpstr>
      </vt:variant>
      <vt:variant>
        <vt:i4>67</vt:i4>
      </vt:variant>
    </vt:vector>
  </HeadingPairs>
  <TitlesOfParts>
    <vt:vector size="76" baseType="lpstr">
      <vt:lpstr>Verdana</vt:lpstr>
      <vt:lpstr>Wingdings</vt:lpstr>
      <vt:lpstr>Calibri</vt:lpstr>
      <vt:lpstr>Arial</vt:lpstr>
      <vt:lpstr>Courier New</vt:lpstr>
      <vt:lpstr>Helvetica</vt:lpstr>
      <vt:lpstr>Times New Roman</vt:lpstr>
      <vt:lpstr>Office Theme</vt:lpstr>
      <vt:lpstr>Equation</vt:lpstr>
      <vt:lpstr>Machine Learning</vt:lpstr>
      <vt:lpstr>Problems</vt:lpstr>
      <vt:lpstr>Problems</vt:lpstr>
      <vt:lpstr>Problems</vt:lpstr>
      <vt:lpstr>Problems</vt:lpstr>
      <vt:lpstr>Problems</vt:lpstr>
      <vt:lpstr>Processing Methods</vt:lpstr>
      <vt:lpstr>Feature extraction/Dimensionality reduction</vt:lpstr>
      <vt:lpstr>Feature extraction/Dimensionality reduction</vt:lpstr>
      <vt:lpstr>PCA</vt:lpstr>
      <vt:lpstr>Slide 11</vt:lpstr>
      <vt:lpstr>Applications</vt:lpstr>
      <vt:lpstr>An example</vt:lpstr>
      <vt:lpstr>An example</vt:lpstr>
      <vt:lpstr>An example</vt:lpstr>
      <vt:lpstr>An example</vt:lpstr>
      <vt:lpstr>An example</vt:lpstr>
      <vt:lpstr>PCA</vt:lpstr>
      <vt:lpstr>PCA</vt:lpstr>
      <vt:lpstr>PCA</vt:lpstr>
      <vt:lpstr>PCA</vt:lpstr>
      <vt:lpstr>Noise</vt:lpstr>
      <vt:lpstr>Redundancy</vt:lpstr>
      <vt:lpstr>Covariance matrix</vt:lpstr>
      <vt:lpstr>Covariance matrix</vt:lpstr>
      <vt:lpstr>Covariance matrix</vt:lpstr>
      <vt:lpstr>Covariance matrix</vt:lpstr>
      <vt:lpstr>Covariance matrix</vt:lpstr>
      <vt:lpstr>Feature extraction/Dimensionality reduction</vt:lpstr>
      <vt:lpstr>Feature extraction/Dimensionality reduction</vt:lpstr>
      <vt:lpstr>Solving PCA: Diagonalising the Covariance Matrix</vt:lpstr>
      <vt:lpstr>Solving PCA: Diagonalising the Covariance Matrix</vt:lpstr>
      <vt:lpstr>Slide 33</vt:lpstr>
      <vt:lpstr>Solving PCA Eigenvectors of Covariance</vt:lpstr>
      <vt:lpstr>Solving PCA Eigenvectors of Covariance</vt:lpstr>
      <vt:lpstr>Solving PCA Eigenvectors of Covariance</vt:lpstr>
      <vt:lpstr>Solving PCA Eigenvectors of Covariance</vt:lpstr>
      <vt:lpstr>Solving PCA Eigenvectors of Covariance</vt:lpstr>
      <vt:lpstr>PCA Procedures</vt:lpstr>
      <vt:lpstr>A 2D Numerical Example</vt:lpstr>
      <vt:lpstr>PCA Example  – Data</vt:lpstr>
      <vt:lpstr>STEP 1</vt:lpstr>
      <vt:lpstr>STEP 1</vt:lpstr>
      <vt:lpstr>STEP 1</vt:lpstr>
      <vt:lpstr>STEP 2</vt:lpstr>
      <vt:lpstr>STEP 3</vt:lpstr>
      <vt:lpstr>STEP 3</vt:lpstr>
      <vt:lpstr>Feature Extraction</vt:lpstr>
      <vt:lpstr>Feature Extraction</vt:lpstr>
      <vt:lpstr>Eigen-analysis/ Karhunen Loeve Transform</vt:lpstr>
      <vt:lpstr>Eigen-analysis/ Karhunen Loeve Transform</vt:lpstr>
      <vt:lpstr>Eigen-analysis/ Karhunen Loeve Transform</vt:lpstr>
      <vt:lpstr>Reconstruction of original Data/Inverse Transformation</vt:lpstr>
      <vt:lpstr>Reconstruction of original Data/Inverse Transformation</vt:lpstr>
      <vt:lpstr>Reconstruction of original Data/Inverse Transformation</vt:lpstr>
      <vt:lpstr>Reconstruction of original Data</vt:lpstr>
      <vt:lpstr>Feature Extraction/Eigen-features</vt:lpstr>
      <vt:lpstr>PCA Applications –General </vt:lpstr>
      <vt:lpstr>PCA Applications -General</vt:lpstr>
      <vt:lpstr>PCA Applications -General</vt:lpstr>
      <vt:lpstr>PCA Applications -General</vt:lpstr>
      <vt:lpstr>Eigenface Example</vt:lpstr>
      <vt:lpstr>Eigenface Example</vt:lpstr>
      <vt:lpstr>Eigen Analysis - General</vt:lpstr>
      <vt:lpstr>Processing Methods</vt:lpstr>
      <vt:lpstr>PCA</vt:lpstr>
      <vt:lpstr>PCA</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 can position your opening statement here, either in Connexions Purple or reversed-out.</dc:title>
  <dc:creator>David Mc Mullan</dc:creator>
  <cp:lastModifiedBy>qiu</cp:lastModifiedBy>
  <cp:revision>1758</cp:revision>
  <dcterms:created xsi:type="dcterms:W3CDTF">2003-03-31T12:37:15Z</dcterms:created>
  <dcterms:modified xsi:type="dcterms:W3CDTF">2012-03-16T10:19:26Z</dcterms:modified>
</cp:coreProperties>
</file>