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28"/>
  </p:notesMasterIdLst>
  <p:handoutMasterIdLst>
    <p:handoutMasterId r:id="rId29"/>
  </p:handoutMasterIdLst>
  <p:sldIdLst>
    <p:sldId id="349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9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56" r:id="rId25"/>
    <p:sldId id="395" r:id="rId26"/>
    <p:sldId id="396" r:id="rId2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BC8D4E"/>
    <a:srgbClr val="85D2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 autoAdjust="0"/>
    <p:restoredTop sz="94569" autoAdjust="0"/>
  </p:normalViewPr>
  <p:slideViewPr>
    <p:cSldViewPr>
      <p:cViewPr varScale="1">
        <p:scale>
          <a:sx n="66" d="100"/>
          <a:sy n="66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5929438-25D1-4FCF-9512-CA9B591490B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E4DAFD-F7DE-4C39-B428-BF85BC7EEA3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F97CD2-9A45-42BA-B431-9F9FD4A7892E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0E8D8-BBE8-42C0-82E9-93380A3CCD99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1CD9A-EA31-4A56-BCD4-FD8AD7C313E9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30A85-C0A8-484D-9F98-C7B107A61D15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91FCA-31FF-40C4-81EA-E3A1871CBBE2}" type="slidenum">
              <a:rPr lang="en-GB"/>
              <a:pPr/>
              <a:t>22</a:t>
            </a:fld>
            <a:endParaRPr lang="en-GB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91FCA-31FF-40C4-81EA-E3A1871CBBE2}" type="slidenum">
              <a:rPr lang="en-GB"/>
              <a:pPr/>
              <a:t>23</a:t>
            </a:fld>
            <a:endParaRPr lang="en-GB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791FCA-31FF-40C4-81EA-E3A1871CBBE2}" type="slidenum">
              <a:rPr lang="en-GB"/>
              <a:pPr/>
              <a:t>24</a:t>
            </a:fld>
            <a:endParaRPr lang="en-GB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09CB32A-5365-46A1-B34A-56CDB97CCA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29569B9-6C26-48D2-8269-B71AE32A23C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51D6309-A44C-4780-A6E8-9BB12C0715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946B570-80B2-40A3-9B25-201B95DD69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or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89916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62000" y="6499225"/>
            <a:ext cx="2133600" cy="26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100" b="1">
                <a:solidFill>
                  <a:srgbClr val="000000"/>
                </a:solidFill>
                <a:latin typeface="Tahoma" pitchFamily="34" charset="0"/>
              </a:rPr>
              <a:t>University of Texas at Austin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477000" y="76200"/>
            <a:ext cx="1828800" cy="260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100" b="1">
                <a:solidFill>
                  <a:srgbClr val="000000"/>
                </a:solidFill>
                <a:latin typeface="Tahoma" pitchFamily="34" charset="0"/>
              </a:rPr>
              <a:t>Machine Learning Group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838200" y="2286000"/>
            <a:ext cx="7467600" cy="0"/>
          </a:xfrm>
          <a:prstGeom prst="line">
            <a:avLst/>
          </a:prstGeom>
          <a:noFill/>
          <a:ln w="50927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0" y="2209800"/>
            <a:ext cx="7770813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160" tIns="46080" rIns="92160" bIns="46080" anchor="ctr"/>
          <a:lstStyle/>
          <a:p>
            <a:pPr algn="ctr">
              <a:defRPr/>
            </a:pPr>
            <a:endParaRPr lang="en-GB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371600" y="2971800"/>
            <a:ext cx="647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60" tIns="46080" rIns="92160" bIns="46080">
            <a:spAutoFit/>
          </a:bodyPr>
          <a:lstStyle/>
          <a:p>
            <a:pPr algn="ctr" eaLnBrk="0" hangingPunct="0">
              <a:spcBef>
                <a:spcPts val="463"/>
              </a:spcBef>
              <a:buSzPct val="99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1400">
              <a:solidFill>
                <a:srgbClr val="3333CC"/>
              </a:solidFill>
              <a:latin typeface="Times New Roman" pitchFamily="18" charset="0"/>
            </a:endParaRPr>
          </a:p>
        </p:txBody>
      </p:sp>
      <p:pic>
        <p:nvPicPr>
          <p:cNvPr id="10" name="Picture 13" descr="seal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195888"/>
            <a:ext cx="985838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819400" y="3962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3333CC"/>
                </a:solidFill>
                <a:latin typeface="Times New Roman" pitchFamily="18" charset="0"/>
              </a:rPr>
              <a:t>Machine Learning Group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819400" y="4267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3333CC"/>
                </a:solidFill>
                <a:latin typeface="Times New Roman" pitchFamily="18" charset="0"/>
              </a:rPr>
              <a:t>Department of Computer Sciences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819400" y="4572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rgbClr val="3333CC"/>
                </a:solidFill>
                <a:latin typeface="Times New Roman" pitchFamily="18" charset="0"/>
              </a:rPr>
              <a:t>University of Texas at Austin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1600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44CFB587-08FB-4BCF-8B0C-1DC69C06E8AD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2EDEF255-7F23-4AEF-831A-B4B6FF0274D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14B48F6C-FC17-4876-B638-599D2DB9B1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3874394C-5DEC-4F4F-8726-A7B0C50D8D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52A8A7A-035A-4CC9-A6DC-9C174EC1F0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066E7C1-5465-444F-B4D3-7ED5FE705C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70020A3-B310-45CA-B1C0-FC24755FA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B479D17-9B16-47C0-9649-FF9FF06330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BDF97C86-6807-445F-8B1C-FB463F8AB0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8782B-266A-4DFB-9F33-98EECC471D88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496B7-55EA-4DBA-8964-775B0F934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8077200" y="6526213"/>
            <a:ext cx="304800" cy="331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5F91A821-FA6C-491D-BB12-2B0E60BD4FF9}" type="slidenum"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 sz="1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Lecture </a:t>
            </a:r>
            <a:r>
              <a:rPr lang="en-US" sz="3200" dirty="0" smtClean="0"/>
              <a:t>9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Support Vector Machines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>
              <a:latin typeface="Courier New" pitchFamily="49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G53MLE |  Machine Learning | Dr </a:t>
            </a:r>
            <a:r>
              <a:rPr lang="en-GB" dirty="0" err="1" smtClean="0"/>
              <a:t>Guoping</a:t>
            </a:r>
            <a:r>
              <a:rPr lang="en-GB" dirty="0" smtClean="0"/>
              <a:t> Qiu</a:t>
            </a:r>
            <a:endParaRPr lang="en-GB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  <a:p>
            <a:fld id="{DE4E9CBE-333A-4E78-B008-7CF2A4339FC3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379580" y="5651956"/>
            <a:ext cx="478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Based on slides from Prof. Ray Mooney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Soft Margin Classification  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if the training set is not linearly separable?</a:t>
            </a:r>
            <a:endParaRPr lang="en-US" i="1" dirty="0" smtClean="0"/>
          </a:p>
          <a:p>
            <a:pPr eaLnBrk="1" hangingPunct="1"/>
            <a:r>
              <a:rPr lang="en-US" i="1" dirty="0" smtClean="0"/>
              <a:t>Slack variables</a:t>
            </a:r>
            <a:r>
              <a:rPr lang="en-US" dirty="0" smtClean="0"/>
              <a:t> </a:t>
            </a:r>
            <a:r>
              <a:rPr lang="el-GR" i="1" dirty="0" smtClean="0">
                <a:cs typeface="Times New Roman" pitchFamily="18" charset="0"/>
              </a:rPr>
              <a:t>ξ</a:t>
            </a:r>
            <a:r>
              <a:rPr lang="en-US" i="1" baseline="-25000" dirty="0" err="1" smtClean="0"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can be added to allow misclassification of difficult or noisy examples, resulting margin called </a:t>
            </a:r>
            <a:r>
              <a:rPr lang="en-US" i="1" dirty="0" smtClean="0"/>
              <a:t>soft</a:t>
            </a:r>
            <a:r>
              <a:rPr lang="en-US" dirty="0" smtClean="0"/>
              <a:t>.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2530475" y="27876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2395538" y="57134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570288" y="35433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2995613" y="390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3148013" y="4446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27670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300413" y="3303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2767013" y="4217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2919413" y="4370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3681413" y="3989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583113" y="39766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42148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52054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3897313" y="5424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>
            <a:off x="4519613" y="4294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>
            <a:off x="3951288" y="47879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4595813" y="513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>
            <a:off x="5281613" y="4217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3767138" y="2705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59" name="AutoShape 23"/>
          <p:cNvSpPr>
            <a:spLocks noChangeArrowheads="1"/>
          </p:cNvSpPr>
          <p:nvPr/>
        </p:nvSpPr>
        <p:spPr bwMode="auto">
          <a:xfrm>
            <a:off x="4376738" y="27813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5443538" y="35433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61" name="AutoShape 25"/>
          <p:cNvSpPr>
            <a:spLocks noChangeArrowheads="1"/>
          </p:cNvSpPr>
          <p:nvPr/>
        </p:nvSpPr>
        <p:spPr bwMode="auto">
          <a:xfrm>
            <a:off x="3255963" y="39878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62" name="AutoShape 26"/>
          <p:cNvSpPr>
            <a:spLocks noChangeArrowheads="1"/>
          </p:cNvSpPr>
          <p:nvPr/>
        </p:nvSpPr>
        <p:spPr bwMode="auto">
          <a:xfrm>
            <a:off x="2976563" y="4694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63" name="AutoShape 27"/>
          <p:cNvSpPr>
            <a:spLocks noChangeArrowheads="1"/>
          </p:cNvSpPr>
          <p:nvPr/>
        </p:nvSpPr>
        <p:spPr bwMode="auto">
          <a:xfrm>
            <a:off x="5165725" y="3773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0" name="Line 28"/>
          <p:cNvSpPr>
            <a:spLocks noChangeShapeType="1"/>
          </p:cNvSpPr>
          <p:nvPr/>
        </p:nvSpPr>
        <p:spPr bwMode="auto">
          <a:xfrm flipV="1">
            <a:off x="2995613" y="270510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1" name="Line 29"/>
          <p:cNvSpPr>
            <a:spLocks noChangeShapeType="1"/>
          </p:cNvSpPr>
          <p:nvPr/>
        </p:nvSpPr>
        <p:spPr bwMode="auto">
          <a:xfrm flipH="1" flipV="1">
            <a:off x="4330700" y="3810000"/>
            <a:ext cx="254000" cy="184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2" name="Oval 30"/>
          <p:cNvSpPr>
            <a:spLocks noChangeArrowheads="1"/>
          </p:cNvSpPr>
          <p:nvPr/>
        </p:nvSpPr>
        <p:spPr bwMode="auto">
          <a:xfrm>
            <a:off x="3606800" y="392430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3" name="Oval 31"/>
          <p:cNvSpPr>
            <a:spLocks noChangeArrowheads="1"/>
          </p:cNvSpPr>
          <p:nvPr/>
        </p:nvSpPr>
        <p:spPr bwMode="auto">
          <a:xfrm>
            <a:off x="3879850" y="4719638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4" name="Oval 32"/>
          <p:cNvSpPr>
            <a:spLocks noChangeArrowheads="1"/>
          </p:cNvSpPr>
          <p:nvPr/>
        </p:nvSpPr>
        <p:spPr bwMode="auto">
          <a:xfrm>
            <a:off x="4513263" y="390683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5" name="Line 33"/>
          <p:cNvSpPr>
            <a:spLocks noChangeShapeType="1"/>
          </p:cNvSpPr>
          <p:nvPr/>
        </p:nvSpPr>
        <p:spPr bwMode="auto">
          <a:xfrm flipH="1" flipV="1">
            <a:off x="3706813" y="4624388"/>
            <a:ext cx="244475" cy="174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6" name="Line 34"/>
          <p:cNvSpPr>
            <a:spLocks noChangeShapeType="1"/>
          </p:cNvSpPr>
          <p:nvPr/>
        </p:nvSpPr>
        <p:spPr bwMode="auto">
          <a:xfrm flipH="1" flipV="1">
            <a:off x="3759200" y="4062413"/>
            <a:ext cx="234950" cy="179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7" name="Line 35"/>
          <p:cNvSpPr>
            <a:spLocks noChangeShapeType="1"/>
          </p:cNvSpPr>
          <p:nvPr/>
        </p:nvSpPr>
        <p:spPr bwMode="auto">
          <a:xfrm flipV="1">
            <a:off x="3433763" y="2886075"/>
            <a:ext cx="2009775" cy="26939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8" name="Line 36"/>
          <p:cNvSpPr>
            <a:spLocks noChangeShapeType="1"/>
          </p:cNvSpPr>
          <p:nvPr/>
        </p:nvSpPr>
        <p:spPr bwMode="auto">
          <a:xfrm flipV="1">
            <a:off x="2786063" y="2524125"/>
            <a:ext cx="2066925" cy="2770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49" name="Line 37"/>
          <p:cNvSpPr>
            <a:spLocks noChangeShapeType="1"/>
          </p:cNvSpPr>
          <p:nvPr/>
        </p:nvSpPr>
        <p:spPr bwMode="auto">
          <a:xfrm flipH="1" flipV="1">
            <a:off x="4325938" y="3208338"/>
            <a:ext cx="841375" cy="582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50" name="Line 38"/>
          <p:cNvSpPr>
            <a:spLocks noChangeShapeType="1"/>
          </p:cNvSpPr>
          <p:nvPr/>
        </p:nvSpPr>
        <p:spPr bwMode="auto">
          <a:xfrm>
            <a:off x="3336925" y="4064000"/>
            <a:ext cx="809625" cy="5778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51" name="Text Box 39"/>
          <p:cNvSpPr txBox="1">
            <a:spLocks noChangeArrowheads="1"/>
          </p:cNvSpPr>
          <p:nvPr/>
        </p:nvSpPr>
        <p:spPr bwMode="auto">
          <a:xfrm>
            <a:off x="4789488" y="3603625"/>
            <a:ext cx="7048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18152" name="Text Box 40"/>
          <p:cNvSpPr txBox="1">
            <a:spLocks noChangeArrowheads="1"/>
          </p:cNvSpPr>
          <p:nvPr/>
        </p:nvSpPr>
        <p:spPr bwMode="auto">
          <a:xfrm>
            <a:off x="3257550" y="4067175"/>
            <a:ext cx="7048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18153" name="Oval 41"/>
          <p:cNvSpPr>
            <a:spLocks noChangeArrowheads="1"/>
          </p:cNvSpPr>
          <p:nvPr/>
        </p:nvSpPr>
        <p:spPr bwMode="auto">
          <a:xfrm>
            <a:off x="5092700" y="370840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8154" name="Oval 42"/>
          <p:cNvSpPr>
            <a:spLocks noChangeArrowheads="1"/>
          </p:cNvSpPr>
          <p:nvPr/>
        </p:nvSpPr>
        <p:spPr bwMode="auto">
          <a:xfrm>
            <a:off x="3184525" y="3916363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40" grpId="0" animBg="1"/>
      <p:bldP spid="218141" grpId="0" animBg="1"/>
      <p:bldP spid="218142" grpId="0" animBg="1"/>
      <p:bldP spid="218143" grpId="0" animBg="1"/>
      <p:bldP spid="218144" grpId="0" animBg="1"/>
      <p:bldP spid="218145" grpId="0" animBg="1"/>
      <p:bldP spid="218146" grpId="0" animBg="1"/>
      <p:bldP spid="218147" grpId="0" animBg="1"/>
      <p:bldP spid="218148" grpId="0" animBg="1"/>
      <p:bldP spid="218149" grpId="0" animBg="1"/>
      <p:bldP spid="218150" grpId="0" animBg="1"/>
      <p:bldP spid="218151" grpId="0"/>
      <p:bldP spid="218152" grpId="0"/>
      <p:bldP spid="218153" grpId="0" animBg="1"/>
      <p:bldP spid="2181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Soft Margin Classification Mathematically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old formulation: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Modified formulation incorporates slack variables: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Parameter </a:t>
            </a:r>
            <a:r>
              <a:rPr lang="en-US" i="1" smtClean="0"/>
              <a:t>C</a:t>
            </a:r>
            <a:r>
              <a:rPr lang="en-US" smtClean="0"/>
              <a:t> can be viewed as a way to control overfitting:  it “trades off” the relative importance of maximizing the margin and fitting the training data.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085850" y="1927225"/>
            <a:ext cx="6438900" cy="103187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and b such that</a:t>
            </a:r>
          </a:p>
          <a:p>
            <a:r>
              <a:rPr lang="el-GR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 is minimized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and for all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=1..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ru-RU" sz="2000" i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:      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1085850" y="3890963"/>
            <a:ext cx="6438900" cy="115252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and b such that</a:t>
            </a:r>
          </a:p>
          <a:p>
            <a:r>
              <a:rPr lang="el-GR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C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  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is minimized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and for all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=1..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ru-RU" sz="2000" i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:      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i,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,   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Soft Margin Classification –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 problem is identical to separable case (would </a:t>
            </a:r>
            <a:r>
              <a:rPr lang="en-US" i="1" smtClean="0"/>
              <a:t>not </a:t>
            </a:r>
            <a:r>
              <a:rPr lang="en-US" smtClean="0"/>
              <a:t>be identical if the 2-norm penalty for slack variables </a:t>
            </a:r>
            <a:r>
              <a:rPr lang="en-US" i="1" smtClean="0"/>
              <a:t>C</a:t>
            </a:r>
            <a:r>
              <a:rPr lang="el-GR" smtClean="0"/>
              <a:t>Σ</a:t>
            </a:r>
            <a:r>
              <a:rPr lang="el-GR" i="1" smtClean="0"/>
              <a:t>ξ</a:t>
            </a:r>
            <a:r>
              <a:rPr lang="en-US" i="1" baseline="-25000" smtClean="0"/>
              <a:t>i</a:t>
            </a:r>
            <a:r>
              <a:rPr lang="en-US" i="1" baseline="30000" smtClean="0"/>
              <a:t>2</a:t>
            </a:r>
            <a:r>
              <a:rPr lang="en-US" smtClean="0"/>
              <a:t> was used in primal objective, we would need additional Lagrange multipliers for slack variables):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cs typeface="Times New Roman" pitchFamily="18" charset="0"/>
              </a:rPr>
              <a:t>Again,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-25000" smtClean="0"/>
              <a:t> </a:t>
            </a:r>
            <a:r>
              <a:rPr lang="en-US" smtClean="0"/>
              <a:t>with non-zero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i</a:t>
            </a:r>
            <a:r>
              <a:rPr lang="en-US" i="1" smtClean="0">
                <a:cs typeface="Times New Roman" pitchFamily="18" charset="0"/>
              </a:rPr>
              <a:t> </a:t>
            </a:r>
            <a:r>
              <a:rPr lang="en-US" smtClean="0">
                <a:cs typeface="Times New Roman" pitchFamily="18" charset="0"/>
              </a:rPr>
              <a:t>will be support vectors.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Solution to the dual problem is: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23950" y="2622550"/>
            <a:ext cx="6438900" cy="145732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such that</a:t>
            </a:r>
          </a:p>
          <a:p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smtClean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ΣΣ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is maximized and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000" smtClean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(2)  0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all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44500" y="5235575"/>
            <a:ext cx="4816475" cy="982663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</a:p>
          <a:p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b= 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(1-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ξ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 -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for any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s.t.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5715000" y="5810250"/>
            <a:ext cx="2343150" cy="4826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 =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 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591175" y="4772025"/>
            <a:ext cx="332422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Again, we don’t need to compute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explicitly for classification: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Theoretical Justification for Maximum Margins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Vapnik has proved the following:</a:t>
            </a:r>
          </a:p>
          <a:p>
            <a:pPr eaLnBrk="1" hangingPunct="1">
              <a:buFontTx/>
              <a:buNone/>
            </a:pPr>
            <a:r>
              <a:rPr lang="en-US" i="1" smtClean="0"/>
              <a:t>	The class of optimal linear separators has VC dimension h bounded from above as </a:t>
            </a:r>
          </a:p>
          <a:p>
            <a:pPr eaLnBrk="1" hangingPunct="1">
              <a:buFontTx/>
              <a:buNone/>
            </a:pPr>
            <a:endParaRPr lang="en-US" i="1" smtClean="0"/>
          </a:p>
          <a:p>
            <a:pPr eaLnBrk="1" hangingPunct="1">
              <a:buFontTx/>
              <a:buNone/>
            </a:pPr>
            <a:r>
              <a:rPr lang="en-US" i="1" smtClean="0"/>
              <a:t>	where </a:t>
            </a:r>
            <a:r>
              <a:rPr lang="el-GR" i="1" smtClean="0">
                <a:cs typeface="Times New Roman" pitchFamily="18" charset="0"/>
              </a:rPr>
              <a:t>ρ</a:t>
            </a:r>
            <a:r>
              <a:rPr lang="en-US" i="1" smtClean="0">
                <a:cs typeface="Times New Roman" pitchFamily="18" charset="0"/>
              </a:rPr>
              <a:t> is the margin, D is the diameter of the smallest sphere that can enclose all of the training examples, and m</a:t>
            </a:r>
            <a:r>
              <a:rPr lang="en-US" i="1" baseline="-25000" smtClean="0">
                <a:cs typeface="Times New Roman" pitchFamily="18" charset="0"/>
              </a:rPr>
              <a:t>0</a:t>
            </a:r>
            <a:r>
              <a:rPr lang="en-US" baseline="-25000" smtClean="0">
                <a:cs typeface="Times New Roman" pitchFamily="18" charset="0"/>
              </a:rPr>
              <a:t> </a:t>
            </a:r>
            <a:r>
              <a:rPr lang="en-US" i="1" smtClean="0">
                <a:cs typeface="Times New Roman" pitchFamily="18" charset="0"/>
              </a:rPr>
              <a:t>is the dimensionality.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Intuitively, this implies that regardless of dimensionality </a:t>
            </a:r>
            <a:r>
              <a:rPr lang="en-US" i="1" smtClean="0">
                <a:cs typeface="Times New Roman" pitchFamily="18" charset="0"/>
              </a:rPr>
              <a:t>m</a:t>
            </a:r>
            <a:r>
              <a:rPr lang="en-US" i="1" baseline="-25000" smtClean="0">
                <a:cs typeface="Times New Roman" pitchFamily="18" charset="0"/>
              </a:rPr>
              <a:t>0 </a:t>
            </a:r>
            <a:r>
              <a:rPr lang="en-US" smtClean="0">
                <a:cs typeface="Times New Roman" pitchFamily="18" charset="0"/>
              </a:rPr>
              <a:t>we can minimize the VC dimension by maximizing the margin </a:t>
            </a:r>
            <a:r>
              <a:rPr lang="el-GR" i="1" smtClean="0">
                <a:cs typeface="Times New Roman" pitchFamily="18" charset="0"/>
              </a:rPr>
              <a:t>ρ</a:t>
            </a:r>
            <a:r>
              <a:rPr lang="en-US" i="1" smtClean="0">
                <a:cs typeface="Times New Roman" pitchFamily="18" charset="0"/>
              </a:rPr>
              <a:t>.</a:t>
            </a:r>
          </a:p>
          <a:p>
            <a:pPr eaLnBrk="1" hangingPunct="1"/>
            <a:endParaRPr lang="en-US" i="1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Thus, complexity of the classifier is kept small regardless of dimensionality.</a:t>
            </a:r>
          </a:p>
          <a:p>
            <a:pPr eaLnBrk="1" hangingPunct="1"/>
            <a:endParaRPr lang="en-US" i="1" smtClean="0">
              <a:cs typeface="Times New Roman" pitchFamily="18" charset="0"/>
            </a:endParaRPr>
          </a:p>
          <a:p>
            <a:pPr eaLnBrk="1" hangingPunct="1"/>
            <a:endParaRPr lang="el-GR" i="1" smtClean="0"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146425" y="2251075"/>
          <a:ext cx="2249488" cy="803275"/>
        </p:xfrm>
        <a:graphic>
          <a:graphicData uri="http://schemas.openxmlformats.org/presentationml/2006/ole">
            <p:oleObj spid="_x0000_s19458" name="Equation" r:id="rId3" imgW="1422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Theoretical Justification for Maximum Margins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Vapnik has proved the following:</a:t>
            </a:r>
          </a:p>
          <a:p>
            <a:pPr eaLnBrk="1" hangingPunct="1">
              <a:buFontTx/>
              <a:buNone/>
            </a:pPr>
            <a:r>
              <a:rPr lang="en-US" i="1" smtClean="0"/>
              <a:t>	The class of optimal linear separators has VC dimension h bounded from above as </a:t>
            </a:r>
          </a:p>
          <a:p>
            <a:pPr eaLnBrk="1" hangingPunct="1">
              <a:buFontTx/>
              <a:buNone/>
            </a:pPr>
            <a:endParaRPr lang="en-US" i="1" smtClean="0"/>
          </a:p>
          <a:p>
            <a:pPr eaLnBrk="1" hangingPunct="1">
              <a:buFontTx/>
              <a:buNone/>
            </a:pPr>
            <a:r>
              <a:rPr lang="en-US" i="1" smtClean="0"/>
              <a:t>	where </a:t>
            </a:r>
            <a:r>
              <a:rPr lang="el-GR" i="1" smtClean="0">
                <a:cs typeface="Times New Roman" pitchFamily="18" charset="0"/>
              </a:rPr>
              <a:t>ρ</a:t>
            </a:r>
            <a:r>
              <a:rPr lang="en-US" i="1" smtClean="0">
                <a:cs typeface="Times New Roman" pitchFamily="18" charset="0"/>
              </a:rPr>
              <a:t> is the margin, D is the diameter of the smallest sphere that can enclose all of the training examples, and m</a:t>
            </a:r>
            <a:r>
              <a:rPr lang="en-US" i="1" baseline="-25000" smtClean="0">
                <a:cs typeface="Times New Roman" pitchFamily="18" charset="0"/>
              </a:rPr>
              <a:t>0</a:t>
            </a:r>
            <a:r>
              <a:rPr lang="en-US" baseline="-25000" smtClean="0">
                <a:cs typeface="Times New Roman" pitchFamily="18" charset="0"/>
              </a:rPr>
              <a:t> </a:t>
            </a:r>
            <a:r>
              <a:rPr lang="en-US" i="1" smtClean="0">
                <a:cs typeface="Times New Roman" pitchFamily="18" charset="0"/>
              </a:rPr>
              <a:t>is the dimensionality.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Intuitively, this implies that regardless of dimensionality </a:t>
            </a:r>
            <a:r>
              <a:rPr lang="en-US" i="1" smtClean="0">
                <a:cs typeface="Times New Roman" pitchFamily="18" charset="0"/>
              </a:rPr>
              <a:t>m</a:t>
            </a:r>
            <a:r>
              <a:rPr lang="en-US" i="1" baseline="-25000" smtClean="0">
                <a:cs typeface="Times New Roman" pitchFamily="18" charset="0"/>
              </a:rPr>
              <a:t>0 </a:t>
            </a:r>
            <a:r>
              <a:rPr lang="en-US" smtClean="0">
                <a:cs typeface="Times New Roman" pitchFamily="18" charset="0"/>
              </a:rPr>
              <a:t>we can minimize the VC dimension by maximizing the margin </a:t>
            </a:r>
            <a:r>
              <a:rPr lang="el-GR" i="1" smtClean="0">
                <a:cs typeface="Times New Roman" pitchFamily="18" charset="0"/>
              </a:rPr>
              <a:t>ρ</a:t>
            </a:r>
            <a:r>
              <a:rPr lang="en-US" i="1" smtClean="0">
                <a:cs typeface="Times New Roman" pitchFamily="18" charset="0"/>
              </a:rPr>
              <a:t>.</a:t>
            </a:r>
          </a:p>
          <a:p>
            <a:pPr eaLnBrk="1" hangingPunct="1"/>
            <a:endParaRPr lang="en-US" i="1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Thus, complexity of the classifier is kept small regardless of dimensionality.</a:t>
            </a:r>
          </a:p>
          <a:p>
            <a:pPr eaLnBrk="1" hangingPunct="1"/>
            <a:endParaRPr lang="en-US" i="1" smtClean="0">
              <a:cs typeface="Times New Roman" pitchFamily="18" charset="0"/>
            </a:endParaRPr>
          </a:p>
          <a:p>
            <a:pPr eaLnBrk="1" hangingPunct="1"/>
            <a:endParaRPr lang="el-GR" i="1" smtClean="0"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146425" y="2251075"/>
          <a:ext cx="2249488" cy="803275"/>
        </p:xfrm>
        <a:graphic>
          <a:graphicData uri="http://schemas.openxmlformats.org/presentationml/2006/ole">
            <p:oleObj spid="_x0000_s21506" name="Equation" r:id="rId3" imgW="1422360" imgH="507960" progId="Equation.3">
              <p:embed/>
            </p:oleObj>
          </a:graphicData>
        </a:graphic>
      </p:graphicFrame>
      <p:sp>
        <p:nvSpPr>
          <p:cNvPr id="5" name="Oval Callout 4"/>
          <p:cNvSpPr/>
          <p:nvPr/>
        </p:nvSpPr>
        <p:spPr bwMode="auto">
          <a:xfrm>
            <a:off x="4355976" y="3761656"/>
            <a:ext cx="4536504" cy="3096344"/>
          </a:xfrm>
          <a:prstGeom prst="wedgeEllipseCallout">
            <a:avLst>
              <a:gd name="adj1" fmla="val -21793"/>
              <a:gd name="adj2" fmla="val -10759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VC dimension (for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</a:rPr>
              <a:t>Vapnik–Chervonenkis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 dimension) is a measure of the capacity of a statistical classification algorithm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Linear SVMs:  Overview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The classifier is a </a:t>
            </a:r>
            <a:r>
              <a:rPr lang="en-US" i="1" smtClean="0"/>
              <a:t>separating hyperplane.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Most “important” training points are support vectors; they define the hyperplane.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Quadratic optimization algorithms can identify which training points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-25000" smtClean="0"/>
              <a:t> </a:t>
            </a:r>
            <a:r>
              <a:rPr lang="en-US" smtClean="0"/>
              <a:t>are support vectors with non-zero Lagrangian multipliers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i</a:t>
            </a:r>
            <a:r>
              <a:rPr lang="en-US" b="1" i="1" smtClean="0">
                <a:cs typeface="Times New Roman" pitchFamily="18" charset="0"/>
              </a:rPr>
              <a:t>.</a:t>
            </a:r>
            <a:r>
              <a:rPr lang="en-US" i="1" smtClean="0">
                <a:cs typeface="Times New Roman" pitchFamily="18" charset="0"/>
              </a:rPr>
              <a:t> </a:t>
            </a:r>
          </a:p>
          <a:p>
            <a:pPr eaLnBrk="1" hangingPunct="1"/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Both in the dual formulation of the problem and in the solution training points appear only inside inner products: </a:t>
            </a:r>
          </a:p>
          <a:p>
            <a:pPr eaLnBrk="1" hangingPunct="1"/>
            <a:endParaRPr lang="en-US" b="1" baseline="-2500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00100" y="5143500"/>
            <a:ext cx="4152900" cy="11557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such that</a:t>
            </a:r>
          </a:p>
          <a:p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800" b="1" smtClean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z="1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el-GR" sz="1800" smtClean="0">
                <a:solidFill>
                  <a:srgbClr val="000000"/>
                </a:solidFill>
                <a:latin typeface="Times New Roman" pitchFamily="18" charset="0"/>
              </a:rPr>
              <a:t>ΣΣ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16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is maximized and </a:t>
            </a:r>
          </a:p>
          <a:p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l-GR" sz="1800" smtClean="0">
                <a:solidFill>
                  <a:srgbClr val="000000"/>
                </a:solidFill>
                <a:latin typeface="Times New Roman" pitchFamily="18" charset="0"/>
              </a:rPr>
              <a:t>Σ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en-US" sz="1600" smtClean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(2)  0 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all </a:t>
            </a:r>
            <a:r>
              <a:rPr lang="el-GR" sz="16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905125" y="5457825"/>
            <a:ext cx="419100" cy="3238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372100" y="5105400"/>
            <a:ext cx="2343150" cy="4826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 =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 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6638925" y="5219700"/>
            <a:ext cx="438150" cy="32385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Non-linear SVMs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Datasets that are linearly separable with some noise work out great: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But what are we going to do if the dataset is just too hard?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about… mapping data to a higher-dimensional space: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676400" y="2314575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11931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486150" y="2257425"/>
            <a:ext cx="0" cy="11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343275" y="2314575"/>
            <a:ext cx="3429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481263" y="22653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295751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316706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402431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425291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3890963" y="2274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auto">
          <a:xfrm>
            <a:off x="3600450" y="2066925"/>
            <a:ext cx="0" cy="5524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3817938" y="221138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3103563" y="2201863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6" name="Line 18"/>
          <p:cNvSpPr>
            <a:spLocks noChangeShapeType="1"/>
          </p:cNvSpPr>
          <p:nvPr/>
        </p:nvSpPr>
        <p:spPr bwMode="auto">
          <a:xfrm flipH="1" flipV="1">
            <a:off x="3929063" y="2038350"/>
            <a:ext cx="9525" cy="5984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7" name="Line 19"/>
          <p:cNvSpPr>
            <a:spLocks noChangeShapeType="1"/>
          </p:cNvSpPr>
          <p:nvPr/>
        </p:nvSpPr>
        <p:spPr bwMode="auto">
          <a:xfrm flipH="1" flipV="1">
            <a:off x="3214688" y="2038350"/>
            <a:ext cx="9525" cy="5984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8" name="Line 20"/>
          <p:cNvSpPr>
            <a:spLocks noChangeShapeType="1"/>
          </p:cNvSpPr>
          <p:nvPr/>
        </p:nvSpPr>
        <p:spPr bwMode="auto">
          <a:xfrm>
            <a:off x="1676400" y="3743325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29" name="AutoShape 21"/>
          <p:cNvSpPr>
            <a:spLocks noChangeArrowheads="1"/>
          </p:cNvSpPr>
          <p:nvPr/>
        </p:nvSpPr>
        <p:spPr bwMode="auto">
          <a:xfrm>
            <a:off x="21193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>
            <a:off x="3486150" y="3686175"/>
            <a:ext cx="0" cy="11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1" name="Text Box 23"/>
          <p:cNvSpPr txBox="1">
            <a:spLocks noChangeArrowheads="1"/>
          </p:cNvSpPr>
          <p:nvPr/>
        </p:nvSpPr>
        <p:spPr bwMode="auto">
          <a:xfrm>
            <a:off x="3343275" y="3743325"/>
            <a:ext cx="3429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22232" name="AutoShape 24"/>
          <p:cNvSpPr>
            <a:spLocks noChangeArrowheads="1"/>
          </p:cNvSpPr>
          <p:nvPr/>
        </p:nvSpPr>
        <p:spPr bwMode="auto">
          <a:xfrm>
            <a:off x="2481263" y="36941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3" name="AutoShape 25"/>
          <p:cNvSpPr>
            <a:spLocks noChangeArrowheads="1"/>
          </p:cNvSpPr>
          <p:nvPr/>
        </p:nvSpPr>
        <p:spPr bwMode="auto">
          <a:xfrm>
            <a:off x="29575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4" name="AutoShape 26"/>
          <p:cNvSpPr>
            <a:spLocks noChangeArrowheads="1"/>
          </p:cNvSpPr>
          <p:nvPr/>
        </p:nvSpPr>
        <p:spPr bwMode="auto">
          <a:xfrm>
            <a:off x="316706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5" name="AutoShape 27"/>
          <p:cNvSpPr>
            <a:spLocks noChangeArrowheads="1"/>
          </p:cNvSpPr>
          <p:nvPr/>
        </p:nvSpPr>
        <p:spPr bwMode="auto">
          <a:xfrm>
            <a:off x="40243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6" name="AutoShape 28"/>
          <p:cNvSpPr>
            <a:spLocks noChangeArrowheads="1"/>
          </p:cNvSpPr>
          <p:nvPr/>
        </p:nvSpPr>
        <p:spPr bwMode="auto">
          <a:xfrm>
            <a:off x="42529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37" name="AutoShape 29"/>
          <p:cNvSpPr>
            <a:spLocks noChangeArrowheads="1"/>
          </p:cNvSpPr>
          <p:nvPr/>
        </p:nvSpPr>
        <p:spPr bwMode="auto">
          <a:xfrm>
            <a:off x="389096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3" name="AutoShape 35"/>
          <p:cNvSpPr>
            <a:spLocks noChangeArrowheads="1"/>
          </p:cNvSpPr>
          <p:nvPr/>
        </p:nvSpPr>
        <p:spPr bwMode="auto">
          <a:xfrm>
            <a:off x="46339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4" name="AutoShape 36"/>
          <p:cNvSpPr>
            <a:spLocks noChangeArrowheads="1"/>
          </p:cNvSpPr>
          <p:nvPr/>
        </p:nvSpPr>
        <p:spPr bwMode="auto">
          <a:xfrm>
            <a:off x="4862513" y="3703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5" name="AutoShape 37"/>
          <p:cNvSpPr>
            <a:spLocks noChangeArrowheads="1"/>
          </p:cNvSpPr>
          <p:nvPr/>
        </p:nvSpPr>
        <p:spPr bwMode="auto">
          <a:xfrm>
            <a:off x="5357813" y="36941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6" name="Line 38"/>
          <p:cNvSpPr>
            <a:spLocks noChangeShapeType="1"/>
          </p:cNvSpPr>
          <p:nvPr/>
        </p:nvSpPr>
        <p:spPr bwMode="auto">
          <a:xfrm>
            <a:off x="1781175" y="6191250"/>
            <a:ext cx="3962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7" name="AutoShape 39"/>
          <p:cNvSpPr>
            <a:spLocks noChangeArrowheads="1"/>
          </p:cNvSpPr>
          <p:nvPr/>
        </p:nvSpPr>
        <p:spPr bwMode="auto">
          <a:xfrm>
            <a:off x="2281238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8" name="Line 40"/>
          <p:cNvSpPr>
            <a:spLocks noChangeShapeType="1"/>
          </p:cNvSpPr>
          <p:nvPr/>
        </p:nvSpPr>
        <p:spPr bwMode="auto">
          <a:xfrm>
            <a:off x="3590925" y="6134100"/>
            <a:ext cx="0" cy="114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49" name="Text Box 41"/>
          <p:cNvSpPr txBox="1">
            <a:spLocks noChangeArrowheads="1"/>
          </p:cNvSpPr>
          <p:nvPr/>
        </p:nvSpPr>
        <p:spPr bwMode="auto">
          <a:xfrm>
            <a:off x="3448050" y="6162675"/>
            <a:ext cx="3429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22250" name="AutoShape 42"/>
          <p:cNvSpPr>
            <a:spLocks noChangeArrowheads="1"/>
          </p:cNvSpPr>
          <p:nvPr/>
        </p:nvSpPr>
        <p:spPr bwMode="auto">
          <a:xfrm>
            <a:off x="2605088" y="56467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1" name="AutoShape 43"/>
          <p:cNvSpPr>
            <a:spLocks noChangeArrowheads="1"/>
          </p:cNvSpPr>
          <p:nvPr/>
        </p:nvSpPr>
        <p:spPr bwMode="auto">
          <a:xfrm>
            <a:off x="3062288" y="59610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2" name="AutoShape 44"/>
          <p:cNvSpPr>
            <a:spLocks noChangeArrowheads="1"/>
          </p:cNvSpPr>
          <p:nvPr/>
        </p:nvSpPr>
        <p:spPr bwMode="auto">
          <a:xfrm>
            <a:off x="3290888" y="60563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3" name="AutoShape 45"/>
          <p:cNvSpPr>
            <a:spLocks noChangeArrowheads="1"/>
          </p:cNvSpPr>
          <p:nvPr/>
        </p:nvSpPr>
        <p:spPr bwMode="auto">
          <a:xfrm>
            <a:off x="4129088" y="5970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4" name="AutoShape 46"/>
          <p:cNvSpPr>
            <a:spLocks noChangeArrowheads="1"/>
          </p:cNvSpPr>
          <p:nvPr/>
        </p:nvSpPr>
        <p:spPr bwMode="auto">
          <a:xfrm>
            <a:off x="4357688" y="578961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5" name="AutoShape 47"/>
          <p:cNvSpPr>
            <a:spLocks noChangeArrowheads="1"/>
          </p:cNvSpPr>
          <p:nvPr/>
        </p:nvSpPr>
        <p:spPr bwMode="auto">
          <a:xfrm>
            <a:off x="3938588" y="6037263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6" name="AutoShape 48"/>
          <p:cNvSpPr>
            <a:spLocks noChangeArrowheads="1"/>
          </p:cNvSpPr>
          <p:nvPr/>
        </p:nvSpPr>
        <p:spPr bwMode="auto">
          <a:xfrm>
            <a:off x="4738688" y="54657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7" name="AutoShape 49"/>
          <p:cNvSpPr>
            <a:spLocks noChangeArrowheads="1"/>
          </p:cNvSpPr>
          <p:nvPr/>
        </p:nvSpPr>
        <p:spPr bwMode="auto">
          <a:xfrm>
            <a:off x="5024438" y="51609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8" name="AutoShape 50"/>
          <p:cNvSpPr>
            <a:spLocks noChangeArrowheads="1"/>
          </p:cNvSpPr>
          <p:nvPr/>
        </p:nvSpPr>
        <p:spPr bwMode="auto">
          <a:xfrm>
            <a:off x="5443538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59" name="Line 51"/>
          <p:cNvSpPr>
            <a:spLocks noChangeShapeType="1"/>
          </p:cNvSpPr>
          <p:nvPr/>
        </p:nvSpPr>
        <p:spPr bwMode="auto">
          <a:xfrm flipV="1">
            <a:off x="3590925" y="4743450"/>
            <a:ext cx="0" cy="14859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0" name="Text Box 52"/>
          <p:cNvSpPr txBox="1">
            <a:spLocks noChangeArrowheads="1"/>
          </p:cNvSpPr>
          <p:nvPr/>
        </p:nvSpPr>
        <p:spPr bwMode="auto">
          <a:xfrm>
            <a:off x="3590925" y="4562475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1800" i="1" baseline="3000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2261" name="Text Box 53"/>
          <p:cNvSpPr txBox="1">
            <a:spLocks noChangeArrowheads="1"/>
          </p:cNvSpPr>
          <p:nvPr/>
        </p:nvSpPr>
        <p:spPr bwMode="auto">
          <a:xfrm>
            <a:off x="5676900" y="6096000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1800" i="1" baseline="30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2" name="Text Box 54"/>
          <p:cNvSpPr txBox="1">
            <a:spLocks noChangeArrowheads="1"/>
          </p:cNvSpPr>
          <p:nvPr/>
        </p:nvSpPr>
        <p:spPr bwMode="auto">
          <a:xfrm>
            <a:off x="5505450" y="3686175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1800" i="1" baseline="30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81" name="Text Box 55"/>
          <p:cNvSpPr txBox="1">
            <a:spLocks noChangeArrowheads="1"/>
          </p:cNvSpPr>
          <p:nvPr/>
        </p:nvSpPr>
        <p:spPr bwMode="auto">
          <a:xfrm>
            <a:off x="5543550" y="2238375"/>
            <a:ext cx="457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1800" i="1" baseline="30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4" name="Line 56"/>
          <p:cNvSpPr>
            <a:spLocks noChangeShapeType="1"/>
          </p:cNvSpPr>
          <p:nvPr/>
        </p:nvSpPr>
        <p:spPr bwMode="auto">
          <a:xfrm flipV="1">
            <a:off x="2952750" y="5048250"/>
            <a:ext cx="3181350" cy="1295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5" name="Line 57"/>
          <p:cNvSpPr>
            <a:spLocks noChangeShapeType="1"/>
          </p:cNvSpPr>
          <p:nvPr/>
        </p:nvSpPr>
        <p:spPr bwMode="auto">
          <a:xfrm flipV="1">
            <a:off x="2947988" y="4972050"/>
            <a:ext cx="3114675" cy="12842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6" name="Line 58"/>
          <p:cNvSpPr>
            <a:spLocks noChangeShapeType="1"/>
          </p:cNvSpPr>
          <p:nvPr/>
        </p:nvSpPr>
        <p:spPr bwMode="auto">
          <a:xfrm flipV="1">
            <a:off x="3062288" y="5143500"/>
            <a:ext cx="3057525" cy="1246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7" name="Oval 59"/>
          <p:cNvSpPr>
            <a:spLocks noChangeArrowheads="1"/>
          </p:cNvSpPr>
          <p:nvPr/>
        </p:nvSpPr>
        <p:spPr bwMode="auto">
          <a:xfrm>
            <a:off x="4675188" y="5402263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8" name="Oval 60"/>
          <p:cNvSpPr>
            <a:spLocks noChangeArrowheads="1"/>
          </p:cNvSpPr>
          <p:nvPr/>
        </p:nvSpPr>
        <p:spPr bwMode="auto">
          <a:xfrm>
            <a:off x="4284663" y="571658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2269" name="Oval 61"/>
          <p:cNvSpPr>
            <a:spLocks noChangeArrowheads="1"/>
          </p:cNvSpPr>
          <p:nvPr/>
        </p:nvSpPr>
        <p:spPr bwMode="auto">
          <a:xfrm>
            <a:off x="3217863" y="5992813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2" grpId="0" animBg="1"/>
      <p:bldP spid="222223" grpId="0" animBg="1"/>
      <p:bldP spid="222224" grpId="0" animBg="1"/>
      <p:bldP spid="222226" grpId="0" animBg="1"/>
      <p:bldP spid="222227" grpId="0" animBg="1"/>
      <p:bldP spid="222228" grpId="0" animBg="1"/>
      <p:bldP spid="222229" grpId="0" animBg="1"/>
      <p:bldP spid="222230" grpId="0" animBg="1"/>
      <p:bldP spid="222231" grpId="0"/>
      <p:bldP spid="222232" grpId="0" animBg="1"/>
      <p:bldP spid="222233" grpId="0" animBg="1"/>
      <p:bldP spid="222234" grpId="0" animBg="1"/>
      <p:bldP spid="222235" grpId="0" animBg="1"/>
      <p:bldP spid="222236" grpId="0" animBg="1"/>
      <p:bldP spid="222237" grpId="0" animBg="1"/>
      <p:bldP spid="222243" grpId="0" animBg="1"/>
      <p:bldP spid="222244" grpId="0" animBg="1"/>
      <p:bldP spid="222245" grpId="0" animBg="1"/>
      <p:bldP spid="222246" grpId="0" animBg="1"/>
      <p:bldP spid="222247" grpId="0" animBg="1"/>
      <p:bldP spid="222248" grpId="0" animBg="1"/>
      <p:bldP spid="222249" grpId="0"/>
      <p:bldP spid="222250" grpId="0" animBg="1"/>
      <p:bldP spid="222251" grpId="0" animBg="1"/>
      <p:bldP spid="222252" grpId="0" animBg="1"/>
      <p:bldP spid="222253" grpId="0" animBg="1"/>
      <p:bldP spid="222254" grpId="0" animBg="1"/>
      <p:bldP spid="222255" grpId="0" animBg="1"/>
      <p:bldP spid="222256" grpId="0" animBg="1"/>
      <p:bldP spid="222257" grpId="0" animBg="1"/>
      <p:bldP spid="222258" grpId="0" animBg="1"/>
      <p:bldP spid="222259" grpId="0" animBg="1"/>
      <p:bldP spid="222260" grpId="0"/>
      <p:bldP spid="222261" grpId="0"/>
      <p:bldP spid="222262" grpId="0"/>
      <p:bldP spid="222264" grpId="0" animBg="1"/>
      <p:bldP spid="222265" grpId="0" animBg="1"/>
      <p:bldP spid="222266" grpId="0" animBg="1"/>
      <p:bldP spid="222267" grpId="0" animBg="1"/>
      <p:bldP spid="222268" grpId="0" animBg="1"/>
      <p:bldP spid="2222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Non-linear SVMs:  Feature spaces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idea:   the original feature space can always be mapped to some higher-dimensional feature space where the training set is separable:</a:t>
            </a:r>
          </a:p>
        </p:txBody>
      </p:sp>
      <p:sp>
        <p:nvSpPr>
          <p:cNvPr id="19460" name="Line 42"/>
          <p:cNvSpPr>
            <a:spLocks noChangeShapeType="1"/>
          </p:cNvSpPr>
          <p:nvPr/>
        </p:nvSpPr>
        <p:spPr bwMode="auto">
          <a:xfrm flipV="1">
            <a:off x="2068513" y="25590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1" name="Line 43"/>
          <p:cNvSpPr>
            <a:spLocks noChangeShapeType="1"/>
          </p:cNvSpPr>
          <p:nvPr/>
        </p:nvSpPr>
        <p:spPr bwMode="auto">
          <a:xfrm flipV="1">
            <a:off x="447675" y="4170363"/>
            <a:ext cx="3319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2" name="AutoShape 44"/>
          <p:cNvSpPr>
            <a:spLocks noChangeArrowheads="1"/>
          </p:cNvSpPr>
          <p:nvPr/>
        </p:nvSpPr>
        <p:spPr bwMode="auto">
          <a:xfrm>
            <a:off x="2098675" y="3390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3" name="AutoShape 45"/>
          <p:cNvSpPr>
            <a:spLocks noChangeArrowheads="1"/>
          </p:cNvSpPr>
          <p:nvPr/>
        </p:nvSpPr>
        <p:spPr bwMode="auto">
          <a:xfrm>
            <a:off x="1524000" y="3748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4" name="AutoShape 46"/>
          <p:cNvSpPr>
            <a:spLocks noChangeArrowheads="1"/>
          </p:cNvSpPr>
          <p:nvPr/>
        </p:nvSpPr>
        <p:spPr bwMode="auto">
          <a:xfrm>
            <a:off x="1676400" y="4294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5" name="AutoShape 47"/>
          <p:cNvSpPr>
            <a:spLocks noChangeArrowheads="1"/>
          </p:cNvSpPr>
          <p:nvPr/>
        </p:nvSpPr>
        <p:spPr bwMode="auto">
          <a:xfrm>
            <a:off x="2209800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6" name="AutoShape 48"/>
          <p:cNvSpPr>
            <a:spLocks noChangeArrowheads="1"/>
          </p:cNvSpPr>
          <p:nvPr/>
        </p:nvSpPr>
        <p:spPr bwMode="auto">
          <a:xfrm>
            <a:off x="1790700" y="34369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7" name="AutoShape 49"/>
          <p:cNvSpPr>
            <a:spLocks noChangeArrowheads="1"/>
          </p:cNvSpPr>
          <p:nvPr/>
        </p:nvSpPr>
        <p:spPr bwMode="auto">
          <a:xfrm>
            <a:off x="1295400" y="4065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8" name="AutoShape 50"/>
          <p:cNvSpPr>
            <a:spLocks noChangeArrowheads="1"/>
          </p:cNvSpPr>
          <p:nvPr/>
        </p:nvSpPr>
        <p:spPr bwMode="auto">
          <a:xfrm>
            <a:off x="1714500" y="4808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69" name="AutoShape 51"/>
          <p:cNvSpPr>
            <a:spLocks noChangeArrowheads="1"/>
          </p:cNvSpPr>
          <p:nvPr/>
        </p:nvSpPr>
        <p:spPr bwMode="auto">
          <a:xfrm>
            <a:off x="2209800" y="3836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0" name="AutoShape 52"/>
          <p:cNvSpPr>
            <a:spLocks noChangeArrowheads="1"/>
          </p:cNvSpPr>
          <p:nvPr/>
        </p:nvSpPr>
        <p:spPr bwMode="auto">
          <a:xfrm>
            <a:off x="3111500" y="3824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1" name="AutoShape 53"/>
          <p:cNvSpPr>
            <a:spLocks noChangeArrowheads="1"/>
          </p:cNvSpPr>
          <p:nvPr/>
        </p:nvSpPr>
        <p:spPr bwMode="auto">
          <a:xfrm>
            <a:off x="2971800" y="5037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2" name="AutoShape 54"/>
          <p:cNvSpPr>
            <a:spLocks noChangeArrowheads="1"/>
          </p:cNvSpPr>
          <p:nvPr/>
        </p:nvSpPr>
        <p:spPr bwMode="auto">
          <a:xfrm>
            <a:off x="723900" y="3951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3" name="AutoShape 55"/>
          <p:cNvSpPr>
            <a:spLocks noChangeArrowheads="1"/>
          </p:cNvSpPr>
          <p:nvPr/>
        </p:nvSpPr>
        <p:spPr bwMode="auto">
          <a:xfrm>
            <a:off x="2235200" y="5405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4" name="AutoShape 56"/>
          <p:cNvSpPr>
            <a:spLocks noChangeArrowheads="1"/>
          </p:cNvSpPr>
          <p:nvPr/>
        </p:nvSpPr>
        <p:spPr bwMode="auto">
          <a:xfrm>
            <a:off x="3200400" y="4560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5" name="AutoShape 57"/>
          <p:cNvSpPr>
            <a:spLocks noChangeArrowheads="1"/>
          </p:cNvSpPr>
          <p:nvPr/>
        </p:nvSpPr>
        <p:spPr bwMode="auto">
          <a:xfrm>
            <a:off x="1263650" y="5100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6" name="AutoShape 58"/>
          <p:cNvSpPr>
            <a:spLocks noChangeArrowheads="1"/>
          </p:cNvSpPr>
          <p:nvPr/>
        </p:nvSpPr>
        <p:spPr bwMode="auto">
          <a:xfrm>
            <a:off x="952500" y="4618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7" name="AutoShape 59"/>
          <p:cNvSpPr>
            <a:spLocks noChangeArrowheads="1"/>
          </p:cNvSpPr>
          <p:nvPr/>
        </p:nvSpPr>
        <p:spPr bwMode="auto">
          <a:xfrm>
            <a:off x="1009650" y="3094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8" name="AutoShape 61"/>
          <p:cNvSpPr>
            <a:spLocks noChangeArrowheads="1"/>
          </p:cNvSpPr>
          <p:nvPr/>
        </p:nvSpPr>
        <p:spPr bwMode="auto">
          <a:xfrm>
            <a:off x="2505075" y="4229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79" name="AutoShape 62"/>
          <p:cNvSpPr>
            <a:spLocks noChangeArrowheads="1"/>
          </p:cNvSpPr>
          <p:nvPr/>
        </p:nvSpPr>
        <p:spPr bwMode="auto">
          <a:xfrm>
            <a:off x="2124075" y="43624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0" name="AutoShape 63"/>
          <p:cNvSpPr>
            <a:spLocks noChangeArrowheads="1"/>
          </p:cNvSpPr>
          <p:nvPr/>
        </p:nvSpPr>
        <p:spPr bwMode="auto">
          <a:xfrm>
            <a:off x="2409825" y="31242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1" name="Oval 66"/>
          <p:cNvSpPr>
            <a:spLocks noChangeArrowheads="1"/>
          </p:cNvSpPr>
          <p:nvPr/>
        </p:nvSpPr>
        <p:spPr bwMode="auto">
          <a:xfrm>
            <a:off x="1114425" y="3209925"/>
            <a:ext cx="1885950" cy="1905000"/>
          </a:xfrm>
          <a:prstGeom prst="ellipse">
            <a:avLst/>
          </a:prstGeom>
          <a:noFill/>
          <a:ln w="15875" algn="ctr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2" name="AutoShape 67"/>
          <p:cNvSpPr>
            <a:spLocks noChangeArrowheads="1"/>
          </p:cNvSpPr>
          <p:nvPr/>
        </p:nvSpPr>
        <p:spPr bwMode="auto">
          <a:xfrm>
            <a:off x="1162050" y="3246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3" name="AutoShape 68"/>
          <p:cNvSpPr>
            <a:spLocks noChangeArrowheads="1"/>
          </p:cNvSpPr>
          <p:nvPr/>
        </p:nvSpPr>
        <p:spPr bwMode="auto">
          <a:xfrm>
            <a:off x="3086100" y="3227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4" name="Line 69"/>
          <p:cNvSpPr>
            <a:spLocks noChangeShapeType="1"/>
          </p:cNvSpPr>
          <p:nvPr/>
        </p:nvSpPr>
        <p:spPr bwMode="auto">
          <a:xfrm flipH="1" flipV="1">
            <a:off x="6107113" y="2311400"/>
            <a:ext cx="0" cy="2070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5" name="Line 70"/>
          <p:cNvSpPr>
            <a:spLocks noChangeShapeType="1"/>
          </p:cNvSpPr>
          <p:nvPr/>
        </p:nvSpPr>
        <p:spPr bwMode="auto">
          <a:xfrm>
            <a:off x="6076950" y="4398963"/>
            <a:ext cx="2347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6" name="AutoShape 71"/>
          <p:cNvSpPr>
            <a:spLocks noChangeArrowheads="1"/>
          </p:cNvSpPr>
          <p:nvPr/>
        </p:nvSpPr>
        <p:spPr bwMode="auto">
          <a:xfrm>
            <a:off x="6375400" y="37623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7" name="AutoShape 72"/>
          <p:cNvSpPr>
            <a:spLocks noChangeArrowheads="1"/>
          </p:cNvSpPr>
          <p:nvPr/>
        </p:nvSpPr>
        <p:spPr bwMode="auto">
          <a:xfrm>
            <a:off x="5800725" y="41195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8" name="AutoShape 73"/>
          <p:cNvSpPr>
            <a:spLocks noChangeArrowheads="1"/>
          </p:cNvSpPr>
          <p:nvPr/>
        </p:nvSpPr>
        <p:spPr bwMode="auto">
          <a:xfrm>
            <a:off x="6181725" y="4675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89" name="AutoShape 74"/>
          <p:cNvSpPr>
            <a:spLocks noChangeArrowheads="1"/>
          </p:cNvSpPr>
          <p:nvPr/>
        </p:nvSpPr>
        <p:spPr bwMode="auto">
          <a:xfrm>
            <a:off x="7000875" y="4675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0" name="AutoShape 75"/>
          <p:cNvSpPr>
            <a:spLocks noChangeArrowheads="1"/>
          </p:cNvSpPr>
          <p:nvPr/>
        </p:nvSpPr>
        <p:spPr bwMode="auto">
          <a:xfrm>
            <a:off x="6067425" y="38084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1" name="AutoShape 76"/>
          <p:cNvSpPr>
            <a:spLocks noChangeArrowheads="1"/>
          </p:cNvSpPr>
          <p:nvPr/>
        </p:nvSpPr>
        <p:spPr bwMode="auto">
          <a:xfrm>
            <a:off x="6276975" y="4084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2" name="AutoShape 77"/>
          <p:cNvSpPr>
            <a:spLocks noChangeArrowheads="1"/>
          </p:cNvSpPr>
          <p:nvPr/>
        </p:nvSpPr>
        <p:spPr bwMode="auto">
          <a:xfrm>
            <a:off x="6505575" y="471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3" name="AutoShape 78"/>
          <p:cNvSpPr>
            <a:spLocks noChangeArrowheads="1"/>
          </p:cNvSpPr>
          <p:nvPr/>
        </p:nvSpPr>
        <p:spPr bwMode="auto">
          <a:xfrm>
            <a:off x="6486525" y="4208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4" name="AutoShape 79"/>
          <p:cNvSpPr>
            <a:spLocks noChangeArrowheads="1"/>
          </p:cNvSpPr>
          <p:nvPr/>
        </p:nvSpPr>
        <p:spPr bwMode="auto">
          <a:xfrm>
            <a:off x="8093075" y="38433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5" name="AutoShape 80"/>
          <p:cNvSpPr>
            <a:spLocks noChangeArrowheads="1"/>
          </p:cNvSpPr>
          <p:nvPr/>
        </p:nvSpPr>
        <p:spPr bwMode="auto">
          <a:xfrm>
            <a:off x="7953375" y="5056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6" name="AutoShape 81"/>
          <p:cNvSpPr>
            <a:spLocks noChangeArrowheads="1"/>
          </p:cNvSpPr>
          <p:nvPr/>
        </p:nvSpPr>
        <p:spPr bwMode="auto">
          <a:xfrm>
            <a:off x="7477125" y="2808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7" name="AutoShape 82"/>
          <p:cNvSpPr>
            <a:spLocks noChangeArrowheads="1"/>
          </p:cNvSpPr>
          <p:nvPr/>
        </p:nvSpPr>
        <p:spPr bwMode="auto">
          <a:xfrm>
            <a:off x="7483475" y="4071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8" name="AutoShape 83"/>
          <p:cNvSpPr>
            <a:spLocks noChangeArrowheads="1"/>
          </p:cNvSpPr>
          <p:nvPr/>
        </p:nvSpPr>
        <p:spPr bwMode="auto">
          <a:xfrm>
            <a:off x="8181975" y="4579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99" name="AutoShape 84"/>
          <p:cNvSpPr>
            <a:spLocks noChangeArrowheads="1"/>
          </p:cNvSpPr>
          <p:nvPr/>
        </p:nvSpPr>
        <p:spPr bwMode="auto">
          <a:xfrm>
            <a:off x="7007225" y="3519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0" name="AutoShape 85"/>
          <p:cNvSpPr>
            <a:spLocks noChangeArrowheads="1"/>
          </p:cNvSpPr>
          <p:nvPr/>
        </p:nvSpPr>
        <p:spPr bwMode="auto">
          <a:xfrm>
            <a:off x="7610475" y="4751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1" name="AutoShape 86"/>
          <p:cNvSpPr>
            <a:spLocks noChangeArrowheads="1"/>
          </p:cNvSpPr>
          <p:nvPr/>
        </p:nvSpPr>
        <p:spPr bwMode="auto">
          <a:xfrm>
            <a:off x="7400925" y="3017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2" name="AutoShape 87"/>
          <p:cNvSpPr>
            <a:spLocks noChangeArrowheads="1"/>
          </p:cNvSpPr>
          <p:nvPr/>
        </p:nvSpPr>
        <p:spPr bwMode="auto">
          <a:xfrm>
            <a:off x="6010275" y="45243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3" name="AutoShape 88"/>
          <p:cNvSpPr>
            <a:spLocks noChangeArrowheads="1"/>
          </p:cNvSpPr>
          <p:nvPr/>
        </p:nvSpPr>
        <p:spPr bwMode="auto">
          <a:xfrm>
            <a:off x="5629275" y="465772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4" name="AutoShape 89"/>
          <p:cNvSpPr>
            <a:spLocks noChangeArrowheads="1"/>
          </p:cNvSpPr>
          <p:nvPr/>
        </p:nvSpPr>
        <p:spPr bwMode="auto">
          <a:xfrm>
            <a:off x="7391400" y="31432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5" name="AutoShape 91"/>
          <p:cNvSpPr>
            <a:spLocks noChangeArrowheads="1"/>
          </p:cNvSpPr>
          <p:nvPr/>
        </p:nvSpPr>
        <p:spPr bwMode="auto">
          <a:xfrm>
            <a:off x="6943725" y="2674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6" name="AutoShape 92"/>
          <p:cNvSpPr>
            <a:spLocks noChangeArrowheads="1"/>
          </p:cNvSpPr>
          <p:nvPr/>
        </p:nvSpPr>
        <p:spPr bwMode="auto">
          <a:xfrm>
            <a:off x="8067675" y="3246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7" name="Line 93"/>
          <p:cNvSpPr>
            <a:spLocks noChangeShapeType="1"/>
          </p:cNvSpPr>
          <p:nvPr/>
        </p:nvSpPr>
        <p:spPr bwMode="auto">
          <a:xfrm flipH="1">
            <a:off x="4859338" y="4400550"/>
            <a:ext cx="1238250" cy="996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8" name="Line 94"/>
          <p:cNvSpPr>
            <a:spLocks noChangeShapeType="1"/>
          </p:cNvSpPr>
          <p:nvPr/>
        </p:nvSpPr>
        <p:spPr bwMode="auto">
          <a:xfrm>
            <a:off x="6096000" y="3048000"/>
            <a:ext cx="1447800" cy="13335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09" name="Line 95"/>
          <p:cNvSpPr>
            <a:spLocks noChangeShapeType="1"/>
          </p:cNvSpPr>
          <p:nvPr/>
        </p:nvSpPr>
        <p:spPr bwMode="auto">
          <a:xfrm flipV="1">
            <a:off x="6324600" y="4419600"/>
            <a:ext cx="1219200" cy="1219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10" name="Line 96"/>
          <p:cNvSpPr>
            <a:spLocks noChangeShapeType="1"/>
          </p:cNvSpPr>
          <p:nvPr/>
        </p:nvSpPr>
        <p:spPr bwMode="auto">
          <a:xfrm flipV="1">
            <a:off x="4629150" y="3086100"/>
            <a:ext cx="1466850" cy="838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11" name="Line 97"/>
          <p:cNvSpPr>
            <a:spLocks noChangeShapeType="1"/>
          </p:cNvSpPr>
          <p:nvPr/>
        </p:nvSpPr>
        <p:spPr bwMode="auto">
          <a:xfrm>
            <a:off x="4610100" y="3924300"/>
            <a:ext cx="1714500" cy="169545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12" name="AutoShape 98"/>
          <p:cNvSpPr>
            <a:spLocks noChangeArrowheads="1"/>
          </p:cNvSpPr>
          <p:nvPr/>
        </p:nvSpPr>
        <p:spPr bwMode="auto">
          <a:xfrm>
            <a:off x="3590925" y="2486025"/>
            <a:ext cx="1638300" cy="457200"/>
          </a:xfrm>
          <a:prstGeom prst="curvedDownArrow">
            <a:avLst>
              <a:gd name="adj1" fmla="val 71667"/>
              <a:gd name="adj2" fmla="val 143333"/>
              <a:gd name="adj3" fmla="val 33333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513" name="Text Box 99"/>
          <p:cNvSpPr txBox="1">
            <a:spLocks noChangeArrowheads="1"/>
          </p:cNvSpPr>
          <p:nvPr/>
        </p:nvSpPr>
        <p:spPr bwMode="auto">
          <a:xfrm>
            <a:off x="3590925" y="2886075"/>
            <a:ext cx="1679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The “Kernel Trick”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linear classifier relies on inner product between vectors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</a:p>
          <a:p>
            <a:pPr eaLnBrk="1" hangingPunct="1"/>
            <a:r>
              <a:rPr lang="en-US" smtClean="0"/>
              <a:t>If every datapoint is mapped into high-dimensional space via some transformation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:  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b="1" baseline="-25000" smtClean="0">
                <a:cs typeface="Times New Roman" pitchFamily="18" charset="0"/>
              </a:rPr>
              <a:t> </a:t>
            </a:r>
            <a:r>
              <a:rPr lang="en-US" b="1" smtClean="0">
                <a:cs typeface="Times New Roman" pitchFamily="18" charset="0"/>
              </a:rPr>
              <a:t>→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), the inner product becomes:</a:t>
            </a:r>
          </a:p>
          <a:p>
            <a:pPr algn="ctr" eaLnBrk="1" hangingPunct="1">
              <a:buFontTx/>
              <a:buNone/>
            </a:pP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)</a:t>
            </a:r>
            <a:r>
              <a:rPr lang="en-US" b="1" baseline="-25000" smtClean="0"/>
              <a:t> </a:t>
            </a:r>
            <a:r>
              <a:rPr lang="en-US" b="1" baseline="30000" smtClean="0"/>
              <a:t>T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A </a:t>
            </a:r>
            <a:r>
              <a:rPr lang="en-US" i="1" smtClean="0"/>
              <a:t>kernel function</a:t>
            </a:r>
            <a:r>
              <a:rPr lang="en-US" smtClean="0"/>
              <a:t> is a function that is eqiuvalent to an inner product in some feature space.</a:t>
            </a:r>
          </a:p>
          <a:p>
            <a:pPr eaLnBrk="1" hangingPunct="1"/>
            <a:r>
              <a:rPr lang="en-US" smtClean="0"/>
              <a:t>Example: </a:t>
            </a:r>
          </a:p>
          <a:p>
            <a:pPr eaLnBrk="1" hangingPunct="1">
              <a:buFontTx/>
              <a:buNone/>
            </a:pPr>
            <a:r>
              <a:rPr lang="en-US" smtClean="0"/>
              <a:t>	2-dimensional vectors </a:t>
            </a:r>
            <a:r>
              <a:rPr lang="en-US" b="1" smtClean="0"/>
              <a:t>x</a:t>
            </a:r>
            <a:r>
              <a:rPr lang="en-US" smtClean="0"/>
              <a:t>=[</a:t>
            </a:r>
            <a:r>
              <a:rPr lang="en-US" i="1" smtClean="0"/>
              <a:t>x</a:t>
            </a:r>
            <a:r>
              <a:rPr lang="en-US" i="1" baseline="-25000" smtClean="0"/>
              <a:t>1   </a:t>
            </a:r>
            <a:r>
              <a:rPr lang="en-US" i="1" smtClean="0"/>
              <a:t>x</a:t>
            </a:r>
            <a:r>
              <a:rPr lang="en-US" i="1" baseline="-25000" smtClean="0"/>
              <a:t>2</a:t>
            </a:r>
            <a:r>
              <a:rPr lang="en-US" smtClean="0"/>
              <a:t>];  let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)=(1 +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</a:t>
            </a:r>
            <a:r>
              <a:rPr lang="en-US" baseline="30000" smtClean="0"/>
              <a:t>2</a:t>
            </a:r>
            <a:r>
              <a:rPr lang="en-US" baseline="-25000" smtClean="0"/>
              <a:t>,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Need to show that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b="1" baseline="-25000" smtClean="0"/>
              <a:t>j</a:t>
            </a:r>
            <a:r>
              <a:rPr lang="en-US" smtClean="0"/>
              <a:t>)=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)</a:t>
            </a:r>
            <a:r>
              <a:rPr lang="en-US" b="1" baseline="-25000" smtClean="0"/>
              <a:t> </a:t>
            </a:r>
            <a:r>
              <a:rPr lang="en-US" b="1" baseline="30000" smtClean="0"/>
              <a:t>T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):</a:t>
            </a:r>
          </a:p>
          <a:p>
            <a:pPr eaLnBrk="1" hangingPunct="1">
              <a:buFontTx/>
              <a:buNone/>
            </a:pPr>
            <a:r>
              <a:rPr lang="en-US" smtClean="0"/>
              <a:t>	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)=(1 +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</a:t>
            </a:r>
            <a:r>
              <a:rPr lang="en-US" baseline="30000" smtClean="0"/>
              <a:t>2</a:t>
            </a:r>
            <a:r>
              <a:rPr lang="en-US" baseline="-25000" smtClean="0"/>
              <a:t>,</a:t>
            </a:r>
            <a:r>
              <a:rPr lang="en-US" smtClean="0"/>
              <a:t>= 1+ </a:t>
            </a:r>
            <a:r>
              <a:rPr lang="en-US" i="1" smtClean="0"/>
              <a:t>x</a:t>
            </a:r>
            <a:r>
              <a:rPr lang="en-US" i="1" baseline="-25000" smtClean="0"/>
              <a:t>i1</a:t>
            </a:r>
            <a:r>
              <a:rPr lang="en-US" i="1" baseline="30000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j1</a:t>
            </a:r>
            <a:r>
              <a:rPr lang="en-US" i="1" baseline="30000" smtClean="0"/>
              <a:t>2 </a:t>
            </a:r>
            <a:r>
              <a:rPr lang="en-US" i="1" smtClean="0"/>
              <a:t>+ </a:t>
            </a:r>
            <a:r>
              <a:rPr lang="en-US" smtClean="0"/>
              <a:t>2 </a:t>
            </a:r>
            <a:r>
              <a:rPr lang="en-US" i="1" smtClean="0"/>
              <a:t>x</a:t>
            </a:r>
            <a:r>
              <a:rPr lang="en-US" i="1" baseline="-25000" smtClean="0"/>
              <a:t>i1</a:t>
            </a:r>
            <a:r>
              <a:rPr lang="en-US" i="1" smtClean="0"/>
              <a:t>x</a:t>
            </a:r>
            <a:r>
              <a:rPr lang="en-US" i="1" baseline="-25000" smtClean="0"/>
              <a:t>j1</a:t>
            </a:r>
            <a:r>
              <a:rPr lang="en-US" i="1" baseline="30000" smtClean="0"/>
              <a:t> </a:t>
            </a:r>
            <a:r>
              <a:rPr lang="en-US" i="1" smtClean="0"/>
              <a:t>x</a:t>
            </a:r>
            <a:r>
              <a:rPr lang="en-US" i="1" baseline="-25000" smtClean="0"/>
              <a:t>i2</a:t>
            </a:r>
            <a:r>
              <a:rPr lang="en-US" i="1" smtClean="0"/>
              <a:t>x</a:t>
            </a:r>
            <a:r>
              <a:rPr lang="en-US" i="1" baseline="-25000" smtClean="0"/>
              <a:t>j2</a:t>
            </a:r>
            <a:r>
              <a:rPr lang="en-US" i="1" smtClean="0"/>
              <a:t>+ x</a:t>
            </a:r>
            <a:r>
              <a:rPr lang="en-US" i="1" baseline="-25000" smtClean="0"/>
              <a:t>i2</a:t>
            </a:r>
            <a:r>
              <a:rPr lang="en-US" i="1" baseline="30000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j2</a:t>
            </a:r>
            <a:r>
              <a:rPr lang="en-US" i="1" baseline="30000" smtClean="0"/>
              <a:t>2 </a:t>
            </a:r>
            <a:r>
              <a:rPr lang="en-US" smtClean="0"/>
              <a:t>+ 2</a:t>
            </a:r>
            <a:r>
              <a:rPr lang="en-US" i="1" smtClean="0"/>
              <a:t>x</a:t>
            </a:r>
            <a:r>
              <a:rPr lang="en-US" i="1" baseline="-25000" smtClean="0"/>
              <a:t>i1</a:t>
            </a:r>
            <a:r>
              <a:rPr lang="en-US" i="1" smtClean="0"/>
              <a:t>x</a:t>
            </a:r>
            <a:r>
              <a:rPr lang="en-US" i="1" baseline="-25000" smtClean="0"/>
              <a:t>j1 </a:t>
            </a:r>
            <a:r>
              <a:rPr lang="en-US" i="1" smtClean="0"/>
              <a:t>+ 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i2</a:t>
            </a:r>
            <a:r>
              <a:rPr lang="en-US" i="1" smtClean="0"/>
              <a:t>x</a:t>
            </a:r>
            <a:r>
              <a:rPr lang="en-US" i="1" baseline="-25000" smtClean="0"/>
              <a:t>j2</a:t>
            </a:r>
            <a:r>
              <a:rPr lang="en-US" i="1" smtClean="0"/>
              <a:t>=</a:t>
            </a:r>
          </a:p>
          <a:p>
            <a:pPr eaLnBrk="1" hangingPunct="1">
              <a:buFontTx/>
              <a:buNone/>
            </a:pPr>
            <a:r>
              <a:rPr lang="en-US" i="1" smtClean="0"/>
              <a:t>	      = </a:t>
            </a:r>
            <a:r>
              <a:rPr lang="en-US" smtClean="0"/>
              <a:t>[1  </a:t>
            </a:r>
            <a:r>
              <a:rPr lang="en-US" i="1" smtClean="0"/>
              <a:t>x</a:t>
            </a:r>
            <a:r>
              <a:rPr lang="en-US" i="1" baseline="-25000" smtClean="0"/>
              <a:t>i1</a:t>
            </a:r>
            <a:r>
              <a:rPr lang="en-US" i="1" baseline="30000" smtClean="0"/>
              <a:t>2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 </a:t>
            </a:r>
            <a:r>
              <a:rPr lang="en-US" i="1" smtClean="0"/>
              <a:t>x</a:t>
            </a:r>
            <a:r>
              <a:rPr lang="en-US" i="1" baseline="-25000" smtClean="0"/>
              <a:t>i1</a:t>
            </a:r>
            <a:r>
              <a:rPr lang="en-US" i="1" smtClean="0"/>
              <a:t>x</a:t>
            </a:r>
            <a:r>
              <a:rPr lang="en-US" i="1" baseline="-25000" smtClean="0"/>
              <a:t>i2  </a:t>
            </a:r>
            <a:r>
              <a:rPr lang="en-US" i="1" smtClean="0"/>
              <a:t> x</a:t>
            </a:r>
            <a:r>
              <a:rPr lang="en-US" i="1" baseline="-25000" smtClean="0"/>
              <a:t>i2</a:t>
            </a:r>
            <a:r>
              <a:rPr lang="en-US" i="1" baseline="30000" smtClean="0"/>
              <a:t>2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i1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i2</a:t>
            </a:r>
            <a:r>
              <a:rPr lang="en-US" smtClean="0"/>
              <a:t>]</a:t>
            </a:r>
            <a:r>
              <a:rPr lang="en-US" b="1" baseline="30000" smtClean="0"/>
              <a:t>T </a:t>
            </a:r>
            <a:r>
              <a:rPr lang="en-US" smtClean="0"/>
              <a:t>[1  </a:t>
            </a:r>
            <a:r>
              <a:rPr lang="en-US" i="1" smtClean="0"/>
              <a:t>x</a:t>
            </a:r>
            <a:r>
              <a:rPr lang="en-US" i="1" baseline="-25000" smtClean="0"/>
              <a:t>j1</a:t>
            </a:r>
            <a:r>
              <a:rPr lang="en-US" i="1" baseline="30000" smtClean="0"/>
              <a:t>2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 </a:t>
            </a:r>
            <a:r>
              <a:rPr lang="en-US" i="1" smtClean="0"/>
              <a:t>x</a:t>
            </a:r>
            <a:r>
              <a:rPr lang="en-US" i="1" baseline="-25000" smtClean="0"/>
              <a:t>j1</a:t>
            </a:r>
            <a:r>
              <a:rPr lang="en-US" i="1" smtClean="0"/>
              <a:t>x</a:t>
            </a:r>
            <a:r>
              <a:rPr lang="en-US" i="1" baseline="-25000" smtClean="0"/>
              <a:t>j2  </a:t>
            </a:r>
            <a:r>
              <a:rPr lang="en-US" i="1" smtClean="0"/>
              <a:t> x</a:t>
            </a:r>
            <a:r>
              <a:rPr lang="en-US" i="1" baseline="-25000" smtClean="0"/>
              <a:t>j2</a:t>
            </a:r>
            <a:r>
              <a:rPr lang="en-US" i="1" baseline="30000" smtClean="0"/>
              <a:t>2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j1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j2</a:t>
            </a:r>
            <a:r>
              <a:rPr lang="en-US" smtClean="0"/>
              <a:t>] =</a:t>
            </a:r>
          </a:p>
          <a:p>
            <a:pPr eaLnBrk="1" hangingPunct="1">
              <a:buFontTx/>
              <a:buNone/>
            </a:pPr>
            <a:r>
              <a:rPr lang="en-US" smtClean="0"/>
              <a:t>	      =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)</a:t>
            </a:r>
            <a:r>
              <a:rPr lang="en-US" b="1" baseline="-25000" smtClean="0"/>
              <a:t> </a:t>
            </a:r>
            <a:r>
              <a:rPr lang="en-US" b="1" baseline="30000" smtClean="0"/>
              <a:t>T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),    where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smtClean="0"/>
              <a:t>) = </a:t>
            </a:r>
            <a:r>
              <a:rPr lang="en-US" b="1" baseline="-25000" smtClean="0"/>
              <a:t> </a:t>
            </a:r>
            <a:r>
              <a:rPr lang="en-US" smtClean="0"/>
              <a:t>[1  </a:t>
            </a:r>
            <a:r>
              <a:rPr lang="en-US" i="1" smtClean="0"/>
              <a:t>x</a:t>
            </a:r>
            <a:r>
              <a:rPr lang="en-US" i="1" baseline="-25000" smtClean="0"/>
              <a:t>1</a:t>
            </a:r>
            <a:r>
              <a:rPr lang="en-US" i="1" baseline="30000" smtClean="0"/>
              <a:t>2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 </a:t>
            </a:r>
            <a:r>
              <a:rPr lang="en-US" i="1" smtClean="0"/>
              <a:t>x</a:t>
            </a:r>
            <a:r>
              <a:rPr lang="en-US" i="1" baseline="-25000" smtClean="0"/>
              <a:t>1</a:t>
            </a:r>
            <a:r>
              <a:rPr lang="en-US" i="1" smtClean="0"/>
              <a:t>x</a:t>
            </a:r>
            <a:r>
              <a:rPr lang="en-US" i="1" baseline="-25000" smtClean="0"/>
              <a:t>2  </a:t>
            </a:r>
            <a:r>
              <a:rPr lang="en-US" i="1" smtClean="0"/>
              <a:t> x</a:t>
            </a:r>
            <a:r>
              <a:rPr lang="en-US" i="1" baseline="-25000" smtClean="0"/>
              <a:t>2</a:t>
            </a:r>
            <a:r>
              <a:rPr lang="en-US" i="1" baseline="30000" smtClean="0"/>
              <a:t>2 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1  </a:t>
            </a:r>
            <a:r>
              <a:rPr lang="en-US" i="1" smtClean="0">
                <a:cs typeface="Times New Roman" pitchFamily="18" charset="0"/>
              </a:rPr>
              <a:t>√</a:t>
            </a:r>
            <a:r>
              <a:rPr lang="en-US" smtClean="0"/>
              <a:t>2</a:t>
            </a:r>
            <a:r>
              <a:rPr lang="en-US" i="1" smtClean="0"/>
              <a:t>x</a:t>
            </a:r>
            <a:r>
              <a:rPr lang="en-US" i="1" baseline="-25000" smtClean="0"/>
              <a:t>2</a:t>
            </a:r>
            <a:r>
              <a:rPr lang="en-US" smtClean="0"/>
              <a:t>]</a:t>
            </a:r>
          </a:p>
          <a:p>
            <a:pPr eaLnBrk="1" hangingPunct="1"/>
            <a:r>
              <a:rPr lang="en-US" smtClean="0"/>
              <a:t>Thus, a kernel function</a:t>
            </a:r>
            <a:r>
              <a:rPr lang="en-US" i="1" smtClean="0"/>
              <a:t> implicitly </a:t>
            </a:r>
            <a:r>
              <a:rPr lang="en-US" smtClean="0"/>
              <a:t>maps data to a high-dimensional space (without the need to compute each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smtClean="0"/>
              <a:t>) explicitly).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What Functions are Kernels?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some functions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 checking that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)</a:t>
            </a:r>
            <a:r>
              <a:rPr lang="en-US" b="1" baseline="-25000" smtClean="0"/>
              <a:t> </a:t>
            </a:r>
            <a:r>
              <a:rPr lang="en-US" b="1" baseline="30000" smtClean="0"/>
              <a:t>T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 can be cumbersome. </a:t>
            </a:r>
          </a:p>
          <a:p>
            <a:pPr eaLnBrk="1" hangingPunct="1"/>
            <a:r>
              <a:rPr lang="en-US" smtClean="0"/>
              <a:t>Mercer’s theorem:  </a:t>
            </a:r>
          </a:p>
          <a:p>
            <a:pPr algn="ctr" eaLnBrk="1" hangingPunct="1">
              <a:buFontTx/>
              <a:buNone/>
            </a:pPr>
            <a:r>
              <a:rPr lang="en-US" b="1" i="1" smtClean="0"/>
              <a:t>Every semi-positive definite symmetric function is a kernel</a:t>
            </a:r>
          </a:p>
          <a:p>
            <a:pPr eaLnBrk="1" hangingPunct="1"/>
            <a:r>
              <a:rPr lang="en-US" smtClean="0"/>
              <a:t>Semi-positive definite symmetric functions correspond to a semi-positive definite symmetric Gram matrix:</a:t>
            </a:r>
          </a:p>
          <a:p>
            <a:pPr algn="ctr" eaLnBrk="1" hangingPunct="1">
              <a:buFontTx/>
              <a:buNone/>
            </a:pPr>
            <a:endParaRPr lang="en-US" b="1" i="1" smtClean="0"/>
          </a:p>
        </p:txBody>
      </p:sp>
      <p:graphicFrame>
        <p:nvGraphicFramePr>
          <p:cNvPr id="226363" name="Group 59"/>
          <p:cNvGraphicFramePr>
            <a:graphicFrameLocks noGrp="1"/>
          </p:cNvGraphicFramePr>
          <p:nvPr/>
        </p:nvGraphicFramePr>
        <p:xfrm>
          <a:off x="2266950" y="3987800"/>
          <a:ext cx="5353050" cy="2254250"/>
        </p:xfrm>
        <a:graphic>
          <a:graphicData uri="http://schemas.openxmlformats.org/drawingml/2006/table">
            <a:tbl>
              <a:tblPr/>
              <a:tblGrid>
                <a:gridCol w="1069975"/>
                <a:gridCol w="1071563"/>
                <a:gridCol w="1069975"/>
                <a:gridCol w="1071562"/>
                <a:gridCol w="1069975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6" name="Text Box 55"/>
          <p:cNvSpPr txBox="1">
            <a:spLocks noChangeArrowheads="1"/>
          </p:cNvSpPr>
          <p:nvPr/>
        </p:nvSpPr>
        <p:spPr bwMode="auto">
          <a:xfrm>
            <a:off x="1647825" y="4905375"/>
            <a:ext cx="971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K=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err="1" smtClean="0"/>
              <a:t>Perceptron</a:t>
            </a:r>
            <a:r>
              <a:rPr lang="en-US" dirty="0" smtClean="0"/>
              <a:t> Revisited:  Linear Separators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495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Binary classification can be viewed as the task of separating classes in feature space: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896938" y="30543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762000" y="5980113"/>
            <a:ext cx="4081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936750" y="3810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1362075" y="4167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1514475" y="471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1133475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1666875" y="3570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1133475" y="4484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1285875" y="4637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2047875" y="425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2949575" y="4243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2581275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3571875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2263775" y="5691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2886075" y="4560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2263775" y="5005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2962275" y="5399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3648075" y="44846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5910" name="Line 22"/>
          <p:cNvSpPr>
            <a:spLocks noChangeShapeType="1"/>
          </p:cNvSpPr>
          <p:nvPr/>
        </p:nvSpPr>
        <p:spPr bwMode="auto">
          <a:xfrm flipV="1">
            <a:off x="1209675" y="3036888"/>
            <a:ext cx="2438400" cy="2667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2133600" y="29718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>
            <a:off x="2743200" y="30480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3810000" y="38100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5914" name="Text Box 26"/>
          <p:cNvSpPr txBox="1">
            <a:spLocks noChangeArrowheads="1"/>
          </p:cNvSpPr>
          <p:nvPr/>
        </p:nvSpPr>
        <p:spPr bwMode="auto">
          <a:xfrm>
            <a:off x="3619500" y="2695575"/>
            <a:ext cx="2667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= 0</a:t>
            </a:r>
          </a:p>
        </p:txBody>
      </p:sp>
      <p:sp>
        <p:nvSpPr>
          <p:cNvPr id="165915" name="Text Box 27"/>
          <p:cNvSpPr txBox="1">
            <a:spLocks noChangeArrowheads="1"/>
          </p:cNvSpPr>
          <p:nvPr/>
        </p:nvSpPr>
        <p:spPr bwMode="auto">
          <a:xfrm>
            <a:off x="3619500" y="3257550"/>
            <a:ext cx="2667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&lt; 0</a:t>
            </a:r>
          </a:p>
        </p:txBody>
      </p:sp>
      <p:sp>
        <p:nvSpPr>
          <p:cNvPr id="165916" name="Text Box 28"/>
          <p:cNvSpPr txBox="1">
            <a:spLocks noChangeArrowheads="1"/>
          </p:cNvSpPr>
          <p:nvPr/>
        </p:nvSpPr>
        <p:spPr bwMode="auto">
          <a:xfrm>
            <a:off x="1190625" y="3038475"/>
            <a:ext cx="2667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&gt; 0</a:t>
            </a:r>
          </a:p>
        </p:txBody>
      </p:sp>
      <p:sp>
        <p:nvSpPr>
          <p:cNvPr id="165917" name="Text Box 29"/>
          <p:cNvSpPr txBox="1">
            <a:spLocks noChangeArrowheads="1"/>
          </p:cNvSpPr>
          <p:nvPr/>
        </p:nvSpPr>
        <p:spPr bwMode="auto">
          <a:xfrm>
            <a:off x="5286375" y="4381500"/>
            <a:ext cx="2933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 =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sign(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34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0" grpId="0" animBg="1"/>
      <p:bldP spid="165914" grpId="0"/>
      <p:bldP spid="165915" grpId="0"/>
      <p:bldP spid="165916" grpId="0"/>
      <p:bldP spid="1659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Examples of Kernel Functions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Linear: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b="1" baseline="-2500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Mapping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:    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b="1" baseline="-25000" smtClean="0">
                <a:cs typeface="Times New Roman" pitchFamily="18" charset="0"/>
              </a:rPr>
              <a:t>  </a:t>
            </a:r>
            <a:r>
              <a:rPr lang="en-US" b="1" smtClean="0">
                <a:cs typeface="Times New Roman" pitchFamily="18" charset="0"/>
              </a:rPr>
              <a:t>→ 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), where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 is 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 itself</a:t>
            </a:r>
            <a:endParaRPr lang="en-US" b="1" baseline="-25000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Polynomial of power </a:t>
            </a:r>
            <a:r>
              <a:rPr lang="en-US" i="1" smtClean="0"/>
              <a:t>p</a:t>
            </a:r>
            <a:r>
              <a:rPr lang="en-US" smtClean="0"/>
              <a:t>: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)= (1+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</a:t>
            </a:r>
            <a:r>
              <a:rPr lang="en-US" i="1" baseline="30000" smtClean="0"/>
              <a:t>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Mapping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:    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b="1" baseline="-25000" smtClean="0">
                <a:cs typeface="Times New Roman" pitchFamily="18" charset="0"/>
              </a:rPr>
              <a:t>  </a:t>
            </a:r>
            <a:r>
              <a:rPr lang="en-US" b="1" smtClean="0">
                <a:cs typeface="Times New Roman" pitchFamily="18" charset="0"/>
              </a:rPr>
              <a:t>→ 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), where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 has           dimensions 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Gaussian (radial-basis function): </a:t>
            </a:r>
            <a:r>
              <a:rPr lang="en-US" i="1" smtClean="0"/>
              <a:t>K</a:t>
            </a:r>
            <a:r>
              <a:rPr lang="en-US" smtClean="0"/>
              <a:t>(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,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smtClean="0"/>
              <a:t>) =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Mapping </a:t>
            </a:r>
            <a:r>
              <a:rPr lang="el-GR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:  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b="1" baseline="-25000" smtClean="0">
                <a:cs typeface="Times New Roman" pitchFamily="18" charset="0"/>
              </a:rPr>
              <a:t> </a:t>
            </a:r>
            <a:r>
              <a:rPr lang="en-US" b="1" smtClean="0">
                <a:cs typeface="Times New Roman" pitchFamily="18" charset="0"/>
              </a:rPr>
              <a:t>→ 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), where </a:t>
            </a:r>
            <a:r>
              <a:rPr lang="el-GR" b="1" smtClean="0">
                <a:cs typeface="Times New Roman" pitchFamily="18" charset="0"/>
              </a:rPr>
              <a:t>φ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 b="1" smtClean="0">
                <a:cs typeface="Times New Roman" pitchFamily="18" charset="0"/>
              </a:rPr>
              <a:t>x</a:t>
            </a:r>
            <a:r>
              <a:rPr lang="en-US" smtClean="0">
                <a:cs typeface="Times New Roman" pitchFamily="18" charset="0"/>
              </a:rPr>
              <a:t>) is </a:t>
            </a:r>
            <a:r>
              <a:rPr lang="en-US" i="1" smtClean="0">
                <a:cs typeface="Times New Roman" pitchFamily="18" charset="0"/>
              </a:rPr>
              <a:t>infinite-dimensional</a:t>
            </a:r>
            <a:r>
              <a:rPr lang="en-US" smtClean="0">
                <a:cs typeface="Times New Roman" pitchFamily="18" charset="0"/>
              </a:rPr>
              <a:t>: every point is mapped to </a:t>
            </a:r>
            <a:r>
              <a:rPr lang="en-US" i="1" smtClean="0">
                <a:cs typeface="Times New Roman" pitchFamily="18" charset="0"/>
              </a:rPr>
              <a:t>a function </a:t>
            </a:r>
            <a:r>
              <a:rPr lang="en-US" smtClean="0">
                <a:cs typeface="Times New Roman" pitchFamily="18" charset="0"/>
              </a:rPr>
              <a:t>(a Gaussian); combination of functions for support vectors is the separator.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>
                <a:cs typeface="Times New Roman" pitchFamily="18" charset="0"/>
              </a:rPr>
              <a:t>Higher-dimensional space still has </a:t>
            </a:r>
            <a:r>
              <a:rPr lang="en-US" i="1" smtClean="0">
                <a:cs typeface="Times New Roman" pitchFamily="18" charset="0"/>
              </a:rPr>
              <a:t>intrinsic </a:t>
            </a:r>
            <a:r>
              <a:rPr lang="en-US" smtClean="0">
                <a:cs typeface="Times New Roman" pitchFamily="18" charset="0"/>
              </a:rPr>
              <a:t>dimensionality </a:t>
            </a:r>
            <a:r>
              <a:rPr lang="en-US" i="1" smtClean="0">
                <a:cs typeface="Times New Roman" pitchFamily="18" charset="0"/>
              </a:rPr>
              <a:t>d </a:t>
            </a:r>
            <a:r>
              <a:rPr lang="en-US" smtClean="0">
                <a:cs typeface="Times New Roman" pitchFamily="18" charset="0"/>
              </a:rPr>
              <a:t>(the mapping is not </a:t>
            </a:r>
            <a:r>
              <a:rPr lang="en-US" i="1" smtClean="0">
                <a:cs typeface="Times New Roman" pitchFamily="18" charset="0"/>
              </a:rPr>
              <a:t>onto</a:t>
            </a:r>
            <a:r>
              <a:rPr lang="en-US" smtClean="0">
                <a:cs typeface="Times New Roman" pitchFamily="18" charset="0"/>
              </a:rPr>
              <a:t>), but linear separators in it correspond to </a:t>
            </a:r>
            <a:r>
              <a:rPr lang="en-US" i="1" smtClean="0">
                <a:cs typeface="Times New Roman" pitchFamily="18" charset="0"/>
              </a:rPr>
              <a:t>non-linear </a:t>
            </a:r>
            <a:r>
              <a:rPr lang="en-US" smtClean="0">
                <a:cs typeface="Times New Roman" pitchFamily="18" charset="0"/>
              </a:rPr>
              <a:t>separators in original space.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324475" y="3652838"/>
          <a:ext cx="950913" cy="695325"/>
        </p:xfrm>
        <a:graphic>
          <a:graphicData uri="http://schemas.openxmlformats.org/presentationml/2006/ole">
            <p:oleObj spid="_x0000_s20482" name="Equation" r:id="rId3" imgW="520560" imgH="380880" progId="Equation.3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5138738" y="3078163"/>
          <a:ext cx="566737" cy="506412"/>
        </p:xfrm>
        <a:graphic>
          <a:graphicData uri="http://schemas.openxmlformats.org/presentationml/2006/ole">
            <p:oleObj spid="_x0000_s20483" name="Equation" r:id="rId4" imgW="520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Non-linear SVMs Mathematically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Dual problem formulation: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solution is: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Optimization techniques for finding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i</a:t>
            </a:r>
            <a:r>
              <a:rPr lang="en-US" i="1" smtClean="0">
                <a:cs typeface="Times New Roman" pitchFamily="18" charset="0"/>
              </a:rPr>
              <a:t>’</a:t>
            </a:r>
            <a:r>
              <a:rPr lang="en-US" smtClean="0">
                <a:cs typeface="Times New Roman" pitchFamily="18" charset="0"/>
              </a:rPr>
              <a:t>s remain the same!</a:t>
            </a:r>
            <a:endParaRPr lang="en-US" smtClean="0"/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914400" y="1971675"/>
            <a:ext cx="6438900" cy="145732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such that</a:t>
            </a:r>
          </a:p>
          <a:p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b="1" smtClean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ΣΣ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is maximized and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000" smtClean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(2)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for all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876300" y="4267200"/>
            <a:ext cx="2781300" cy="4826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 =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3600" dirty="0" smtClean="0">
                <a:solidFill>
                  <a:srgbClr val="0E1F54"/>
                </a:solidFill>
              </a:rPr>
              <a:t>Unique Features of SVM’s and Kernel Methods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38CAEAE-34D0-4FB4-9C93-95461CE42511}" type="slidenum">
              <a:rPr lang="en-GB"/>
              <a:pPr/>
              <a:t>22</a:t>
            </a:fld>
            <a:endParaRPr lang="en-GB"/>
          </a:p>
        </p:txBody>
      </p:sp>
      <p:sp>
        <p:nvSpPr>
          <p:cNvPr id="789603" name="Rectangle 99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789608" name="Rectangle 104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Are explicitly based on a theoretical model of learning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Come with theoretical guarantees about their performance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Have a modular design that allows one to separately implement and design their components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Are not affected by local minima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Do not suffer from the curse of dimensionality</a:t>
            </a:r>
            <a:endParaRPr lang="en-US" sz="2000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3600" dirty="0" smtClean="0">
                <a:solidFill>
                  <a:srgbClr val="0E1F54"/>
                </a:solidFill>
              </a:rPr>
              <a:t>SVM Application Examples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38CAEAE-34D0-4FB4-9C93-95461CE42511}" type="slidenum">
              <a:rPr lang="en-GB"/>
              <a:pPr/>
              <a:t>23</a:t>
            </a:fld>
            <a:endParaRPr lang="en-GB"/>
          </a:p>
        </p:txBody>
      </p:sp>
      <p:sp>
        <p:nvSpPr>
          <p:cNvPr id="789603" name="Rectangle 99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789608" name="Rectangle 104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sz="2000" dirty="0" smtClean="0">
                <a:solidFill>
                  <a:srgbClr val="0E1F54"/>
                </a:solidFill>
              </a:rPr>
              <a:t>Face detection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>
              <a:solidFill>
                <a:srgbClr val="0E1F5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3600" dirty="0" smtClean="0">
                <a:solidFill>
                  <a:srgbClr val="0E1F54"/>
                </a:solidFill>
              </a:rPr>
              <a:t>SVM Software and Resources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endParaRPr lang="en-GB" sz="2000" dirty="0"/>
          </a:p>
          <a:p>
            <a:pPr marL="457200" indent="-457200"/>
            <a:endParaRPr lang="en-US" sz="2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38CAEAE-34D0-4FB4-9C93-95461CE42511}" type="slidenum">
              <a:rPr lang="en-GB"/>
              <a:pPr/>
              <a:t>24</a:t>
            </a:fld>
            <a:endParaRPr lang="en-GB"/>
          </a:p>
        </p:txBody>
      </p:sp>
      <p:sp>
        <p:nvSpPr>
          <p:cNvPr id="789603" name="Rectangle 99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GB" sz="1600">
                <a:solidFill>
                  <a:srgbClr val="0E1F54"/>
                </a:solidFill>
              </a:rPr>
              <a:t>                                                            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GB" sz="1600">
              <a:solidFill>
                <a:srgbClr val="0E1F54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1600">
              <a:solidFill>
                <a:srgbClr val="0E1F54"/>
              </a:solidFill>
            </a:endParaRPr>
          </a:p>
        </p:txBody>
      </p:sp>
      <p:sp>
        <p:nvSpPr>
          <p:cNvPr id="789608" name="Rectangle 104"/>
          <p:cNvSpPr>
            <a:spLocks noChangeArrowheads="1"/>
          </p:cNvSpPr>
          <p:nvPr/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http://www.svms.org/tutorials/</a:t>
            </a: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US" sz="2000" dirty="0" smtClean="0">
                <a:solidFill>
                  <a:srgbClr val="0E1F54"/>
                </a:solidFill>
              </a:rPr>
              <a:t>LIBSVM </a:t>
            </a:r>
            <a:r>
              <a:rPr lang="en-US" sz="2000" dirty="0" smtClean="0">
                <a:solidFill>
                  <a:srgbClr val="0E1F54"/>
                </a:solidFill>
              </a:rPr>
              <a:t>-- A Library for Support Vector Machines by </a:t>
            </a:r>
            <a:r>
              <a:rPr lang="en-US" sz="2000" dirty="0" err="1" smtClean="0">
                <a:solidFill>
                  <a:srgbClr val="0E1F54"/>
                </a:solidFill>
              </a:rPr>
              <a:t>Chih</a:t>
            </a:r>
            <a:r>
              <a:rPr lang="en-US" sz="2000" dirty="0" smtClean="0">
                <a:solidFill>
                  <a:srgbClr val="0E1F54"/>
                </a:solidFill>
              </a:rPr>
              <a:t>-Chung Chang and </a:t>
            </a:r>
            <a:r>
              <a:rPr lang="en-US" sz="2000" dirty="0" err="1" smtClean="0">
                <a:solidFill>
                  <a:srgbClr val="0E1F54"/>
                </a:solidFill>
              </a:rPr>
              <a:t>Chih</a:t>
            </a:r>
            <a:r>
              <a:rPr lang="en-US" sz="2000" dirty="0" smtClean="0">
                <a:solidFill>
                  <a:srgbClr val="0E1F54"/>
                </a:solidFill>
              </a:rPr>
              <a:t>-Jen Lin</a:t>
            </a: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 smtClean="0">
              <a:solidFill>
                <a:srgbClr val="0E1F54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 dirty="0">
              <a:solidFill>
                <a:srgbClr val="0E1F5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3543399"/>
            <a:ext cx="561662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http://www.csie.ntu.edu.tw/~cjlin/libsvm/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Linear Separators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495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Which of the linear separators is optimal?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2606675" y="28257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2471738" y="57515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646488" y="3581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071813" y="3938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224213" y="4484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28432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3376613" y="3341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2843213" y="425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2995613" y="4408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3757613" y="4027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4659313" y="4014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42910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52816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39735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4595813" y="4332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39735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4672013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5357813" y="425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46" name="Line 22"/>
          <p:cNvSpPr>
            <a:spLocks noChangeShapeType="1"/>
          </p:cNvSpPr>
          <p:nvPr/>
        </p:nvSpPr>
        <p:spPr bwMode="auto">
          <a:xfrm flipV="1">
            <a:off x="2919413" y="3048000"/>
            <a:ext cx="2676525" cy="24272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3843338" y="27432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4" name="AutoShape 24"/>
          <p:cNvSpPr>
            <a:spLocks noChangeArrowheads="1"/>
          </p:cNvSpPr>
          <p:nvPr/>
        </p:nvSpPr>
        <p:spPr bwMode="auto">
          <a:xfrm>
            <a:off x="4452938" y="2819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5" name="AutoShape 25"/>
          <p:cNvSpPr>
            <a:spLocks noChangeArrowheads="1"/>
          </p:cNvSpPr>
          <p:nvPr/>
        </p:nvSpPr>
        <p:spPr bwMode="auto">
          <a:xfrm>
            <a:off x="5519738" y="3581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51" name="Line 27"/>
          <p:cNvSpPr>
            <a:spLocks noChangeShapeType="1"/>
          </p:cNvSpPr>
          <p:nvPr/>
        </p:nvSpPr>
        <p:spPr bwMode="auto">
          <a:xfrm flipV="1">
            <a:off x="3071813" y="274320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52" name="Line 28"/>
          <p:cNvSpPr>
            <a:spLocks noChangeShapeType="1"/>
          </p:cNvSpPr>
          <p:nvPr/>
        </p:nvSpPr>
        <p:spPr bwMode="auto">
          <a:xfrm flipV="1">
            <a:off x="2700338" y="3048000"/>
            <a:ext cx="2971800" cy="2286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53" name="Line 29"/>
          <p:cNvSpPr>
            <a:spLocks noChangeShapeType="1"/>
          </p:cNvSpPr>
          <p:nvPr/>
        </p:nvSpPr>
        <p:spPr bwMode="auto">
          <a:xfrm flipV="1">
            <a:off x="3233738" y="2819400"/>
            <a:ext cx="1828800" cy="2895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54" name="Line 30"/>
          <p:cNvSpPr>
            <a:spLocks noChangeShapeType="1"/>
          </p:cNvSpPr>
          <p:nvPr/>
        </p:nvSpPr>
        <p:spPr bwMode="auto">
          <a:xfrm flipV="1">
            <a:off x="3005138" y="2743200"/>
            <a:ext cx="1828800" cy="2895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855" name="Line 31"/>
          <p:cNvSpPr>
            <a:spLocks noChangeShapeType="1"/>
          </p:cNvSpPr>
          <p:nvPr/>
        </p:nvSpPr>
        <p:spPr bwMode="auto">
          <a:xfrm flipV="1">
            <a:off x="2852738" y="2895600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34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6" grpId="0" animBg="1"/>
      <p:bldP spid="205851" grpId="0" animBg="1"/>
      <p:bldP spid="205852" grpId="0" animBg="1"/>
      <p:bldP spid="205853" grpId="0" animBg="1"/>
      <p:bldP spid="205854" grpId="0" animBg="1"/>
      <p:bldP spid="2058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0040" y="188640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Classification Margin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5900"/>
            <a:ext cx="8648700" cy="5029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Distance from example </a:t>
            </a:r>
            <a:r>
              <a:rPr lang="en-US" sz="2400" b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to the separator is </a:t>
            </a:r>
          </a:p>
          <a:p>
            <a:pPr eaLnBrk="1" hangingPunct="1"/>
            <a:r>
              <a:rPr lang="en-US" sz="2400" dirty="0" smtClean="0"/>
              <a:t>Examples closest to the </a:t>
            </a:r>
            <a:r>
              <a:rPr lang="en-US" sz="2400" dirty="0" err="1" smtClean="0"/>
              <a:t>hyperplane</a:t>
            </a:r>
            <a:r>
              <a:rPr lang="en-US" sz="2400" dirty="0" smtClean="0"/>
              <a:t> are </a:t>
            </a:r>
            <a:r>
              <a:rPr lang="en-US" sz="2400" b="1" i="1" dirty="0" smtClean="0"/>
              <a:t>support vectors</a:t>
            </a:r>
            <a:r>
              <a:rPr lang="en-US" sz="2400" dirty="0" smtClean="0"/>
              <a:t>. </a:t>
            </a:r>
          </a:p>
          <a:p>
            <a:pPr eaLnBrk="1" hangingPunct="1"/>
            <a:r>
              <a:rPr lang="en-US" sz="2400" b="1" i="1" dirty="0" smtClean="0"/>
              <a:t>Margin</a:t>
            </a:r>
            <a:r>
              <a:rPr lang="en-US" sz="2400" dirty="0" smtClean="0"/>
              <a:t> </a:t>
            </a:r>
            <a:r>
              <a:rPr lang="el-GR" sz="2400" i="1" dirty="0" smtClean="0">
                <a:cs typeface="Times New Roman" pitchFamily="18" charset="0"/>
              </a:rPr>
              <a:t>ρ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smtClean="0"/>
              <a:t>of the separator is the distance between support vectors.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 flipV="1">
            <a:off x="2663825" y="334010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 flipV="1">
            <a:off x="2528888" y="626586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370363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AutoShape 7"/>
          <p:cNvSpPr>
            <a:spLocks noChangeArrowheads="1"/>
          </p:cNvSpPr>
          <p:nvPr/>
        </p:nvSpPr>
        <p:spPr bwMode="auto">
          <a:xfrm>
            <a:off x="3128963" y="44529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AutoShape 8"/>
          <p:cNvSpPr>
            <a:spLocks noChangeArrowheads="1"/>
          </p:cNvSpPr>
          <p:nvPr/>
        </p:nvSpPr>
        <p:spPr bwMode="auto">
          <a:xfrm>
            <a:off x="328136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" name="AutoShape 9"/>
          <p:cNvSpPr>
            <a:spLocks noChangeArrowheads="1"/>
          </p:cNvSpPr>
          <p:nvPr/>
        </p:nvSpPr>
        <p:spPr bwMode="auto">
          <a:xfrm>
            <a:off x="29003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5" name="AutoShape 10"/>
          <p:cNvSpPr>
            <a:spLocks noChangeArrowheads="1"/>
          </p:cNvSpPr>
          <p:nvPr/>
        </p:nvSpPr>
        <p:spPr bwMode="auto">
          <a:xfrm>
            <a:off x="3433763" y="3856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6" name="AutoShape 11"/>
          <p:cNvSpPr>
            <a:spLocks noChangeArrowheads="1"/>
          </p:cNvSpPr>
          <p:nvPr/>
        </p:nvSpPr>
        <p:spPr bwMode="auto">
          <a:xfrm>
            <a:off x="29003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7" name="AutoShape 12"/>
          <p:cNvSpPr>
            <a:spLocks noChangeArrowheads="1"/>
          </p:cNvSpPr>
          <p:nvPr/>
        </p:nvSpPr>
        <p:spPr bwMode="auto">
          <a:xfrm>
            <a:off x="305276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8" name="AutoShape 13"/>
          <p:cNvSpPr>
            <a:spLocks noChangeArrowheads="1"/>
          </p:cNvSpPr>
          <p:nvPr/>
        </p:nvSpPr>
        <p:spPr bwMode="auto">
          <a:xfrm>
            <a:off x="3814763" y="4541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9" name="AutoShape 14"/>
          <p:cNvSpPr>
            <a:spLocks noChangeArrowheads="1"/>
          </p:cNvSpPr>
          <p:nvPr/>
        </p:nvSpPr>
        <p:spPr bwMode="auto">
          <a:xfrm>
            <a:off x="4716463" y="4529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0" name="AutoShape 15"/>
          <p:cNvSpPr>
            <a:spLocks noChangeArrowheads="1"/>
          </p:cNvSpPr>
          <p:nvPr/>
        </p:nvSpPr>
        <p:spPr bwMode="auto">
          <a:xfrm>
            <a:off x="43481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1" name="AutoShape 16"/>
          <p:cNvSpPr>
            <a:spLocks noChangeArrowheads="1"/>
          </p:cNvSpPr>
          <p:nvPr/>
        </p:nvSpPr>
        <p:spPr bwMode="auto">
          <a:xfrm>
            <a:off x="53387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2" name="AutoShape 17"/>
          <p:cNvSpPr>
            <a:spLocks noChangeArrowheads="1"/>
          </p:cNvSpPr>
          <p:nvPr/>
        </p:nvSpPr>
        <p:spPr bwMode="auto">
          <a:xfrm>
            <a:off x="4030663" y="5976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3" name="AutoShape 18"/>
          <p:cNvSpPr>
            <a:spLocks noChangeArrowheads="1"/>
          </p:cNvSpPr>
          <p:nvPr/>
        </p:nvSpPr>
        <p:spPr bwMode="auto">
          <a:xfrm>
            <a:off x="4652963" y="4846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4" name="AutoShape 19"/>
          <p:cNvSpPr>
            <a:spLocks noChangeArrowheads="1"/>
          </p:cNvSpPr>
          <p:nvPr/>
        </p:nvSpPr>
        <p:spPr bwMode="auto">
          <a:xfrm>
            <a:off x="4084638" y="53403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5" name="AutoShape 20"/>
          <p:cNvSpPr>
            <a:spLocks noChangeArrowheads="1"/>
          </p:cNvSpPr>
          <p:nvPr/>
        </p:nvSpPr>
        <p:spPr bwMode="auto">
          <a:xfrm>
            <a:off x="4729163" y="5684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6" name="AutoShape 21"/>
          <p:cNvSpPr>
            <a:spLocks noChangeArrowheads="1"/>
          </p:cNvSpPr>
          <p:nvPr/>
        </p:nvSpPr>
        <p:spPr bwMode="auto">
          <a:xfrm>
            <a:off x="54149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7" name="AutoShape 23"/>
          <p:cNvSpPr>
            <a:spLocks noChangeArrowheads="1"/>
          </p:cNvSpPr>
          <p:nvPr/>
        </p:nvSpPr>
        <p:spPr bwMode="auto">
          <a:xfrm>
            <a:off x="3900488" y="32575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8" name="AutoShape 24"/>
          <p:cNvSpPr>
            <a:spLocks noChangeArrowheads="1"/>
          </p:cNvSpPr>
          <p:nvPr/>
        </p:nvSpPr>
        <p:spPr bwMode="auto">
          <a:xfrm>
            <a:off x="4510088" y="3333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9" name="AutoShape 25"/>
          <p:cNvSpPr>
            <a:spLocks noChangeArrowheads="1"/>
          </p:cNvSpPr>
          <p:nvPr/>
        </p:nvSpPr>
        <p:spPr bwMode="auto">
          <a:xfrm>
            <a:off x="557688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3128963" y="325755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1" name="Line 33"/>
          <p:cNvSpPr>
            <a:spLocks noChangeShapeType="1"/>
          </p:cNvSpPr>
          <p:nvPr/>
        </p:nvSpPr>
        <p:spPr bwMode="auto">
          <a:xfrm>
            <a:off x="3981450" y="3340100"/>
            <a:ext cx="762000" cy="615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2" name="Line 34"/>
          <p:cNvSpPr>
            <a:spLocks noChangeShapeType="1"/>
          </p:cNvSpPr>
          <p:nvPr/>
        </p:nvSpPr>
        <p:spPr bwMode="auto">
          <a:xfrm flipH="1" flipV="1">
            <a:off x="4464050" y="4362450"/>
            <a:ext cx="254000" cy="184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026" name="Object 36"/>
          <p:cNvGraphicFramePr>
            <a:graphicFrameLocks noChangeAspect="1"/>
          </p:cNvGraphicFramePr>
          <p:nvPr/>
        </p:nvGraphicFramePr>
        <p:xfrm>
          <a:off x="6242050" y="1412776"/>
          <a:ext cx="1260475" cy="730250"/>
        </p:xfrm>
        <a:graphic>
          <a:graphicData uri="http://schemas.openxmlformats.org/presentationml/2006/ole">
            <p:oleObj spid="_x0000_s16386" name="Equation" r:id="rId4" imgW="812520" imgH="469800" progId="Equation.3">
              <p:embed/>
            </p:oleObj>
          </a:graphicData>
        </a:graphic>
      </p:graphicFrame>
      <p:sp>
        <p:nvSpPr>
          <p:cNvPr id="1053" name="Text Box 37"/>
          <p:cNvSpPr txBox="1">
            <a:spLocks noChangeArrowheads="1"/>
          </p:cNvSpPr>
          <p:nvPr/>
        </p:nvSpPr>
        <p:spPr bwMode="auto">
          <a:xfrm>
            <a:off x="4086225" y="3476625"/>
            <a:ext cx="495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207910" name="Oval 38"/>
          <p:cNvSpPr>
            <a:spLocks noChangeArrowheads="1"/>
          </p:cNvSpPr>
          <p:nvPr/>
        </p:nvSpPr>
        <p:spPr bwMode="auto">
          <a:xfrm>
            <a:off x="3740150" y="447675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11" name="Oval 39"/>
          <p:cNvSpPr>
            <a:spLocks noChangeArrowheads="1"/>
          </p:cNvSpPr>
          <p:nvPr/>
        </p:nvSpPr>
        <p:spPr bwMode="auto">
          <a:xfrm>
            <a:off x="4013200" y="5272088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12" name="Oval 40"/>
          <p:cNvSpPr>
            <a:spLocks noChangeArrowheads="1"/>
          </p:cNvSpPr>
          <p:nvPr/>
        </p:nvSpPr>
        <p:spPr bwMode="auto">
          <a:xfrm>
            <a:off x="4646613" y="445928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7" name="Line 41"/>
          <p:cNvSpPr>
            <a:spLocks noChangeShapeType="1"/>
          </p:cNvSpPr>
          <p:nvPr/>
        </p:nvSpPr>
        <p:spPr bwMode="auto">
          <a:xfrm flipH="1" flipV="1">
            <a:off x="3840163" y="5176838"/>
            <a:ext cx="244475" cy="174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8" name="Line 42"/>
          <p:cNvSpPr>
            <a:spLocks noChangeShapeType="1"/>
          </p:cNvSpPr>
          <p:nvPr/>
        </p:nvSpPr>
        <p:spPr bwMode="auto">
          <a:xfrm flipH="1" flipV="1">
            <a:off x="3892550" y="4614863"/>
            <a:ext cx="234950" cy="179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15" name="Line 43"/>
          <p:cNvSpPr>
            <a:spLocks noChangeShapeType="1"/>
          </p:cNvSpPr>
          <p:nvPr/>
        </p:nvSpPr>
        <p:spPr bwMode="auto">
          <a:xfrm flipV="1">
            <a:off x="3567113" y="3438525"/>
            <a:ext cx="2009775" cy="26939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16" name="Line 44"/>
          <p:cNvSpPr>
            <a:spLocks noChangeShapeType="1"/>
          </p:cNvSpPr>
          <p:nvPr/>
        </p:nvSpPr>
        <p:spPr bwMode="auto">
          <a:xfrm flipV="1">
            <a:off x="2919413" y="3076575"/>
            <a:ext cx="2066925" cy="2770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7917" name="Line 45"/>
          <p:cNvSpPr>
            <a:spLocks noChangeShapeType="1"/>
          </p:cNvSpPr>
          <p:nvPr/>
        </p:nvSpPr>
        <p:spPr bwMode="auto">
          <a:xfrm>
            <a:off x="4933950" y="3143250"/>
            <a:ext cx="552450" cy="4191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2" name="Text Box 46"/>
          <p:cNvSpPr txBox="1">
            <a:spLocks noChangeArrowheads="1"/>
          </p:cNvSpPr>
          <p:nvPr/>
        </p:nvSpPr>
        <p:spPr bwMode="auto">
          <a:xfrm>
            <a:off x="5010150" y="2819400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 smtClean="0">
                <a:solidFill>
                  <a:srgbClr val="000000"/>
                </a:solidFill>
                <a:latin typeface="Times New Roman" pitchFamily="18" charset="0"/>
              </a:rPr>
              <a:t>ρ</a:t>
            </a: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Tm="34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10" grpId="0" animBg="1"/>
      <p:bldP spid="207911" grpId="0" animBg="1"/>
      <p:bldP spid="207912" grpId="0" animBg="1"/>
      <p:bldP spid="207915" grpId="0" animBg="1"/>
      <p:bldP spid="207916" grpId="0" animBg="1"/>
      <p:bldP spid="2079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9776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Maximum Margin Classification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9225"/>
            <a:ext cx="8229600" cy="5029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Maximizing the margin is good according to intuition and PAC theory.</a:t>
            </a:r>
          </a:p>
          <a:p>
            <a:pPr eaLnBrk="1" hangingPunct="1"/>
            <a:r>
              <a:rPr lang="en-US" sz="2400" dirty="0" smtClean="0"/>
              <a:t>Implies that only support vectors matter; other training examples are ignorable. </a:t>
            </a:r>
          </a:p>
        </p:txBody>
      </p:sp>
      <p:sp>
        <p:nvSpPr>
          <p:cNvPr id="11268" name="Line 30"/>
          <p:cNvSpPr>
            <a:spLocks noChangeShapeType="1"/>
          </p:cNvSpPr>
          <p:nvPr/>
        </p:nvSpPr>
        <p:spPr bwMode="auto">
          <a:xfrm flipV="1">
            <a:off x="2663825" y="334010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9" name="Line 31"/>
          <p:cNvSpPr>
            <a:spLocks noChangeShapeType="1"/>
          </p:cNvSpPr>
          <p:nvPr/>
        </p:nvSpPr>
        <p:spPr bwMode="auto">
          <a:xfrm flipV="1">
            <a:off x="2528888" y="626586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0" name="AutoShape 32"/>
          <p:cNvSpPr>
            <a:spLocks noChangeArrowheads="1"/>
          </p:cNvSpPr>
          <p:nvPr/>
        </p:nvSpPr>
        <p:spPr bwMode="auto">
          <a:xfrm>
            <a:off x="370363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1" name="AutoShape 33"/>
          <p:cNvSpPr>
            <a:spLocks noChangeArrowheads="1"/>
          </p:cNvSpPr>
          <p:nvPr/>
        </p:nvSpPr>
        <p:spPr bwMode="auto">
          <a:xfrm>
            <a:off x="3128963" y="44529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2" name="AutoShape 34"/>
          <p:cNvSpPr>
            <a:spLocks noChangeArrowheads="1"/>
          </p:cNvSpPr>
          <p:nvPr/>
        </p:nvSpPr>
        <p:spPr bwMode="auto">
          <a:xfrm>
            <a:off x="328136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3" name="AutoShape 35"/>
          <p:cNvSpPr>
            <a:spLocks noChangeArrowheads="1"/>
          </p:cNvSpPr>
          <p:nvPr/>
        </p:nvSpPr>
        <p:spPr bwMode="auto">
          <a:xfrm>
            <a:off x="29003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4" name="AutoShape 36"/>
          <p:cNvSpPr>
            <a:spLocks noChangeArrowheads="1"/>
          </p:cNvSpPr>
          <p:nvPr/>
        </p:nvSpPr>
        <p:spPr bwMode="auto">
          <a:xfrm>
            <a:off x="3433763" y="3856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5" name="AutoShape 37"/>
          <p:cNvSpPr>
            <a:spLocks noChangeArrowheads="1"/>
          </p:cNvSpPr>
          <p:nvPr/>
        </p:nvSpPr>
        <p:spPr bwMode="auto">
          <a:xfrm>
            <a:off x="29003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6" name="AutoShape 38"/>
          <p:cNvSpPr>
            <a:spLocks noChangeArrowheads="1"/>
          </p:cNvSpPr>
          <p:nvPr/>
        </p:nvSpPr>
        <p:spPr bwMode="auto">
          <a:xfrm>
            <a:off x="305276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7" name="AutoShape 39"/>
          <p:cNvSpPr>
            <a:spLocks noChangeArrowheads="1"/>
          </p:cNvSpPr>
          <p:nvPr/>
        </p:nvSpPr>
        <p:spPr bwMode="auto">
          <a:xfrm>
            <a:off x="3814763" y="4541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8" name="AutoShape 40"/>
          <p:cNvSpPr>
            <a:spLocks noChangeArrowheads="1"/>
          </p:cNvSpPr>
          <p:nvPr/>
        </p:nvSpPr>
        <p:spPr bwMode="auto">
          <a:xfrm>
            <a:off x="4716463" y="4529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79" name="AutoShape 41"/>
          <p:cNvSpPr>
            <a:spLocks noChangeArrowheads="1"/>
          </p:cNvSpPr>
          <p:nvPr/>
        </p:nvSpPr>
        <p:spPr bwMode="auto">
          <a:xfrm>
            <a:off x="43481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0" name="AutoShape 42"/>
          <p:cNvSpPr>
            <a:spLocks noChangeArrowheads="1"/>
          </p:cNvSpPr>
          <p:nvPr/>
        </p:nvSpPr>
        <p:spPr bwMode="auto">
          <a:xfrm>
            <a:off x="53387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1" name="AutoShape 43"/>
          <p:cNvSpPr>
            <a:spLocks noChangeArrowheads="1"/>
          </p:cNvSpPr>
          <p:nvPr/>
        </p:nvSpPr>
        <p:spPr bwMode="auto">
          <a:xfrm>
            <a:off x="4030663" y="5976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2" name="AutoShape 44"/>
          <p:cNvSpPr>
            <a:spLocks noChangeArrowheads="1"/>
          </p:cNvSpPr>
          <p:nvPr/>
        </p:nvSpPr>
        <p:spPr bwMode="auto">
          <a:xfrm>
            <a:off x="4652963" y="4846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3" name="AutoShape 45"/>
          <p:cNvSpPr>
            <a:spLocks noChangeArrowheads="1"/>
          </p:cNvSpPr>
          <p:nvPr/>
        </p:nvSpPr>
        <p:spPr bwMode="auto">
          <a:xfrm>
            <a:off x="4084638" y="53403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4" name="AutoShape 46"/>
          <p:cNvSpPr>
            <a:spLocks noChangeArrowheads="1"/>
          </p:cNvSpPr>
          <p:nvPr/>
        </p:nvSpPr>
        <p:spPr bwMode="auto">
          <a:xfrm>
            <a:off x="4729163" y="5684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5" name="AutoShape 47"/>
          <p:cNvSpPr>
            <a:spLocks noChangeArrowheads="1"/>
          </p:cNvSpPr>
          <p:nvPr/>
        </p:nvSpPr>
        <p:spPr bwMode="auto">
          <a:xfrm>
            <a:off x="54149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6" name="AutoShape 48"/>
          <p:cNvSpPr>
            <a:spLocks noChangeArrowheads="1"/>
          </p:cNvSpPr>
          <p:nvPr/>
        </p:nvSpPr>
        <p:spPr bwMode="auto">
          <a:xfrm>
            <a:off x="3900488" y="32575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7" name="AutoShape 49"/>
          <p:cNvSpPr>
            <a:spLocks noChangeArrowheads="1"/>
          </p:cNvSpPr>
          <p:nvPr/>
        </p:nvSpPr>
        <p:spPr bwMode="auto">
          <a:xfrm>
            <a:off x="4510088" y="3333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8" name="AutoShape 50"/>
          <p:cNvSpPr>
            <a:spLocks noChangeArrowheads="1"/>
          </p:cNvSpPr>
          <p:nvPr/>
        </p:nvSpPr>
        <p:spPr bwMode="auto">
          <a:xfrm>
            <a:off x="557688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89" name="Line 51"/>
          <p:cNvSpPr>
            <a:spLocks noChangeShapeType="1"/>
          </p:cNvSpPr>
          <p:nvPr/>
        </p:nvSpPr>
        <p:spPr bwMode="auto">
          <a:xfrm flipV="1">
            <a:off x="3128963" y="325755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90" name="Line 53"/>
          <p:cNvSpPr>
            <a:spLocks noChangeShapeType="1"/>
          </p:cNvSpPr>
          <p:nvPr/>
        </p:nvSpPr>
        <p:spPr bwMode="auto">
          <a:xfrm flipH="1" flipV="1">
            <a:off x="4464050" y="4362450"/>
            <a:ext cx="254000" cy="184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75" name="Oval 55"/>
          <p:cNvSpPr>
            <a:spLocks noChangeArrowheads="1"/>
          </p:cNvSpPr>
          <p:nvPr/>
        </p:nvSpPr>
        <p:spPr bwMode="auto">
          <a:xfrm>
            <a:off x="3740150" y="447675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76" name="Oval 56"/>
          <p:cNvSpPr>
            <a:spLocks noChangeArrowheads="1"/>
          </p:cNvSpPr>
          <p:nvPr/>
        </p:nvSpPr>
        <p:spPr bwMode="auto">
          <a:xfrm>
            <a:off x="4013200" y="5272088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77" name="Oval 57"/>
          <p:cNvSpPr>
            <a:spLocks noChangeArrowheads="1"/>
          </p:cNvSpPr>
          <p:nvPr/>
        </p:nvSpPr>
        <p:spPr bwMode="auto">
          <a:xfrm>
            <a:off x="4646613" y="445928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94" name="Line 58"/>
          <p:cNvSpPr>
            <a:spLocks noChangeShapeType="1"/>
          </p:cNvSpPr>
          <p:nvPr/>
        </p:nvSpPr>
        <p:spPr bwMode="auto">
          <a:xfrm flipH="1" flipV="1">
            <a:off x="3840163" y="5176838"/>
            <a:ext cx="244475" cy="174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95" name="Line 59"/>
          <p:cNvSpPr>
            <a:spLocks noChangeShapeType="1"/>
          </p:cNvSpPr>
          <p:nvPr/>
        </p:nvSpPr>
        <p:spPr bwMode="auto">
          <a:xfrm flipH="1" flipV="1">
            <a:off x="3892550" y="4614863"/>
            <a:ext cx="234950" cy="179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80" name="Line 60"/>
          <p:cNvSpPr>
            <a:spLocks noChangeShapeType="1"/>
          </p:cNvSpPr>
          <p:nvPr/>
        </p:nvSpPr>
        <p:spPr bwMode="auto">
          <a:xfrm flipV="1">
            <a:off x="3567113" y="3438525"/>
            <a:ext cx="2009775" cy="26939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9981" name="Line 61"/>
          <p:cNvSpPr>
            <a:spLocks noChangeShapeType="1"/>
          </p:cNvSpPr>
          <p:nvPr/>
        </p:nvSpPr>
        <p:spPr bwMode="auto">
          <a:xfrm flipV="1">
            <a:off x="2919413" y="3076575"/>
            <a:ext cx="2066925" cy="2770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75" grpId="0" animBg="1"/>
      <p:bldP spid="209976" grpId="0" animBg="1"/>
      <p:bldP spid="209977" grpId="0" animBg="1"/>
      <p:bldP spid="209980" grpId="0" animBg="1"/>
      <p:bldP spid="2099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smtClean="0"/>
              <a:t>Linear SVM Mathematically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35100"/>
            <a:ext cx="8836025" cy="5029200"/>
          </a:xfrm>
        </p:spPr>
        <p:txBody>
          <a:bodyPr/>
          <a:lstStyle/>
          <a:p>
            <a:pPr eaLnBrk="1" hangingPunct="1"/>
            <a:r>
              <a:rPr lang="en-US" sz="2400" smtClean="0"/>
              <a:t>Let training set {(</a:t>
            </a:r>
            <a:r>
              <a:rPr lang="en-US" sz="2400" b="1" smtClean="0"/>
              <a:t>x</a:t>
            </a:r>
            <a:r>
              <a:rPr lang="en-US" sz="2400" i="1" baseline="-25000" smtClean="0"/>
              <a:t>i</a:t>
            </a:r>
            <a:r>
              <a:rPr lang="en-US" sz="2400" smtClean="0"/>
              <a:t>, </a:t>
            </a:r>
            <a:r>
              <a:rPr lang="en-US" sz="2400" i="1" smtClean="0"/>
              <a:t>y</a:t>
            </a:r>
            <a:r>
              <a:rPr lang="en-US" sz="2400" i="1" baseline="-25000" smtClean="0"/>
              <a:t>i</a:t>
            </a:r>
            <a:r>
              <a:rPr lang="en-US" sz="2400" smtClean="0"/>
              <a:t>)}</a:t>
            </a:r>
            <a:r>
              <a:rPr lang="en-US" i="1" baseline="-25000" smtClean="0"/>
              <a:t>i</a:t>
            </a:r>
            <a:r>
              <a:rPr lang="en-US" baseline="-25000" smtClean="0"/>
              <a:t>=1..</a:t>
            </a:r>
            <a:r>
              <a:rPr lang="en-US" i="1" baseline="-25000" smtClean="0"/>
              <a:t>n</a:t>
            </a:r>
            <a:r>
              <a:rPr lang="en-US" sz="2400" smtClean="0"/>
              <a:t>, </a:t>
            </a:r>
            <a:r>
              <a:rPr lang="en-US" sz="2400" b="1" smtClean="0"/>
              <a:t>x</a:t>
            </a:r>
            <a:r>
              <a:rPr lang="en-US" sz="2400" i="1" baseline="-25000" smtClean="0"/>
              <a:t>i</a:t>
            </a:r>
            <a:r>
              <a:rPr lang="en-US" sz="2400" b="1" smtClean="0">
                <a:sym typeface="Symbol" pitchFamily="18" charset="2"/>
              </a:rPr>
              <a:t>R</a:t>
            </a:r>
            <a:r>
              <a:rPr lang="en-US" sz="2400" i="1" baseline="30000" smtClean="0">
                <a:sym typeface="Symbol" pitchFamily="18" charset="2"/>
              </a:rPr>
              <a:t>d</a:t>
            </a:r>
            <a:r>
              <a:rPr lang="en-US" sz="2400" b="1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y</a:t>
            </a:r>
            <a:r>
              <a:rPr lang="en-US" sz="2400" i="1" baseline="-25000" smtClean="0">
                <a:sym typeface="Symbol" pitchFamily="18" charset="2"/>
              </a:rPr>
              <a:t>i</a:t>
            </a:r>
            <a:r>
              <a:rPr lang="en-US" sz="2400" b="1" baseline="-250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</a:t>
            </a:r>
            <a:r>
              <a:rPr lang="en-US" sz="2400" b="1" baseline="-25000" smtClean="0"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{-1, 1}</a:t>
            </a:r>
            <a:r>
              <a:rPr lang="en-US" sz="2400" b="1" smtClean="0">
                <a:sym typeface="Symbol" pitchFamily="18" charset="2"/>
              </a:rPr>
              <a:t> </a:t>
            </a:r>
            <a:r>
              <a:rPr lang="en-US" sz="2400" smtClean="0"/>
              <a:t>be separated by a hyperplane with</a:t>
            </a:r>
            <a:r>
              <a:rPr lang="en-US" sz="2400" b="1" smtClean="0"/>
              <a:t> </a:t>
            </a:r>
            <a:r>
              <a:rPr lang="en-US" sz="2400" smtClean="0"/>
              <a:t>margin </a:t>
            </a:r>
            <a:r>
              <a:rPr lang="el-GR" sz="2400" i="1" smtClean="0">
                <a:cs typeface="Times New Roman" pitchFamily="18" charset="0"/>
              </a:rPr>
              <a:t>ρ</a:t>
            </a:r>
            <a:r>
              <a:rPr lang="en-US" sz="2400" smtClean="0">
                <a:cs typeface="Times New Roman" pitchFamily="18" charset="0"/>
              </a:rPr>
              <a:t>. Then for each training example</a:t>
            </a:r>
            <a:r>
              <a:rPr lang="en-US" sz="2400" smtClean="0"/>
              <a:t> (</a:t>
            </a:r>
            <a:r>
              <a:rPr lang="en-US" sz="2400" b="1" smtClean="0"/>
              <a:t>x</a:t>
            </a:r>
            <a:r>
              <a:rPr lang="en-US" sz="2400" i="1" baseline="-25000" smtClean="0"/>
              <a:t>i</a:t>
            </a:r>
            <a:r>
              <a:rPr lang="en-US" sz="2400" smtClean="0"/>
              <a:t>, </a:t>
            </a:r>
            <a:r>
              <a:rPr lang="en-US" sz="2400" i="1" smtClean="0"/>
              <a:t>y</a:t>
            </a:r>
            <a:r>
              <a:rPr lang="en-US" sz="2400" i="1" baseline="-25000" smtClean="0"/>
              <a:t>i</a:t>
            </a:r>
            <a:r>
              <a:rPr lang="en-US" sz="2400" smtClean="0"/>
              <a:t>):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For every support vector </a:t>
            </a:r>
            <a:r>
              <a:rPr lang="en-US" sz="2400" b="1" smtClean="0"/>
              <a:t>x</a:t>
            </a:r>
            <a:r>
              <a:rPr lang="en-US" sz="2400" i="1" baseline="-25000" smtClean="0"/>
              <a:t>s</a:t>
            </a:r>
            <a:r>
              <a:rPr lang="en-US" sz="2400" smtClean="0"/>
              <a:t> the above inequality is an equality.    After rescaling </a:t>
            </a:r>
            <a:r>
              <a:rPr lang="en-US" sz="2400" b="1" smtClean="0"/>
              <a:t>w</a:t>
            </a:r>
            <a:r>
              <a:rPr lang="en-US" sz="2400" smtClean="0"/>
              <a:t> and </a:t>
            </a:r>
            <a:r>
              <a:rPr lang="en-US" sz="2400" i="1" smtClean="0"/>
              <a:t>b</a:t>
            </a:r>
            <a:r>
              <a:rPr lang="en-US" sz="2400" smtClean="0"/>
              <a:t> by </a:t>
            </a:r>
            <a:r>
              <a:rPr lang="el-GR" sz="2400" i="1" smtClean="0">
                <a:cs typeface="Times New Roman" pitchFamily="18" charset="0"/>
              </a:rPr>
              <a:t>ρ</a:t>
            </a:r>
            <a:r>
              <a:rPr lang="en-US" sz="2400" i="1" smtClean="0">
                <a:cs typeface="Times New Roman" pitchFamily="18" charset="0"/>
              </a:rPr>
              <a:t>/</a:t>
            </a:r>
            <a:r>
              <a:rPr lang="en-US" sz="2400" smtClean="0">
                <a:cs typeface="Times New Roman" pitchFamily="18" charset="0"/>
              </a:rPr>
              <a:t>2</a:t>
            </a:r>
            <a:r>
              <a:rPr lang="en-US" sz="2400" i="1" smtClean="0">
                <a:cs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in the equality</a:t>
            </a:r>
            <a:r>
              <a:rPr lang="en-US" sz="2400" smtClean="0"/>
              <a:t>, we obtain that distance between each </a:t>
            </a:r>
            <a:r>
              <a:rPr lang="en-US" sz="2400" b="1" smtClean="0"/>
              <a:t>x</a:t>
            </a:r>
            <a:r>
              <a:rPr lang="en-US" sz="2400" i="1" baseline="-25000" smtClean="0"/>
              <a:t>s </a:t>
            </a:r>
            <a:r>
              <a:rPr lang="en-US" sz="2400" smtClean="0"/>
              <a:t>and the hyperplane is 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Then the margin can be expressed through (rescaled) </a:t>
            </a:r>
            <a:r>
              <a:rPr lang="en-US" sz="2400" b="1" smtClean="0"/>
              <a:t>w</a:t>
            </a:r>
            <a:r>
              <a:rPr lang="en-US" sz="2400" smtClean="0"/>
              <a:t> and b as: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7550" y="2425700"/>
            <a:ext cx="38100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≤ - </a:t>
            </a:r>
            <a:r>
              <a:rPr lang="el-GR" i="1" smtClean="0">
                <a:solidFill>
                  <a:srgbClr val="000000"/>
                </a:solidFill>
                <a:latin typeface="Times New Roman" pitchFamily="18" charset="0"/>
              </a:rPr>
              <a:t>ρ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/2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if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-1</a:t>
            </a:r>
          </a:p>
          <a:p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l-GR" i="1" smtClean="0">
                <a:solidFill>
                  <a:srgbClr val="000000"/>
                </a:solidFill>
                <a:latin typeface="Times New Roman" pitchFamily="18" charset="0"/>
              </a:rPr>
              <a:t>ρ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/2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if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1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608388" y="5457825"/>
          <a:ext cx="1281112" cy="690563"/>
        </p:xfrm>
        <a:graphic>
          <a:graphicData uri="http://schemas.openxmlformats.org/presentationml/2006/ole">
            <p:oleObj spid="_x0000_s17410" name="Equation" r:id="rId3" imgW="825480" imgH="44424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477000" y="4070350"/>
          <a:ext cx="2266950" cy="730250"/>
        </p:xfrm>
        <a:graphic>
          <a:graphicData uri="http://schemas.openxmlformats.org/presentationml/2006/ole">
            <p:oleObj spid="_x0000_s17411" name="Equation" r:id="rId4" imgW="1460160" imgH="469800" progId="Equation.3">
              <p:embed/>
            </p:oleObj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905375" y="262255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≥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i="1" smtClean="0">
                <a:solidFill>
                  <a:srgbClr val="000000"/>
                </a:solidFill>
                <a:latin typeface="Times New Roman" pitchFamily="18" charset="0"/>
              </a:rPr>
              <a:t>ρ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184650" y="2630488"/>
            <a:ext cx="7524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smtClean="0"/>
              <a:t>Linear SVMs Mathematically (cont.)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Then we can formulate the </a:t>
            </a:r>
            <a:r>
              <a:rPr lang="en-US" i="1" smtClean="0"/>
              <a:t>quadratic optimization problem: </a:t>
            </a:r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>
              <a:buFontTx/>
              <a:buNone/>
            </a:pPr>
            <a:r>
              <a:rPr lang="en-US" smtClean="0"/>
              <a:t>Which can be reformulated as: 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022350" y="2019300"/>
            <a:ext cx="5886450" cy="157797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such that</a:t>
            </a:r>
          </a:p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               is maximized </a:t>
            </a:r>
          </a:p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and for all 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),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=1..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:    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b)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97000" y="2457450"/>
          <a:ext cx="808038" cy="690563"/>
        </p:xfrm>
        <a:graphic>
          <a:graphicData uri="http://schemas.openxmlformats.org/presentationml/2006/ole">
            <p:oleObj spid="_x0000_s18434" name="Equation" r:id="rId3" imgW="520560" imgH="444240" progId="Equation.3">
              <p:embed/>
            </p:oleObj>
          </a:graphicData>
        </a:graphic>
      </p:graphicFrame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7750" y="4295775"/>
            <a:ext cx="6438900" cy="157797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such that</a:t>
            </a:r>
          </a:p>
          <a:p>
            <a:pPr>
              <a:spcBef>
                <a:spcPct val="50000"/>
              </a:spcBef>
            </a:pPr>
            <a:r>
              <a:rPr lang="el-GR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||w||</a:t>
            </a:r>
            <a:r>
              <a:rPr lang="en-US" baseline="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 is minimized </a:t>
            </a:r>
          </a:p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and for all 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),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=1..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:   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smtClean="0"/>
              <a:t>Solving the Optimization Problem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0800"/>
            <a:ext cx="8229600" cy="50292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Need to optimize a </a:t>
            </a:r>
            <a:r>
              <a:rPr lang="en-US" i="1" smtClean="0"/>
              <a:t>quadratic </a:t>
            </a:r>
            <a:r>
              <a:rPr lang="en-US" smtClean="0"/>
              <a:t>function subject to </a:t>
            </a:r>
            <a:r>
              <a:rPr lang="en-US" i="1" smtClean="0"/>
              <a:t>linear </a:t>
            </a:r>
            <a:r>
              <a:rPr lang="en-US" smtClean="0"/>
              <a:t>constraints.</a:t>
            </a:r>
          </a:p>
          <a:p>
            <a:pPr eaLnBrk="1" hangingPunct="1"/>
            <a:r>
              <a:rPr lang="en-US" smtClean="0"/>
              <a:t>Quadratic optimization problems are a well-known class of mathematical programming problems for which several (non-trivial) algorithms exist.</a:t>
            </a:r>
          </a:p>
          <a:p>
            <a:pPr eaLnBrk="1" hangingPunct="1"/>
            <a:r>
              <a:rPr lang="en-US" smtClean="0"/>
              <a:t>The solution involves constructing a </a:t>
            </a:r>
            <a:r>
              <a:rPr lang="en-US" i="1" smtClean="0"/>
              <a:t>dual problem </a:t>
            </a:r>
            <a:r>
              <a:rPr lang="en-US" smtClean="0"/>
              <a:t>where a </a:t>
            </a:r>
            <a:r>
              <a:rPr lang="en-US" i="1" smtClean="0"/>
              <a:t>Lagrange multiplier</a:t>
            </a:r>
            <a:r>
              <a:rPr lang="en-US" smtClean="0"/>
              <a:t>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i </a:t>
            </a:r>
            <a:r>
              <a:rPr lang="en-US" smtClean="0">
                <a:cs typeface="Times New Roman" pitchFamily="18" charset="0"/>
              </a:rPr>
              <a:t>is associated with every inequality constraint in the primal (original) problem</a:t>
            </a:r>
            <a:r>
              <a:rPr lang="en-US" smtClean="0"/>
              <a:t>:</a:t>
            </a:r>
          </a:p>
          <a:p>
            <a:pPr eaLnBrk="1" hangingPunct="1"/>
            <a:endParaRPr lang="en-US" smtClean="0"/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085850" y="1533525"/>
            <a:ext cx="6438900" cy="103187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and b such that</a:t>
            </a:r>
          </a:p>
          <a:p>
            <a:r>
              <a:rPr lang="el-GR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 is minimized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and for all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=1..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ru-RU" sz="2000" i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:      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w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1276350" y="4816475"/>
            <a:ext cx="6438900" cy="1457325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Find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such that</a:t>
            </a:r>
          </a:p>
          <a:p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smtClean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ΣΣ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is maximized and </a:t>
            </a: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en-US" sz="2000" smtClean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(2)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for all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dirty="0" smtClean="0"/>
              <a:t>The Optimization Problem Solution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solution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1</a:t>
            </a:r>
            <a:r>
              <a:rPr lang="en-US" i="1" smtClean="0">
                <a:cs typeface="Times New Roman" pitchFamily="18" charset="0"/>
              </a:rPr>
              <a:t>…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n</a:t>
            </a:r>
            <a:r>
              <a:rPr lang="en-US" baseline="-25000" smtClean="0">
                <a:cs typeface="Times New Roman" pitchFamily="18" charset="0"/>
              </a:rPr>
              <a:t>  </a:t>
            </a:r>
            <a:r>
              <a:rPr lang="en-US" smtClean="0">
                <a:cs typeface="Times New Roman" pitchFamily="18" charset="0"/>
              </a:rPr>
              <a:t>to the dual problem, solution to the primal is</a:t>
            </a:r>
            <a:r>
              <a:rPr lang="en-US" smtClean="0"/>
              <a:t>: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non-zero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i</a:t>
            </a:r>
            <a:r>
              <a:rPr lang="en-US" smtClean="0">
                <a:cs typeface="Times New Roman" pitchFamily="18" charset="0"/>
              </a:rPr>
              <a:t> indicates that corresponding </a:t>
            </a:r>
            <a:r>
              <a:rPr lang="en-US" b="1" smtClean="0"/>
              <a:t>x</a:t>
            </a:r>
            <a:r>
              <a:rPr lang="en-US" b="1" i="1" baseline="-25000" smtClean="0"/>
              <a:t>i</a:t>
            </a:r>
            <a:r>
              <a:rPr lang="en-US" smtClean="0"/>
              <a:t> is a support vector.</a:t>
            </a:r>
          </a:p>
          <a:p>
            <a:pPr eaLnBrk="1" hangingPunct="1"/>
            <a:r>
              <a:rPr lang="en-US" smtClean="0"/>
              <a:t>Then the classifying function is (note that we don’t need </a:t>
            </a:r>
            <a:r>
              <a:rPr lang="en-US" b="1" smtClean="0"/>
              <a:t>w </a:t>
            </a:r>
            <a:r>
              <a:rPr lang="en-US" smtClean="0"/>
              <a:t>explicitly):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Notice that it relies on an </a:t>
            </a:r>
            <a:r>
              <a:rPr lang="en-US" i="1" smtClean="0"/>
              <a:t>inner product</a:t>
            </a:r>
            <a:r>
              <a:rPr lang="en-US" smtClean="0"/>
              <a:t> between the test point </a:t>
            </a:r>
            <a:r>
              <a:rPr lang="en-US" b="1" smtClean="0"/>
              <a:t>x</a:t>
            </a:r>
            <a:r>
              <a:rPr lang="en-US" b="1" i="1" smtClean="0"/>
              <a:t> </a:t>
            </a:r>
            <a:r>
              <a:rPr lang="en-US" smtClean="0"/>
              <a:t>and the support vectors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 – we will return to this later.</a:t>
            </a:r>
          </a:p>
          <a:p>
            <a:pPr eaLnBrk="1" hangingPunct="1"/>
            <a:r>
              <a:rPr lang="en-US" smtClean="0"/>
              <a:t>Also keep in mind that solving the optimization problem involved computing the inner products </a:t>
            </a:r>
            <a:r>
              <a:rPr lang="en-US" b="1" smtClean="0"/>
              <a:t>x</a:t>
            </a:r>
            <a:r>
              <a:rPr lang="en-US" i="1" baseline="-25000" smtClean="0"/>
              <a:t>i</a:t>
            </a:r>
            <a:r>
              <a:rPr lang="en-US" b="1" baseline="30000" smtClean="0"/>
              <a:t>T</a:t>
            </a:r>
            <a:r>
              <a:rPr lang="en-US" b="1" smtClean="0"/>
              <a:t>x</a:t>
            </a:r>
            <a:r>
              <a:rPr lang="en-US" i="1" baseline="-25000" smtClean="0"/>
              <a:t>j</a:t>
            </a:r>
            <a:r>
              <a:rPr lang="en-US" b="1" baseline="-25000" smtClean="0"/>
              <a:t> </a:t>
            </a:r>
            <a:r>
              <a:rPr lang="en-US" smtClean="0"/>
              <a:t>between all training points.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76350" y="2184400"/>
            <a:ext cx="6438900" cy="4826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-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-25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 for any 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276600" y="4076700"/>
            <a:ext cx="2343150" cy="4826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</a:rPr>
              <a:t>) = </a:t>
            </a:r>
            <a:r>
              <a:rPr lang="el-GR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2000" i="1" baseline="-25000" smtClean="0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US" sz="2000" b="1" baseline="3000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sz="2000" b="1" smtClean="0">
                <a:solidFill>
                  <a:srgbClr val="000000"/>
                </a:solidFill>
                <a:latin typeface="Times New Roman" pitchFamily="18" charset="0"/>
              </a:rPr>
              <a:t>x + </a:t>
            </a:r>
            <a:r>
              <a:rPr lang="en-US" sz="2000" i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l">
  <a:themeElements>
    <a:clrScheme name="m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19059</TotalTime>
  <Words>1607</Words>
  <Application>Microsoft Office PowerPoint</Application>
  <PresentationFormat>On-screen Show (4:3)</PresentationFormat>
  <Paragraphs>307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Office Theme</vt:lpstr>
      <vt:lpstr>Custom Design</vt:lpstr>
      <vt:lpstr>ml</vt:lpstr>
      <vt:lpstr>Equation</vt:lpstr>
      <vt:lpstr>Machine Learning</vt:lpstr>
      <vt:lpstr>Perceptron Revisited:  Linear Separators </vt:lpstr>
      <vt:lpstr>Linear Separators</vt:lpstr>
      <vt:lpstr>Classification Margin</vt:lpstr>
      <vt:lpstr>Maximum Margin Classification</vt:lpstr>
      <vt:lpstr>Linear SVM Mathematically</vt:lpstr>
      <vt:lpstr>Linear SVMs Mathematically (cont.)</vt:lpstr>
      <vt:lpstr>Solving the Optimization Problem</vt:lpstr>
      <vt:lpstr>The Optimization Problem Solution</vt:lpstr>
      <vt:lpstr>Soft Margin Classification  </vt:lpstr>
      <vt:lpstr>Soft Margin Classification Mathematically</vt:lpstr>
      <vt:lpstr>Soft Margin Classification – Solution</vt:lpstr>
      <vt:lpstr>Theoretical Justification for Maximum Margins</vt:lpstr>
      <vt:lpstr>Theoretical Justification for Maximum Margins</vt:lpstr>
      <vt:lpstr>Linear SVMs:  Overview</vt:lpstr>
      <vt:lpstr>Non-linear SVMs</vt:lpstr>
      <vt:lpstr>Non-linear SVMs:  Feature spaces</vt:lpstr>
      <vt:lpstr>The “Kernel Trick”</vt:lpstr>
      <vt:lpstr>What Functions are Kernels?</vt:lpstr>
      <vt:lpstr>Examples of Kernel Functions</vt:lpstr>
      <vt:lpstr>Non-linear SVMs Mathematically</vt:lpstr>
      <vt:lpstr>Unique Features of SVM’s and Kernel Methods</vt:lpstr>
      <vt:lpstr>SVM Application Examples</vt:lpstr>
      <vt:lpstr>SVM Software and Resources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1775</cp:revision>
  <dcterms:created xsi:type="dcterms:W3CDTF">2003-03-31T12:37:15Z</dcterms:created>
  <dcterms:modified xsi:type="dcterms:W3CDTF">2010-11-08T22:25:40Z</dcterms:modified>
</cp:coreProperties>
</file>